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image/svg+xml" Extension="svg"/>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notesMaster+xml" PartName="/ppt/notesMasters/notesMaster1.xml"/>
  <Override ContentType="application/vnd.openxmlformats-officedocument.presentationml.notesSlide+xml" PartName="/ppt/notesSlides/notesSlide1.xml"/>
  <Override ContentType="application/vnd.openxmlformats-officedocument.presentationml.notesSlide+xml" PartName="/ppt/notesSlides/notesSlide2.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slide+xml" PartName="/ppt/slides/slide10.xml"/>
  <Override ContentType="application/vnd.openxmlformats-officedocument.presentationml.slide+xml" PartName="/ppt/slides/slide11.xml"/>
  <Override ContentType="application/vnd.openxmlformats-officedocument.presentationml.slide+xml" PartName="/ppt/slides/slide12.xml"/>
  <Override ContentType="application/vnd.openxmlformats-officedocument.presentationml.slide+xml" PartName="/ppt/slides/slide13.xml"/>
  <Override ContentType="application/vnd.openxmlformats-officedocument.presentationml.slide+xml" PartName="/ppt/slides/slide14.xml"/>
  <Override ContentType="application/vnd.openxmlformats-officedocument.presentationml.slide+xml" PartName="/ppt/slides/slide15.xml"/>
  <Override ContentType="application/vnd.openxmlformats-officedocument.presentationml.slide+xml" PartName="/ppt/slides/slide16.xml"/>
  <Override ContentType="application/vnd.openxmlformats-officedocument.presentationml.slide+xml" PartName="/ppt/slides/slide17.xml"/>
  <Override ContentType="application/vnd.openxmlformats-officedocument.presentationml.slide+xml" PartName="/ppt/slides/slide18.xml"/>
  <Override ContentType="application/vnd.openxmlformats-officedocument.presentationml.slide+xml" PartName="/ppt/slides/slide19.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22.xml"/>
  <Override ContentType="application/vnd.openxmlformats-officedocument.presentationml.slide+xml" PartName="/ppt/slides/slide23.xml"/>
  <Override ContentType="application/vnd.openxmlformats-officedocument.presentationml.slide+xml" PartName="/ppt/slides/slide24.xml"/>
  <Override ContentType="application/vnd.openxmlformats-officedocument.presentationml.slide+xml" PartName="/ppt/slides/slide25.xml"/>
  <Override ContentType="application/vnd.openxmlformats-officedocument.presentationml.slide+xml" PartName="/ppt/slides/slide26.xml"/>
  <Override ContentType="application/vnd.openxmlformats-officedocument.presentationml.slide+xml" PartName="/ppt/slides/slide27.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notesMasterIdLst>
    <p:notesMasterId r:id="rId33"/>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Lst>
  <p:sldSz cx="18288000" cy="10287000"/>
  <p:notesSz cx="6858000" cy="9144000"/>
  <p:embeddedFontLst>
    <p:embeddedFont>
      <p:font typeface="Times New Roman Bold" charset="1" panose="02020803070505020304"/>
      <p:regular r:id="rId36"/>
    </p:embeddedFont>
    <p:embeddedFont>
      <p:font typeface="Times New Roman" charset="1" panose="02020603050405020304"/>
      <p:regular r:id="rId37"/>
    </p:embeddedFont>
    <p:embeddedFont>
      <p:font typeface="Fry's Baskerville" charset="1" panose="02020602070505020303"/>
      <p:regular r:id="rId38"/>
    </p:embeddedFont>
    <p:embeddedFont>
      <p:font typeface="Arial" charset="1" panose="020B0604020202020204"/>
      <p:regular r:id="rId39"/>
    </p:embeddedFont>
    <p:embeddedFont>
      <p:font typeface="Nourd" charset="1" panose="00000500000000000000"/>
      <p:regular r:id="rId40"/>
    </p:embeddedFont>
    <p:embeddedFont>
      <p:font typeface="DM Sans" charset="1" panose="00000000000000000000"/>
      <p:regular r:id="rId41"/>
    </p:embeddedFont>
    <p:embeddedFont>
      <p:font typeface="Helvetica World" charset="1" panose="020B0500040000020004"/>
      <p:regular r:id="rId42"/>
    </p:embeddedFont>
    <p:embeddedFont>
      <p:font typeface="IBM Plex Sans" charset="1" panose="020B0503050203000203"/>
      <p:regular r:id="rId43"/>
    </p:embeddedFont>
    <p:embeddedFont>
      <p:font typeface="ITC New Baskerville" charset="1" panose="02020602060506020304"/>
      <p:regular r:id="rId4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slides/slide5.xml" Type="http://schemas.openxmlformats.org/officeDocument/2006/relationships/slide"/><Relationship Id="rId11" Target="slides/slide6.xml" Type="http://schemas.openxmlformats.org/officeDocument/2006/relationships/slide"/><Relationship Id="rId12" Target="slides/slide7.xml" Type="http://schemas.openxmlformats.org/officeDocument/2006/relationships/slide"/><Relationship Id="rId13" Target="slides/slide8.xml" Type="http://schemas.openxmlformats.org/officeDocument/2006/relationships/slide"/><Relationship Id="rId14" Target="slides/slide9.xml" Type="http://schemas.openxmlformats.org/officeDocument/2006/relationships/slide"/><Relationship Id="rId15" Target="slides/slide10.xml" Type="http://schemas.openxmlformats.org/officeDocument/2006/relationships/slide"/><Relationship Id="rId16" Target="slides/slide11.xml" Type="http://schemas.openxmlformats.org/officeDocument/2006/relationships/slide"/><Relationship Id="rId17" Target="slides/slide12.xml" Type="http://schemas.openxmlformats.org/officeDocument/2006/relationships/slide"/><Relationship Id="rId18" Target="slides/slide13.xml" Type="http://schemas.openxmlformats.org/officeDocument/2006/relationships/slide"/><Relationship Id="rId19" Target="slides/slide14.xml" Type="http://schemas.openxmlformats.org/officeDocument/2006/relationships/slide"/><Relationship Id="rId2" Target="presProps.xml" Type="http://schemas.openxmlformats.org/officeDocument/2006/relationships/presProps"/><Relationship Id="rId20" Target="slides/slide15.xml" Type="http://schemas.openxmlformats.org/officeDocument/2006/relationships/slide"/><Relationship Id="rId21" Target="slides/slide16.xml" Type="http://schemas.openxmlformats.org/officeDocument/2006/relationships/slide"/><Relationship Id="rId22" Target="slides/slide17.xml" Type="http://schemas.openxmlformats.org/officeDocument/2006/relationships/slide"/><Relationship Id="rId23" Target="slides/slide18.xml" Type="http://schemas.openxmlformats.org/officeDocument/2006/relationships/slide"/><Relationship Id="rId24" Target="slides/slide19.xml" Type="http://schemas.openxmlformats.org/officeDocument/2006/relationships/slide"/><Relationship Id="rId25" Target="slides/slide20.xml" Type="http://schemas.openxmlformats.org/officeDocument/2006/relationships/slide"/><Relationship Id="rId26" Target="slides/slide21.xml" Type="http://schemas.openxmlformats.org/officeDocument/2006/relationships/slide"/><Relationship Id="rId27" Target="slides/slide22.xml" Type="http://schemas.openxmlformats.org/officeDocument/2006/relationships/slide"/><Relationship Id="rId28" Target="slides/slide23.xml" Type="http://schemas.openxmlformats.org/officeDocument/2006/relationships/slide"/><Relationship Id="rId29" Target="slides/slide24.xml" Type="http://schemas.openxmlformats.org/officeDocument/2006/relationships/slide"/><Relationship Id="rId3" Target="viewProps.xml" Type="http://schemas.openxmlformats.org/officeDocument/2006/relationships/viewProps"/><Relationship Id="rId30" Target="slides/slide25.xml" Type="http://schemas.openxmlformats.org/officeDocument/2006/relationships/slide"/><Relationship Id="rId31" Target="slides/slide26.xml" Type="http://schemas.openxmlformats.org/officeDocument/2006/relationships/slide"/><Relationship Id="rId32" Target="slides/slide27.xml" Type="http://schemas.openxmlformats.org/officeDocument/2006/relationships/slide"/><Relationship Id="rId33" Target="notesMasters/notesMaster1.xml" Type="http://schemas.openxmlformats.org/officeDocument/2006/relationships/notesMaster"/><Relationship Id="rId34" Target="theme/theme2.xml" Type="http://schemas.openxmlformats.org/officeDocument/2006/relationships/theme"/><Relationship Id="rId35" Target="notesSlides/notesSlide1.xml" Type="http://schemas.openxmlformats.org/officeDocument/2006/relationships/notesSlide"/><Relationship Id="rId36" Target="fonts/font36.fntdata" Type="http://schemas.openxmlformats.org/officeDocument/2006/relationships/font"/><Relationship Id="rId37" Target="fonts/font37.fntdata" Type="http://schemas.openxmlformats.org/officeDocument/2006/relationships/font"/><Relationship Id="rId38" Target="fonts/font38.fntdata" Type="http://schemas.openxmlformats.org/officeDocument/2006/relationships/font"/><Relationship Id="rId39" Target="fonts/font39.fntdata" Type="http://schemas.openxmlformats.org/officeDocument/2006/relationships/font"/><Relationship Id="rId4" Target="theme/theme1.xml" Type="http://schemas.openxmlformats.org/officeDocument/2006/relationships/theme"/><Relationship Id="rId40" Target="fonts/font40.fntdata" Type="http://schemas.openxmlformats.org/officeDocument/2006/relationships/font"/><Relationship Id="rId41" Target="fonts/font41.fntdata" Type="http://schemas.openxmlformats.org/officeDocument/2006/relationships/font"/><Relationship Id="rId42" Target="fonts/font42.fntdata" Type="http://schemas.openxmlformats.org/officeDocument/2006/relationships/font"/><Relationship Id="rId43" Target="fonts/font43.fntdata" Type="http://schemas.openxmlformats.org/officeDocument/2006/relationships/font"/><Relationship Id="rId44" Target="fonts/font44.fntdata" Type="http://schemas.openxmlformats.org/officeDocument/2006/relationships/font"/><Relationship Id="rId45" Target="notesSlides/notesSlide2.xml" Type="http://schemas.openxmlformats.org/officeDocument/2006/relationships/notesSlide"/><Relationship Id="rId5" Target="tableStyles.xml" Type="http://schemas.openxmlformats.org/officeDocument/2006/relationships/tableStyles"/><Relationship Id="rId6" Target="slides/slide1.xml" Type="http://schemas.openxmlformats.org/officeDocument/2006/relationships/slide"/><Relationship Id="rId7" Target="slides/slide2.xml" Type="http://schemas.openxmlformats.org/officeDocument/2006/relationships/slide"/><Relationship Id="rId8" Target="slides/slide3.xml" Type="http://schemas.openxmlformats.org/officeDocument/2006/relationships/slide"/><Relationship Id="rId9" Target="slides/slide4.xml" Type="http://schemas.openxmlformats.org/officeDocument/2006/relationships/slide"/></Relationships>
</file>

<file path=ppt/notesMasters/_rels/notesMaster1.xml.rels><?xml version="1.0" encoding="UTF-8" standalone="yes"?><Relationships xmlns="http://schemas.openxmlformats.org/package/2006/relationships"><Relationship Id="rId1" Target="../theme/theme2.xml" Type="http://schemas.openxmlformats.org/officeDocument/2006/relationships/theme"/></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1.7.2013</a:t>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cs-CZ"/>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a:t>
            </a:fld>
            <a:endParaRPr lang="cs-CZ"/>
          </a:p>
        </p:txBody>
      </p:sp>
    </p:spTree>
    <p:extLst>
      <p:ext uri="{BB962C8B-B14F-4D97-AF65-F5344CB8AC3E}">
        <p14:creationId xmlns:p14="http://schemas.microsoft.com/office/powerpoint/2010/main" val="17988891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xml" Type="http://schemas.openxmlformats.org/officeDocument/2006/relationships/slide"/></Relationships>
</file>

<file path=ppt/notesSlides/_rels/notesSlide2.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27.xml" Type="http://schemas.openxmlformats.org/officeDocument/2006/relationships/slide"/></Relationships>
</file>

<file path=ppt/notesSlides/notesSlide1.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Доброго дня, шановні члени державної екзаменаційної комісії!</a:t>
            </a:r>
          </a:p>
          <a:p>
            <a:r>
              <a:rPr lang="en-US"/>
              <a:t>Дозвольте продемонструвати вам дипломний проєкт на тему: «Дизайн інтерʼєрів Центр нейрореабілітації та розвитку дитини у м Мукачево вул володимира данчевського 1».</a:t>
            </a:r>
          </a:p>
          <a:p>
            <a:r>
              <a:rPr lang="en-US"/>
              <a:t/>
            </a:r>
          </a:p>
          <a:p>
            <a:r>
              <a:rPr lang="en-US"/>
              <a:t>Актуальність та соціальна значущість</a:t>
            </a:r>
          </a:p>
          <a:p>
            <a:r>
              <a:rPr lang="en-US"/>
              <a:t>Сьогодні у світі стрімко зростає кількість дітей, які потребують спеціалізованого супроводу через розлади аутичного спектру (РАС), гіперактивність, порушення координації та сенсорного сприйняття. Але більшість існуючих медичних закладу  досі мають застарілий, стресовий для дитини дизайн. Тому Головною концепцією мого проєкту — це трансформація медичного простору. Ми повністю відмовляємося від асоціацій із лікарнею та «білими халатами». Проєкт базується на принципах нейродизайну, безбар'єрності, інклюзивності, а також візуальної та акустичної тиші. Цільова аудиторія центру — діти віком від 5 до 10 років.</a:t>
            </a:r>
          </a:p>
          <a:p>
            <a:r>
              <a:rPr lang="en-US"/>
              <a:t/>
            </a:r>
          </a:p>
          <a:p>
            <a:r>
              <a:rPr lang="en-US"/>
              <a:t>Об'єкт розташований у Закарпатській області, в місті Мукачево, по вулиці володимира данчевського 1 Це комерційне приміщення 2022 року побудови. Загальна площа самого центру становить 450 квадратних метрів, а прилегла приватизована ділянка займає 7 соток.</a:t>
            </a:r>
          </a:p>
          <a:p>
            <a:r>
              <a:rPr lang="en-US"/>
              <a:t/>
            </a:r>
          </a:p>
          <a:p>
            <a:r>
              <a:rPr lang="en-US"/>
              <a:t>Простір центру чітко зонований. У межах дипломного проєкту детально опрацьовано три ключові зони:</a:t>
            </a:r>
          </a:p>
          <a:p>
            <a:r>
              <a:rPr lang="en-US"/>
              <a:t/>
            </a:r>
          </a:p>
          <a:p>
            <a:r>
              <a:rPr lang="en-US"/>
              <a:t>1. Сенсорна кімната (48,5 кв.м.) Планування кімнати підпорядковане принципу «керованого лабіринту» — простір повністю проглядається дитиною, що виключає появу непередбачуваних та лякаючих зон. Кімнату розділено на 5 функціональних секторів із колірною навігацією</a:t>
            </a:r>
          </a:p>
          <a:p>
            <a:r>
              <a:rPr lang="en-US"/>
              <a:t/>
            </a:r>
          </a:p>
          <a:p>
            <a:r>
              <a:rPr lang="en-US"/>
              <a:t>Тиха зона (релакс):</a:t>
            </a:r>
          </a:p>
          <a:p>
            <a:r>
              <a:rPr lang="en-US"/>
              <a:t>Вестибулярна зона:</a:t>
            </a:r>
          </a:p>
          <a:p>
            <a:r>
              <a:rPr lang="en-US"/>
              <a:t>Дидактична та ігрова зона: </a:t>
            </a:r>
          </a:p>
          <a:p>
            <a:r>
              <a:rPr lang="en-US"/>
              <a:t>Тактильна зона:</a:t>
            </a:r>
          </a:p>
          <a:p>
            <a:r>
              <a:rPr lang="en-US"/>
              <a:t>Зорова зона</a:t>
            </a:r>
          </a:p>
          <a:p>
            <a:r>
              <a:rPr lang="en-US"/>
              <a:t/>
            </a:r>
          </a:p>
          <a:p>
            <a:r>
              <a:rPr lang="en-US"/>
              <a:t/>
            </a:r>
          </a:p>
          <a:p>
            <a:r>
              <a:rPr lang="en-US"/>
              <a:t>2. Кабінет лікаря (30,7 кв.м.) Тут головною метою було створення атмосферу домашнього затишку. Кабінет розділений на дві зони:</a:t>
            </a:r>
          </a:p>
          <a:p>
            <a:r>
              <a:rPr lang="en-US"/>
              <a:t>Консультативну зону (13,3 кв.м.) де проводиться консультація лікаря із батьками</a:t>
            </a:r>
          </a:p>
          <a:p>
            <a:r>
              <a:rPr lang="en-US"/>
              <a:t>Адаптаційно-діагностичну зону (16,1 кв.м.) де проводиться сама діагностика дитини без батьків</a:t>
            </a:r>
          </a:p>
          <a:p>
            <a:r>
              <a:rPr lang="en-US"/>
              <a:t/>
            </a:r>
          </a:p>
          <a:p>
            <a:r>
              <a:rPr lang="en-US"/>
              <a:t>3. Сенсорний сад (445 кв.м.) Вулична зона продовжує терапевтичний процес. Передбачено терасу-буфер, де дитина може адаптуватися перед виходом на подвір'я. Система доріжок із кільцевою навігацією об'єднує зони активних ігор, тактильних відчуттів (мармурова крихта, дерево) та музичну зону. Простір розділений природними екранами з густих насаджень, які поглинають зовнішній шум.</a:t>
            </a:r>
          </a:p>
          <a:p>
            <a:r>
              <a:rPr lang="en-US"/>
              <a:t/>
            </a:r>
          </a:p>
          <a:p>
            <a:r>
              <a:rPr lang="en-US"/>
              <a:t>Оздоблювальні матеріали та колірні рішення</a:t>
            </a:r>
          </a:p>
          <a:p>
            <a:r>
              <a:rPr lang="en-US"/>
              <a:t>Дизайн відповідає правилу «візуальної тиші» — жодних глянцевих поверхонь чи дрібних візерунків, які можуть дезорієнтувати дитину, відсутність яскравих кольорів та великої кількості декору.</a:t>
            </a:r>
          </a:p>
          <a:p>
            <a:r>
              <a:rPr lang="en-US"/>
              <a:t>Замість стерильного білого використано теплий беж та слонову кістку. У зонах релаксу застосовано заспокійливі м'ятні та блакитні відтінки, а в зонах активності — м'які пастельні тони теплих відтінків.</a:t>
            </a:r>
          </a:p>
          <a:p>
            <a:r>
              <a:rPr lang="en-US"/>
              <a:t/>
            </a:r>
          </a:p>
          <a:p>
            <a:r>
              <a:rPr lang="en-US"/>
              <a:t>Освітлення спроєктовано за безбликовим принципом — застосовано виключно відбите, закарнизне світло та систему димування (плавного регулювання яскравості). Світлотехнічний розрахунок виконано за нормами ДБН:</a:t>
            </a:r>
          </a:p>
          <a:p>
            <a:r>
              <a:rPr lang="en-US"/>
              <a:t/>
            </a:r>
          </a:p>
          <a:p>
            <a:r>
              <a:rPr lang="en-US"/>
              <a:t>Матеріали: Усі матеріали екологічні та сертифіковані. На підлозі інтер'єрів використано безшовну, теплу та м'яку коркову підлогу EGGER Cork+. Стіни оздоблені фарбою KEIM Biosil та зносостійкою Tikkurila Luja. Для поглинання ехо та шуму, а також для захисту від травм, стіни частково покриті акустичними панелями з PET-вовни від ReFelt.Оббивка м'яких елементів виконана з гіпоалергенної екошкіри Silvertex та тканин Gabriel.</a:t>
            </a:r>
          </a:p>
          <a:p>
            <a:r>
              <a:rPr lang="en-US"/>
              <a:t/>
            </a:r>
          </a:p>
          <a:p>
            <a:r>
              <a:rPr lang="en-US"/>
              <a:t>Вуличне покриття: Безпечна амортизуюча гумова EPDM-крихта Melos, терасна дошка Holzdorf, конструкції з натуральної модрини та нержавіючої сталі.</a:t>
            </a:r>
          </a:p>
          <a:p>
            <a:r>
              <a:rPr lang="en-US"/>
              <a:t/>
            </a:r>
          </a:p>
          <a:p>
            <a:r>
              <a:rPr lang="en-US"/>
              <a:t>Інженерне забезпечення та світлотехнічний розрахунок</a:t>
            </a:r>
          </a:p>
          <a:p>
            <a:r>
              <a:rPr lang="en-US"/>
              <a:t>Особливістю інженерного рішення є повна відмова від радіаторів опалення в сенсорній кімнаті на користь системи «тепла підлога». Це унеможливлює травми дитини та звільняє стіни під м'які панелі. Також виконано локальне посилення конструкції стелі під підвісне обладнання.</a:t>
            </a:r>
          </a:p>
          <a:p>
            <a:r>
              <a:rPr lang="en-US"/>
              <a:t/>
            </a:r>
          </a:p>
          <a:p>
            <a:r>
              <a:rPr lang="en-US"/>
              <a:t/>
            </a:r>
          </a:p>
          <a:p>
            <a:r>
              <a:rPr lang="en-US"/>
              <a:t/>
            </a:r>
          </a:p>
          <a:p>
            <a:r>
              <a:rPr lang="en-US"/>
              <a:t>Висновок</a:t>
            </a:r>
          </a:p>
          <a:p>
            <a:r>
              <a:rPr lang="en-US"/>
              <a:t>Запропонований «Центр нейрореабілітації та розвитку дитини» демонструє, як за допомогою засобів сучасного середовищного дизайну можна створити безпечний, безбар'єрний та психологічно комфортний простір, що активно сприяє лікуванню, адаптації та гармонійному розвитку дітей.</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2.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Доброго дня, шановні члени державної екзаменаційної комісії!</a:t>
            </a:r>
          </a:p>
          <a:p>
            <a:r>
              <a:rPr lang="en-US"/>
              <a:t>Дозвольте продемонструвати вам дипломний проєкт на тему: «Дизайн інтерʼєрів Центр нейрореабілітації та розвитку дитини у м Мукачево вул володимира данчевського 1».</a:t>
            </a:r>
          </a:p>
          <a:p>
            <a:r>
              <a:rPr lang="en-US"/>
              <a:t/>
            </a:r>
          </a:p>
          <a:p>
            <a:r>
              <a:rPr lang="en-US"/>
              <a:t>Актуальність та соціальна значущість</a:t>
            </a:r>
          </a:p>
          <a:p>
            <a:r>
              <a:rPr lang="en-US"/>
              <a:t>Сьогодні у світі стрімко зростає кількість дітей, які потребують спеціалізованого супроводу через розлади аутичного спектру (РАС), гіперактивність, порушення координації та сенсорного сприйняття. Але більшість існуючих медичних закладу  досі мають застарілий, стресовий для дитини дизайн. Тому Головною концепцією мого проєкту — це трансформація медичного простору. Ми повністю відмовляємося від асоціацій із лікарнею та «білими халатами». Проєкт базується на принципах нейродизайну, безбар'єрності, інклюзивності, а також візуальної та акустичної тиші. Цільова аудиторія центру — діти віком від 5 до 10 років.</a:t>
            </a:r>
          </a:p>
          <a:p>
            <a:r>
              <a:rPr lang="en-US"/>
              <a:t/>
            </a:r>
          </a:p>
          <a:p>
            <a:r>
              <a:rPr lang="en-US"/>
              <a:t>Об'єкт розташований у Закарпатській області, в місті Мукачево, по вулиці володимира данчевського 1 Це комерційне приміщення 2022 року побудови. Загальна площа самого центру становить 450 квадратних метрів, а прилегла приватизована ділянка займає 7 соток.</a:t>
            </a:r>
          </a:p>
          <a:p>
            <a:r>
              <a:rPr lang="en-US"/>
              <a:t/>
            </a:r>
          </a:p>
          <a:p>
            <a:r>
              <a:rPr lang="en-US"/>
              <a:t>Простір центру чітко зонований. У межах дипломного проєкту детально опрацьовано три ключові зони:</a:t>
            </a:r>
          </a:p>
          <a:p>
            <a:r>
              <a:rPr lang="en-US"/>
              <a:t/>
            </a:r>
          </a:p>
          <a:p>
            <a:r>
              <a:rPr lang="en-US"/>
              <a:t>1. Сенсорна кімната (48,5 кв.м.) Планування кімнати підпорядковане принципу «керованого лабіринту» — простір повністю проглядається дитиною, що виключає появу непередбачуваних та лякаючих зон. Кімнату розділено на 5 функціональних секторів із колірною навігацією</a:t>
            </a:r>
          </a:p>
          <a:p>
            <a:r>
              <a:rPr lang="en-US"/>
              <a:t/>
            </a:r>
          </a:p>
          <a:p>
            <a:r>
              <a:rPr lang="en-US"/>
              <a:t>Тиха зона (релакс):</a:t>
            </a:r>
          </a:p>
          <a:p>
            <a:r>
              <a:rPr lang="en-US"/>
              <a:t>Вестибулярна зона:</a:t>
            </a:r>
          </a:p>
          <a:p>
            <a:r>
              <a:rPr lang="en-US"/>
              <a:t>Дидактична та ігрова зона: </a:t>
            </a:r>
          </a:p>
          <a:p>
            <a:r>
              <a:rPr lang="en-US"/>
              <a:t>Тактильна зона:</a:t>
            </a:r>
          </a:p>
          <a:p>
            <a:r>
              <a:rPr lang="en-US"/>
              <a:t>Зорова зона</a:t>
            </a:r>
          </a:p>
          <a:p>
            <a:r>
              <a:rPr lang="en-US"/>
              <a:t/>
            </a:r>
          </a:p>
          <a:p>
            <a:r>
              <a:rPr lang="en-US"/>
              <a:t/>
            </a:r>
          </a:p>
          <a:p>
            <a:r>
              <a:rPr lang="en-US"/>
              <a:t>2. Кабінет лікаря (30,7 кв.м.) Тут головною метою було створення атмосферу домашнього затишку. Кабінет розділений на дві зони:</a:t>
            </a:r>
          </a:p>
          <a:p>
            <a:r>
              <a:rPr lang="en-US"/>
              <a:t>Консультативну зону (13,3 кв.м.) де проводиться консультація лікаря із батьками</a:t>
            </a:r>
          </a:p>
          <a:p>
            <a:r>
              <a:rPr lang="en-US"/>
              <a:t>Адаптаційно-діагностичну зону (16,1 кв.м.) де проводиться сама діагностика дитини без батьків</a:t>
            </a:r>
          </a:p>
          <a:p>
            <a:r>
              <a:rPr lang="en-US"/>
              <a:t/>
            </a:r>
          </a:p>
          <a:p>
            <a:r>
              <a:rPr lang="en-US"/>
              <a:t>3. Сенсорний сад (445 кв.м.) Вулична зона продовжує терапевтичний процес. Передбачено терасу-буфер, де дитина може адаптуватися перед виходом на подвір'я. Система доріжок із кільцевою навігацією об'єднує зони активних ігор, тактильних відчуттів (мармурова крихта, дерево) та музичну зону. Простір розділений природними екранами з густих насаджень, які поглинають зовнішній шум.</a:t>
            </a:r>
          </a:p>
          <a:p>
            <a:r>
              <a:rPr lang="en-US"/>
              <a:t/>
            </a:r>
          </a:p>
          <a:p>
            <a:r>
              <a:rPr lang="en-US"/>
              <a:t>Оздоблювальні матеріали та колірні рішення</a:t>
            </a:r>
          </a:p>
          <a:p>
            <a:r>
              <a:rPr lang="en-US"/>
              <a:t>Дизайн відповідає правилу «візуальної тиші» — жодних глянцевих поверхонь чи дрібних візерунків, які можуть дезорієнтувати дитину, відсутність яскравих кольорів та великої кількості декору.</a:t>
            </a:r>
          </a:p>
          <a:p>
            <a:r>
              <a:rPr lang="en-US"/>
              <a:t>Замість стерильного білого використано теплий беж та слонову кістку. У зонах релаксу застосовано заспокійливі м'ятні та блакитні відтінки, а в зонах активності — м'які пастельні тони теплих відтінків.</a:t>
            </a:r>
          </a:p>
          <a:p>
            <a:r>
              <a:rPr lang="en-US"/>
              <a:t/>
            </a:r>
          </a:p>
          <a:p>
            <a:r>
              <a:rPr lang="en-US"/>
              <a:t>Освітлення спроєктовано за безбликовим принципом — застосовано виключно відбите, закарнизне світло та систему димування (плавного регулювання яскравості). Світлотехнічний розрахунок виконано за нормами ДБН:</a:t>
            </a:r>
          </a:p>
          <a:p>
            <a:r>
              <a:rPr lang="en-US"/>
              <a:t/>
            </a:r>
          </a:p>
          <a:p>
            <a:r>
              <a:rPr lang="en-US"/>
              <a:t>Матеріали: Усі матеріали екологічні та сертифіковані. На підлозі інтер'єрів використано безшовну, теплу та м'яку коркову підлогу EGGER Cork+. Стіни оздоблені фарбою KEIM Biosil та зносостійкою Tikkurila Luja. Для поглинання ехо та шуму, а також для захисту від травм, стіни частково покриті акустичними панелями з PET-вовни від ReFelt.Оббивка м'яких елементів виконана з гіпоалергенної екошкіри Silvertex та тканин Gabriel.</a:t>
            </a:r>
          </a:p>
          <a:p>
            <a:r>
              <a:rPr lang="en-US"/>
              <a:t/>
            </a:r>
          </a:p>
          <a:p>
            <a:r>
              <a:rPr lang="en-US"/>
              <a:t>Вуличне покриття: Безпечна амортизуюча гумова EPDM-крихта Melos, терасна дошка Holzdorf, конструкції з натуральної модрини та нержавіючої сталі.</a:t>
            </a:r>
          </a:p>
          <a:p>
            <a:r>
              <a:rPr lang="en-US"/>
              <a:t/>
            </a:r>
          </a:p>
          <a:p>
            <a:r>
              <a:rPr lang="en-US"/>
              <a:t>Інженерне забезпечення та світлотехнічний розрахунок</a:t>
            </a:r>
          </a:p>
          <a:p>
            <a:r>
              <a:rPr lang="en-US"/>
              <a:t>Особливістю інженерного рішення є повна відмова від радіаторів опалення в сенсорній кімнаті на користь системи «тепла підлога». Це унеможливлює травми дитини та звільняє стіни під м'які панелі. Також виконано локальне посилення конструкції стелі під підвісне обладнання.</a:t>
            </a:r>
          </a:p>
          <a:p>
            <a:r>
              <a:rPr lang="en-US"/>
              <a:t/>
            </a:r>
          </a:p>
          <a:p>
            <a:r>
              <a:rPr lang="en-US"/>
              <a:t/>
            </a:r>
          </a:p>
          <a:p>
            <a:r>
              <a:rPr lang="en-US"/>
              <a:t/>
            </a:r>
          </a:p>
          <a:p>
            <a:r>
              <a:rPr lang="en-US"/>
              <a:t>Висновок</a:t>
            </a:r>
          </a:p>
          <a:p>
            <a:r>
              <a:rPr lang="en-US"/>
              <a:t>Запропонований «Центр нейрореабілітації та розвитку дитини» демонструє, як за допомогою засобів сучасного середовищного дизайну можна створити безпечний, безбар'єрний та психологічно комфортний простір, що активно сприяє лікуванню, адаптації та гармонійному розвитку дітей.</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1.xml" Type="http://schemas.openxmlformats.org/officeDocument/2006/relationships/notesSlide"/><Relationship Id="rId3" Target="../media/image1.png" Type="http://schemas.openxmlformats.org/officeDocument/2006/relationships/image"/></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png" Type="http://schemas.openxmlformats.org/officeDocument/2006/relationships/image"/></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3.png" Type="http://schemas.openxmlformats.org/officeDocument/2006/relationships/image"/><Relationship Id="rId3" Target="../media/image4.png" Type="http://schemas.openxmlformats.org/officeDocument/2006/relationships/image"/><Relationship Id="rId4" Target="../media/image5.png" Type="http://schemas.openxmlformats.org/officeDocument/2006/relationships/image"/><Relationship Id="rId5" Target="../media/image6.png" Type="http://schemas.openxmlformats.org/officeDocument/2006/relationships/image"/><Relationship Id="rId6" Target="../media/image7.png" Type="http://schemas.openxmlformats.org/officeDocument/2006/relationships/image"/><Relationship Id="rId7" Target="../media/image8.png" Type="http://schemas.openxmlformats.org/officeDocument/2006/relationships/image"/><Relationship Id="rId8" Target="../media/image9.png" Type="http://schemas.openxmlformats.org/officeDocument/2006/relationships/image"/></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5.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18.png" Type="http://schemas.openxmlformats.org/officeDocument/2006/relationships/image"/><Relationship Id="rId11" Target="../media/image19.png" Type="http://schemas.openxmlformats.org/officeDocument/2006/relationships/image"/><Relationship Id="rId12" Target="../media/image20.svg" Type="http://schemas.openxmlformats.org/officeDocument/2006/relationships/image"/><Relationship Id="rId2" Target="../media/image10.png" Type="http://schemas.openxmlformats.org/officeDocument/2006/relationships/image"/><Relationship Id="rId3" Target="../media/image11.svg" Type="http://schemas.openxmlformats.org/officeDocument/2006/relationships/image"/><Relationship Id="rId4" Target="../media/image12.png" Type="http://schemas.openxmlformats.org/officeDocument/2006/relationships/image"/><Relationship Id="rId5" Target="../media/image13.svg" Type="http://schemas.openxmlformats.org/officeDocument/2006/relationships/image"/><Relationship Id="rId6" Target="../media/image14.png" Type="http://schemas.openxmlformats.org/officeDocument/2006/relationships/image"/><Relationship Id="rId7" Target="../media/image15.svg" Type="http://schemas.openxmlformats.org/officeDocument/2006/relationships/image"/><Relationship Id="rId8" Target="../media/image16.png" Type="http://schemas.openxmlformats.org/officeDocument/2006/relationships/image"/><Relationship Id="rId9" Target="../media/image17.svg" Type="http://schemas.openxmlformats.org/officeDocument/2006/relationships/image"/></Relationships>
</file>

<file path=ppt/slides/_rels/slide6.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7.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29.svg" Type="http://schemas.openxmlformats.org/officeDocument/2006/relationships/image"/><Relationship Id="rId11" Target="../media/image30.png" Type="http://schemas.openxmlformats.org/officeDocument/2006/relationships/image"/><Relationship Id="rId12" Target="../media/image31.svg" Type="http://schemas.openxmlformats.org/officeDocument/2006/relationships/image"/><Relationship Id="rId13" Target="../media/image32.png" Type="http://schemas.openxmlformats.org/officeDocument/2006/relationships/image"/><Relationship Id="rId14" Target="../media/image33.svg" Type="http://schemas.openxmlformats.org/officeDocument/2006/relationships/image"/><Relationship Id="rId15" Target="../media/image34.jpeg" Type="http://schemas.openxmlformats.org/officeDocument/2006/relationships/image"/><Relationship Id="rId16" Target="../media/image35.svg" Type="http://schemas.openxmlformats.org/officeDocument/2006/relationships/image"/><Relationship Id="rId17" Target="../media/image36.png" Type="http://schemas.openxmlformats.org/officeDocument/2006/relationships/image"/><Relationship Id="rId18" Target="../media/image37.svg" Type="http://schemas.openxmlformats.org/officeDocument/2006/relationships/image"/><Relationship Id="rId19" Target="../media/image38.png" Type="http://schemas.openxmlformats.org/officeDocument/2006/relationships/image"/><Relationship Id="rId2" Target="../media/image21.png" Type="http://schemas.openxmlformats.org/officeDocument/2006/relationships/image"/><Relationship Id="rId20" Target="../media/image39.svg" Type="http://schemas.openxmlformats.org/officeDocument/2006/relationships/image"/><Relationship Id="rId21" Target="../media/image40.png" Type="http://schemas.openxmlformats.org/officeDocument/2006/relationships/image"/><Relationship Id="rId22" Target="../media/image41.svg" Type="http://schemas.openxmlformats.org/officeDocument/2006/relationships/image"/><Relationship Id="rId23" Target="../media/image42.jpeg" Type="http://schemas.openxmlformats.org/officeDocument/2006/relationships/image"/><Relationship Id="rId24" Target="../media/image43.svg" Type="http://schemas.openxmlformats.org/officeDocument/2006/relationships/image"/><Relationship Id="rId25" Target="../media/image44.svg" Type="http://schemas.openxmlformats.org/officeDocument/2006/relationships/image"/><Relationship Id="rId26" Target="../media/image45.png" Type="http://schemas.openxmlformats.org/officeDocument/2006/relationships/image"/><Relationship Id="rId27" Target="../media/image46.svg" Type="http://schemas.openxmlformats.org/officeDocument/2006/relationships/image"/><Relationship Id="rId28" Target="../media/image47.jpeg" Type="http://schemas.openxmlformats.org/officeDocument/2006/relationships/image"/><Relationship Id="rId29" Target="../media/image48.svg" Type="http://schemas.openxmlformats.org/officeDocument/2006/relationships/image"/><Relationship Id="rId3" Target="../media/image22.svg" Type="http://schemas.openxmlformats.org/officeDocument/2006/relationships/image"/><Relationship Id="rId30" Target="../media/image49.png" Type="http://schemas.openxmlformats.org/officeDocument/2006/relationships/image"/><Relationship Id="rId31" Target="../media/image50.svg" Type="http://schemas.openxmlformats.org/officeDocument/2006/relationships/image"/><Relationship Id="rId32" Target="../media/image51.png" Type="http://schemas.openxmlformats.org/officeDocument/2006/relationships/image"/><Relationship Id="rId33" Target="../media/image52.svg" Type="http://schemas.openxmlformats.org/officeDocument/2006/relationships/image"/><Relationship Id="rId4" Target="../media/image23.jpeg" Type="http://schemas.openxmlformats.org/officeDocument/2006/relationships/image"/><Relationship Id="rId5" Target="../media/image24.png" Type="http://schemas.openxmlformats.org/officeDocument/2006/relationships/image"/><Relationship Id="rId6" Target="../media/image25.svg" Type="http://schemas.openxmlformats.org/officeDocument/2006/relationships/image"/><Relationship Id="rId7" Target="../media/image26.png" Type="http://schemas.openxmlformats.org/officeDocument/2006/relationships/image"/><Relationship Id="rId8" Target="../media/image27.svg" Type="http://schemas.openxmlformats.org/officeDocument/2006/relationships/image"/><Relationship Id="rId9" Target="../media/image28.png" Type="http://schemas.openxmlformats.org/officeDocument/2006/relationships/image"/></Relationships>
</file>

<file path=ppt/slides/_rels/slide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53.jpeg" Type="http://schemas.openxmlformats.org/officeDocument/2006/relationships/image"/><Relationship Id="rId3" Target="../media/image54.png" Type="http://schemas.openxmlformats.org/officeDocument/2006/relationships/image"/><Relationship Id="rId4" Target="../media/image55.png" Type="http://schemas.openxmlformats.org/officeDocument/2006/relationships/image"/></Relationships>
</file>

<file path=ppt/slides/_rels/slide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56.png" Type="http://schemas.openxmlformats.org/officeDocument/2006/relationships/image"/><Relationship Id="rId3" Target="../media/image57.png" Type="http://schemas.openxmlformats.org/officeDocument/2006/relationships/image"/><Relationship Id="rId4" Target="../media/image58.png" Type="http://schemas.openxmlformats.org/officeDocument/2006/relationships/image"/><Relationship Id="rId5" Target="../media/image59.png" Type="http://schemas.openxmlformats.org/officeDocument/2006/relationships/image"/></Relationships>
</file>

<file path=ppt/slides/_rels/slide10.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60.png" Type="http://schemas.openxmlformats.org/officeDocument/2006/relationships/image"/><Relationship Id="rId3" Target="../media/image61.png" Type="http://schemas.openxmlformats.org/officeDocument/2006/relationships/image"/></Relationships>
</file>

<file path=ppt/slides/_rels/slide1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62.png" Type="http://schemas.openxmlformats.org/officeDocument/2006/relationships/image"/><Relationship Id="rId3" Target="../media/image63.svg" Type="http://schemas.openxmlformats.org/officeDocument/2006/relationships/image"/><Relationship Id="rId4" Target="../media/image64.png" Type="http://schemas.openxmlformats.org/officeDocument/2006/relationships/image"/><Relationship Id="rId5" Target="../media/image65.svg" Type="http://schemas.openxmlformats.org/officeDocument/2006/relationships/image"/><Relationship Id="rId6" Target="../media/image66.png" Type="http://schemas.openxmlformats.org/officeDocument/2006/relationships/image"/><Relationship Id="rId7" Target="../media/image67.png" Type="http://schemas.openxmlformats.org/officeDocument/2006/relationships/image"/><Relationship Id="rId8" Target="../media/image68.png" Type="http://schemas.openxmlformats.org/officeDocument/2006/relationships/image"/><Relationship Id="rId9" Target="../media/image69.svg" Type="http://schemas.openxmlformats.org/officeDocument/2006/relationships/image"/></Relationships>
</file>

<file path=ppt/slides/_rels/slide12.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13.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76.jpeg" Type="http://schemas.openxmlformats.org/officeDocument/2006/relationships/image"/><Relationship Id="rId11" Target="../media/image77.png" Type="http://schemas.openxmlformats.org/officeDocument/2006/relationships/image"/><Relationship Id="rId12" Target="../media/image78.svg" Type="http://schemas.openxmlformats.org/officeDocument/2006/relationships/image"/><Relationship Id="rId13" Target="../media/image79.png" Type="http://schemas.openxmlformats.org/officeDocument/2006/relationships/image"/><Relationship Id="rId14" Target="../media/image80.svg" Type="http://schemas.openxmlformats.org/officeDocument/2006/relationships/image"/><Relationship Id="rId15" Target="../media/image81.jpeg" Type="http://schemas.openxmlformats.org/officeDocument/2006/relationships/image"/><Relationship Id="rId16" Target="../media/image82.svg" Type="http://schemas.openxmlformats.org/officeDocument/2006/relationships/image"/><Relationship Id="rId17" Target="../media/image83.svg" Type="http://schemas.openxmlformats.org/officeDocument/2006/relationships/image"/><Relationship Id="rId18" Target="../media/image84.png" Type="http://schemas.openxmlformats.org/officeDocument/2006/relationships/image"/><Relationship Id="rId19" Target="../media/image85.svg" Type="http://schemas.openxmlformats.org/officeDocument/2006/relationships/image"/><Relationship Id="rId2" Target="../media/image21.png" Type="http://schemas.openxmlformats.org/officeDocument/2006/relationships/image"/><Relationship Id="rId20" Target="../media/image86.jpeg" Type="http://schemas.openxmlformats.org/officeDocument/2006/relationships/image"/><Relationship Id="rId21" Target="../media/image87.png" Type="http://schemas.openxmlformats.org/officeDocument/2006/relationships/image"/><Relationship Id="rId22" Target="../media/image88.svg" Type="http://schemas.openxmlformats.org/officeDocument/2006/relationships/image"/><Relationship Id="rId23" Target="../media/image89.svg" Type="http://schemas.openxmlformats.org/officeDocument/2006/relationships/image"/><Relationship Id="rId24" Target="../media/image90.png" Type="http://schemas.openxmlformats.org/officeDocument/2006/relationships/image"/><Relationship Id="rId25" Target="../media/image91.svg" Type="http://schemas.openxmlformats.org/officeDocument/2006/relationships/image"/><Relationship Id="rId26" Target="../media/image92.png" Type="http://schemas.openxmlformats.org/officeDocument/2006/relationships/image"/><Relationship Id="rId27" Target="../media/image93.svg" Type="http://schemas.openxmlformats.org/officeDocument/2006/relationships/image"/><Relationship Id="rId28" Target="../media/image94.jpeg" Type="http://schemas.openxmlformats.org/officeDocument/2006/relationships/image"/><Relationship Id="rId29" Target="../media/image95.svg" Type="http://schemas.openxmlformats.org/officeDocument/2006/relationships/image"/><Relationship Id="rId3" Target="../media/image22.svg" Type="http://schemas.openxmlformats.org/officeDocument/2006/relationships/image"/><Relationship Id="rId30" Target="../media/image96.svg" Type="http://schemas.openxmlformats.org/officeDocument/2006/relationships/image"/><Relationship Id="rId31" Target="../media/image97.svg" Type="http://schemas.openxmlformats.org/officeDocument/2006/relationships/image"/><Relationship Id="rId32" Target="../media/image98.png" Type="http://schemas.openxmlformats.org/officeDocument/2006/relationships/image"/><Relationship Id="rId33" Target="../media/image99.svg" Type="http://schemas.openxmlformats.org/officeDocument/2006/relationships/image"/><Relationship Id="rId4" Target="../media/image70.jpeg" Type="http://schemas.openxmlformats.org/officeDocument/2006/relationships/image"/><Relationship Id="rId5" Target="../media/image71.png" Type="http://schemas.openxmlformats.org/officeDocument/2006/relationships/image"/><Relationship Id="rId6" Target="../media/image72.svg" Type="http://schemas.openxmlformats.org/officeDocument/2006/relationships/image"/><Relationship Id="rId7" Target="../media/image73.svg" Type="http://schemas.openxmlformats.org/officeDocument/2006/relationships/image"/><Relationship Id="rId8" Target="../media/image74.png" Type="http://schemas.openxmlformats.org/officeDocument/2006/relationships/image"/><Relationship Id="rId9" Target="../media/image75.svg" Type="http://schemas.openxmlformats.org/officeDocument/2006/relationships/image"/></Relationships>
</file>

<file path=ppt/slides/_rels/slide14.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105.jpeg" Type="http://schemas.openxmlformats.org/officeDocument/2006/relationships/image"/><Relationship Id="rId11" Target="../media/image106.png" Type="http://schemas.openxmlformats.org/officeDocument/2006/relationships/image"/><Relationship Id="rId12" Target="../media/image107.svg" Type="http://schemas.openxmlformats.org/officeDocument/2006/relationships/image"/><Relationship Id="rId13" Target="../media/image108.svg" Type="http://schemas.openxmlformats.org/officeDocument/2006/relationships/image"/><Relationship Id="rId14" Target="../media/image109.png" Type="http://schemas.openxmlformats.org/officeDocument/2006/relationships/image"/><Relationship Id="rId15" Target="../media/image110.svg" Type="http://schemas.openxmlformats.org/officeDocument/2006/relationships/image"/><Relationship Id="rId16" Target="../media/image111.jpeg" Type="http://schemas.openxmlformats.org/officeDocument/2006/relationships/image"/><Relationship Id="rId17" Target="../media/image112.png" Type="http://schemas.openxmlformats.org/officeDocument/2006/relationships/image"/><Relationship Id="rId18" Target="../media/image113.svg" Type="http://schemas.openxmlformats.org/officeDocument/2006/relationships/image"/><Relationship Id="rId19" Target="../media/image114.svg" Type="http://schemas.openxmlformats.org/officeDocument/2006/relationships/image"/><Relationship Id="rId2" Target="../media/image21.png" Type="http://schemas.openxmlformats.org/officeDocument/2006/relationships/image"/><Relationship Id="rId20" Target="../media/image115.svg" Type="http://schemas.openxmlformats.org/officeDocument/2006/relationships/image"/><Relationship Id="rId21" Target="../media/image116.png" Type="http://schemas.openxmlformats.org/officeDocument/2006/relationships/image"/><Relationship Id="rId22" Target="../media/image117.svg" Type="http://schemas.openxmlformats.org/officeDocument/2006/relationships/image"/><Relationship Id="rId23" Target="../media/image118.jpeg" Type="http://schemas.openxmlformats.org/officeDocument/2006/relationships/image"/><Relationship Id="rId24" Target="../media/image119.svg" Type="http://schemas.openxmlformats.org/officeDocument/2006/relationships/image"/><Relationship Id="rId25" Target="../media/image120.svg" Type="http://schemas.openxmlformats.org/officeDocument/2006/relationships/image"/><Relationship Id="rId26" Target="../media/image121.png" Type="http://schemas.openxmlformats.org/officeDocument/2006/relationships/image"/><Relationship Id="rId27" Target="../media/image122.svg" Type="http://schemas.openxmlformats.org/officeDocument/2006/relationships/image"/><Relationship Id="rId28" Target="../media/image123.jpeg" Type="http://schemas.openxmlformats.org/officeDocument/2006/relationships/image"/><Relationship Id="rId29" Target="../media/image124.svg" Type="http://schemas.openxmlformats.org/officeDocument/2006/relationships/image"/><Relationship Id="rId3" Target="../media/image22.svg" Type="http://schemas.openxmlformats.org/officeDocument/2006/relationships/image"/><Relationship Id="rId30" Target="../media/image125.png" Type="http://schemas.openxmlformats.org/officeDocument/2006/relationships/image"/><Relationship Id="rId31" Target="../media/image126.svg" Type="http://schemas.openxmlformats.org/officeDocument/2006/relationships/image"/><Relationship Id="rId32" Target="../media/image127.svg" Type="http://schemas.openxmlformats.org/officeDocument/2006/relationships/image"/><Relationship Id="rId33" Target="../media/image128.png" Type="http://schemas.openxmlformats.org/officeDocument/2006/relationships/image"/><Relationship Id="rId34" Target="../media/image129.svg" Type="http://schemas.openxmlformats.org/officeDocument/2006/relationships/image"/><Relationship Id="rId4" Target="../media/image100.jpeg" Type="http://schemas.openxmlformats.org/officeDocument/2006/relationships/image"/><Relationship Id="rId5" Target="../media/image71.png" Type="http://schemas.openxmlformats.org/officeDocument/2006/relationships/image"/><Relationship Id="rId6" Target="../media/image101.svg" Type="http://schemas.openxmlformats.org/officeDocument/2006/relationships/image"/><Relationship Id="rId7" Target="../media/image102.svg" Type="http://schemas.openxmlformats.org/officeDocument/2006/relationships/image"/><Relationship Id="rId8" Target="../media/image103.png" Type="http://schemas.openxmlformats.org/officeDocument/2006/relationships/image"/><Relationship Id="rId9" Target="../media/image104.svg" Type="http://schemas.openxmlformats.org/officeDocument/2006/relationships/image"/></Relationships>
</file>

<file path=ppt/slides/_rels/slide15.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138.png" Type="http://schemas.openxmlformats.org/officeDocument/2006/relationships/image"/><Relationship Id="rId11" Target="../media/image139.svg" Type="http://schemas.openxmlformats.org/officeDocument/2006/relationships/image"/><Relationship Id="rId12" Target="../media/image140.png" Type="http://schemas.openxmlformats.org/officeDocument/2006/relationships/image"/><Relationship Id="rId13" Target="../media/image141.svg" Type="http://schemas.openxmlformats.org/officeDocument/2006/relationships/image"/><Relationship Id="rId14" Target="../media/image142.svg" Type="http://schemas.openxmlformats.org/officeDocument/2006/relationships/image"/><Relationship Id="rId15" Target="../media/image143.svg" Type="http://schemas.openxmlformats.org/officeDocument/2006/relationships/image"/><Relationship Id="rId16" Target="../media/image144.png" Type="http://schemas.openxmlformats.org/officeDocument/2006/relationships/image"/><Relationship Id="rId17" Target="../media/image145.svg" Type="http://schemas.openxmlformats.org/officeDocument/2006/relationships/image"/><Relationship Id="rId18" Target="../media/image146.png" Type="http://schemas.openxmlformats.org/officeDocument/2006/relationships/image"/><Relationship Id="rId19" Target="../media/image147.svg" Type="http://schemas.openxmlformats.org/officeDocument/2006/relationships/image"/><Relationship Id="rId2" Target="../media/image130.png" Type="http://schemas.openxmlformats.org/officeDocument/2006/relationships/image"/><Relationship Id="rId20" Target="../media/image148.png" Type="http://schemas.openxmlformats.org/officeDocument/2006/relationships/image"/><Relationship Id="rId21" Target="../media/image149.svg" Type="http://schemas.openxmlformats.org/officeDocument/2006/relationships/image"/><Relationship Id="rId22" Target="../media/image150.png" Type="http://schemas.openxmlformats.org/officeDocument/2006/relationships/image"/><Relationship Id="rId23" Target="../media/image151.svg" Type="http://schemas.openxmlformats.org/officeDocument/2006/relationships/image"/><Relationship Id="rId24" Target="../media/image152.png" Type="http://schemas.openxmlformats.org/officeDocument/2006/relationships/image"/><Relationship Id="rId25" Target="../media/image153.svg" Type="http://schemas.openxmlformats.org/officeDocument/2006/relationships/image"/><Relationship Id="rId26" Target="../media/image154.png" Type="http://schemas.openxmlformats.org/officeDocument/2006/relationships/image"/><Relationship Id="rId27" Target="../media/image155.svg" Type="http://schemas.openxmlformats.org/officeDocument/2006/relationships/image"/><Relationship Id="rId28" Target="../media/image156.png" Type="http://schemas.openxmlformats.org/officeDocument/2006/relationships/image"/><Relationship Id="rId29" Target="../media/image157.svg" Type="http://schemas.openxmlformats.org/officeDocument/2006/relationships/image"/><Relationship Id="rId3" Target="../media/image131.png" Type="http://schemas.openxmlformats.org/officeDocument/2006/relationships/image"/><Relationship Id="rId30" Target="../media/image158.png" Type="http://schemas.openxmlformats.org/officeDocument/2006/relationships/image"/><Relationship Id="rId31" Target="../media/image159.svg" Type="http://schemas.openxmlformats.org/officeDocument/2006/relationships/image"/><Relationship Id="rId32" Target="../media/image160.svg" Type="http://schemas.openxmlformats.org/officeDocument/2006/relationships/image"/><Relationship Id="rId33" Target="../media/image161.svg" Type="http://schemas.openxmlformats.org/officeDocument/2006/relationships/image"/><Relationship Id="rId34" Target="../media/image162.png" Type="http://schemas.openxmlformats.org/officeDocument/2006/relationships/image"/><Relationship Id="rId35" Target="../media/image163.svg" Type="http://schemas.openxmlformats.org/officeDocument/2006/relationships/image"/><Relationship Id="rId36" Target="../media/image164.svg" Type="http://schemas.openxmlformats.org/officeDocument/2006/relationships/image"/><Relationship Id="rId37" Target="../media/image165.svg" Type="http://schemas.openxmlformats.org/officeDocument/2006/relationships/image"/><Relationship Id="rId38" Target="../media/image166.svg" Type="http://schemas.openxmlformats.org/officeDocument/2006/relationships/image"/><Relationship Id="rId39" Target="../media/image167.svg" Type="http://schemas.openxmlformats.org/officeDocument/2006/relationships/image"/><Relationship Id="rId4" Target="../media/image132.png" Type="http://schemas.openxmlformats.org/officeDocument/2006/relationships/image"/><Relationship Id="rId40" Target="../media/image168.svg" Type="http://schemas.openxmlformats.org/officeDocument/2006/relationships/image"/><Relationship Id="rId41" Target="../media/image169.svg" Type="http://schemas.openxmlformats.org/officeDocument/2006/relationships/image"/><Relationship Id="rId42" Target="../media/image170.png" Type="http://schemas.openxmlformats.org/officeDocument/2006/relationships/image"/><Relationship Id="rId43" Target="../media/image171.svg" Type="http://schemas.openxmlformats.org/officeDocument/2006/relationships/image"/><Relationship Id="rId44" Target="../media/image172.svg" Type="http://schemas.openxmlformats.org/officeDocument/2006/relationships/image"/><Relationship Id="rId45" Target="../media/image173.svg" Type="http://schemas.openxmlformats.org/officeDocument/2006/relationships/image"/><Relationship Id="rId46" Target="../media/image174.svg" Type="http://schemas.openxmlformats.org/officeDocument/2006/relationships/image"/><Relationship Id="rId47" Target="../media/image175.png" Type="http://schemas.openxmlformats.org/officeDocument/2006/relationships/image"/><Relationship Id="rId48" Target="../media/image176.svg" Type="http://schemas.openxmlformats.org/officeDocument/2006/relationships/image"/><Relationship Id="rId49" Target="../media/image177.png" Type="http://schemas.openxmlformats.org/officeDocument/2006/relationships/image"/><Relationship Id="rId5" Target="../media/image133.svg" Type="http://schemas.openxmlformats.org/officeDocument/2006/relationships/image"/><Relationship Id="rId50" Target="../media/image178.svg" Type="http://schemas.openxmlformats.org/officeDocument/2006/relationships/image"/><Relationship Id="rId51" Target="../media/image179.svg" Type="http://schemas.openxmlformats.org/officeDocument/2006/relationships/image"/><Relationship Id="rId52" Target="../media/image180.svg" Type="http://schemas.openxmlformats.org/officeDocument/2006/relationships/image"/><Relationship Id="rId53" Target="../media/image181.svg" Type="http://schemas.openxmlformats.org/officeDocument/2006/relationships/image"/><Relationship Id="rId54" Target="../media/image182.svg" Type="http://schemas.openxmlformats.org/officeDocument/2006/relationships/image"/><Relationship Id="rId55" Target="../media/image183.svg" Type="http://schemas.openxmlformats.org/officeDocument/2006/relationships/image"/><Relationship Id="rId56" Target="../media/image184.svg" Type="http://schemas.openxmlformats.org/officeDocument/2006/relationships/image"/><Relationship Id="rId57" Target="../media/image185.svg" Type="http://schemas.openxmlformats.org/officeDocument/2006/relationships/image"/><Relationship Id="rId58" Target="../media/image186.svg" Type="http://schemas.openxmlformats.org/officeDocument/2006/relationships/image"/><Relationship Id="rId59" Target="../media/image187.svg" Type="http://schemas.openxmlformats.org/officeDocument/2006/relationships/image"/><Relationship Id="rId6" Target="../media/image134.png" Type="http://schemas.openxmlformats.org/officeDocument/2006/relationships/image"/><Relationship Id="rId60" Target="../media/image188.svg" Type="http://schemas.openxmlformats.org/officeDocument/2006/relationships/image"/><Relationship Id="rId7" Target="../media/image135.svg" Type="http://schemas.openxmlformats.org/officeDocument/2006/relationships/image"/><Relationship Id="rId8" Target="../media/image136.png" Type="http://schemas.openxmlformats.org/officeDocument/2006/relationships/image"/><Relationship Id="rId9" Target="../media/image137.svg" Type="http://schemas.openxmlformats.org/officeDocument/2006/relationships/image"/></Relationships>
</file>

<file path=ppt/slides/_rels/slide1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89.jpeg" Type="http://schemas.openxmlformats.org/officeDocument/2006/relationships/image"/></Relationships>
</file>

<file path=ppt/slides/_rels/slide1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90.png" Type="http://schemas.openxmlformats.org/officeDocument/2006/relationships/image"/></Relationships>
</file>

<file path=ppt/slides/_rels/slide1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91.png" Type="http://schemas.openxmlformats.org/officeDocument/2006/relationships/image"/></Relationships>
</file>

<file path=ppt/slides/_rels/slide1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92.png" Type="http://schemas.openxmlformats.org/officeDocument/2006/relationships/image"/></Relationships>
</file>

<file path=ppt/slides/_rels/slide20.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201.svg" Type="http://schemas.openxmlformats.org/officeDocument/2006/relationships/image"/><Relationship Id="rId11" Target="../media/image202.png" Type="http://schemas.openxmlformats.org/officeDocument/2006/relationships/image"/><Relationship Id="rId12" Target="../media/image203.svg" Type="http://schemas.openxmlformats.org/officeDocument/2006/relationships/image"/><Relationship Id="rId13" Target="../media/image204.png" Type="http://schemas.openxmlformats.org/officeDocument/2006/relationships/image"/><Relationship Id="rId14" Target="../media/image205.svg" Type="http://schemas.openxmlformats.org/officeDocument/2006/relationships/image"/><Relationship Id="rId15" Target="../media/image206.png" Type="http://schemas.openxmlformats.org/officeDocument/2006/relationships/image"/><Relationship Id="rId16" Target="../media/image207.svg" Type="http://schemas.openxmlformats.org/officeDocument/2006/relationships/image"/><Relationship Id="rId17" Target="../media/image208.png" Type="http://schemas.openxmlformats.org/officeDocument/2006/relationships/image"/><Relationship Id="rId18" Target="../media/image209.svg" Type="http://schemas.openxmlformats.org/officeDocument/2006/relationships/image"/><Relationship Id="rId19" Target="../media/image210.png" Type="http://schemas.openxmlformats.org/officeDocument/2006/relationships/image"/><Relationship Id="rId2" Target="../media/image193.png" Type="http://schemas.openxmlformats.org/officeDocument/2006/relationships/image"/><Relationship Id="rId20" Target="../media/image211.svg" Type="http://schemas.openxmlformats.org/officeDocument/2006/relationships/image"/><Relationship Id="rId21" Target="../media/image212.png" Type="http://schemas.openxmlformats.org/officeDocument/2006/relationships/image"/><Relationship Id="rId22" Target="../media/image213.svg" Type="http://schemas.openxmlformats.org/officeDocument/2006/relationships/image"/><Relationship Id="rId23" Target="../media/image214.svg" Type="http://schemas.openxmlformats.org/officeDocument/2006/relationships/image"/><Relationship Id="rId24" Target="../media/image215.png" Type="http://schemas.openxmlformats.org/officeDocument/2006/relationships/image"/><Relationship Id="rId25" Target="../media/image216.svg" Type="http://schemas.openxmlformats.org/officeDocument/2006/relationships/image"/><Relationship Id="rId26" Target="../media/image217.png" Type="http://schemas.openxmlformats.org/officeDocument/2006/relationships/image"/><Relationship Id="rId27" Target="../media/image218.svg" Type="http://schemas.openxmlformats.org/officeDocument/2006/relationships/image"/><Relationship Id="rId28" Target="../media/image219.png" Type="http://schemas.openxmlformats.org/officeDocument/2006/relationships/image"/><Relationship Id="rId29" Target="../media/image220.svg" Type="http://schemas.openxmlformats.org/officeDocument/2006/relationships/image"/><Relationship Id="rId3" Target="../media/image194.png" Type="http://schemas.openxmlformats.org/officeDocument/2006/relationships/image"/><Relationship Id="rId30" Target="../media/image221.png" Type="http://schemas.openxmlformats.org/officeDocument/2006/relationships/image"/><Relationship Id="rId31" Target="../media/image222.svg" Type="http://schemas.openxmlformats.org/officeDocument/2006/relationships/image"/><Relationship Id="rId32" Target="../media/image223.png" Type="http://schemas.openxmlformats.org/officeDocument/2006/relationships/image"/><Relationship Id="rId33" Target="../media/image224.svg" Type="http://schemas.openxmlformats.org/officeDocument/2006/relationships/image"/><Relationship Id="rId34" Target="../media/image225.png" Type="http://schemas.openxmlformats.org/officeDocument/2006/relationships/image"/><Relationship Id="rId35" Target="../media/image226.svg" Type="http://schemas.openxmlformats.org/officeDocument/2006/relationships/image"/><Relationship Id="rId36" Target="../media/image227.png" Type="http://schemas.openxmlformats.org/officeDocument/2006/relationships/image"/><Relationship Id="rId37" Target="../media/image228.svg" Type="http://schemas.openxmlformats.org/officeDocument/2006/relationships/image"/><Relationship Id="rId38" Target="../media/image229.svg" Type="http://schemas.openxmlformats.org/officeDocument/2006/relationships/image"/><Relationship Id="rId39" Target="../media/image230.png" Type="http://schemas.openxmlformats.org/officeDocument/2006/relationships/image"/><Relationship Id="rId4" Target="../media/image195.png" Type="http://schemas.openxmlformats.org/officeDocument/2006/relationships/image"/><Relationship Id="rId40" Target="../media/image231.svg" Type="http://schemas.openxmlformats.org/officeDocument/2006/relationships/image"/><Relationship Id="rId41" Target="../media/image232.png" Type="http://schemas.openxmlformats.org/officeDocument/2006/relationships/image"/><Relationship Id="rId42" Target="../media/image233.svg" Type="http://schemas.openxmlformats.org/officeDocument/2006/relationships/image"/><Relationship Id="rId43" Target="../media/image234.png" Type="http://schemas.openxmlformats.org/officeDocument/2006/relationships/image"/><Relationship Id="rId44" Target="../media/image235.svg" Type="http://schemas.openxmlformats.org/officeDocument/2006/relationships/image"/><Relationship Id="rId45" Target="../media/image236.png" Type="http://schemas.openxmlformats.org/officeDocument/2006/relationships/image"/><Relationship Id="rId46" Target="../media/image237.svg" Type="http://schemas.openxmlformats.org/officeDocument/2006/relationships/image"/><Relationship Id="rId47" Target="../media/image238.png" Type="http://schemas.openxmlformats.org/officeDocument/2006/relationships/image"/><Relationship Id="rId48" Target="../media/image239.svg" Type="http://schemas.openxmlformats.org/officeDocument/2006/relationships/image"/><Relationship Id="rId49" Target="../media/image240.png" Type="http://schemas.openxmlformats.org/officeDocument/2006/relationships/image"/><Relationship Id="rId5" Target="../media/image196.png" Type="http://schemas.openxmlformats.org/officeDocument/2006/relationships/image"/><Relationship Id="rId50" Target="../media/image241.svg" Type="http://schemas.openxmlformats.org/officeDocument/2006/relationships/image"/><Relationship Id="rId51" Target="../media/image242.png" Type="http://schemas.openxmlformats.org/officeDocument/2006/relationships/image"/><Relationship Id="rId52" Target="../media/image243.svg" Type="http://schemas.openxmlformats.org/officeDocument/2006/relationships/image"/><Relationship Id="rId53" Target="../media/image244.png" Type="http://schemas.openxmlformats.org/officeDocument/2006/relationships/image"/><Relationship Id="rId54" Target="../media/image245.svg" Type="http://schemas.openxmlformats.org/officeDocument/2006/relationships/image"/><Relationship Id="rId55" Target="../media/image246.svg" Type="http://schemas.openxmlformats.org/officeDocument/2006/relationships/image"/><Relationship Id="rId6" Target="../media/image197.png" Type="http://schemas.openxmlformats.org/officeDocument/2006/relationships/image"/><Relationship Id="rId7" Target="../media/image198.png" Type="http://schemas.openxmlformats.org/officeDocument/2006/relationships/image"/><Relationship Id="rId8" Target="../media/image199.svg" Type="http://schemas.openxmlformats.org/officeDocument/2006/relationships/image"/><Relationship Id="rId9" Target="../media/image200.png" Type="http://schemas.openxmlformats.org/officeDocument/2006/relationships/image"/></Relationships>
</file>

<file path=ppt/slides/_rels/slide21.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22.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255.png" Type="http://schemas.openxmlformats.org/officeDocument/2006/relationships/image"/><Relationship Id="rId11" Target="../media/image256.svg" Type="http://schemas.openxmlformats.org/officeDocument/2006/relationships/image"/><Relationship Id="rId12" Target="../media/image257.svg" Type="http://schemas.openxmlformats.org/officeDocument/2006/relationships/image"/><Relationship Id="rId13" Target="../media/image258.svg" Type="http://schemas.openxmlformats.org/officeDocument/2006/relationships/image"/><Relationship Id="rId14" Target="../media/image259.png" Type="http://schemas.openxmlformats.org/officeDocument/2006/relationships/image"/><Relationship Id="rId15" Target="../media/image260.svg" Type="http://schemas.openxmlformats.org/officeDocument/2006/relationships/image"/><Relationship Id="rId16" Target="../media/image261.svg" Type="http://schemas.openxmlformats.org/officeDocument/2006/relationships/image"/><Relationship Id="rId17" Target="../media/image262.png" Type="http://schemas.openxmlformats.org/officeDocument/2006/relationships/image"/><Relationship Id="rId18" Target="../media/image263.svg" Type="http://schemas.openxmlformats.org/officeDocument/2006/relationships/image"/><Relationship Id="rId19" Target="../media/image264.svg" Type="http://schemas.openxmlformats.org/officeDocument/2006/relationships/image"/><Relationship Id="rId2" Target="../media/image247.png" Type="http://schemas.openxmlformats.org/officeDocument/2006/relationships/image"/><Relationship Id="rId20" Target="../media/image265.png" Type="http://schemas.openxmlformats.org/officeDocument/2006/relationships/image"/><Relationship Id="rId21" Target="../media/image266.svg" Type="http://schemas.openxmlformats.org/officeDocument/2006/relationships/image"/><Relationship Id="rId22" Target="../media/image267.png" Type="http://schemas.openxmlformats.org/officeDocument/2006/relationships/image"/><Relationship Id="rId23" Target="../media/image268.svg" Type="http://schemas.openxmlformats.org/officeDocument/2006/relationships/image"/><Relationship Id="rId24" Target="../media/image269.svg" Type="http://schemas.openxmlformats.org/officeDocument/2006/relationships/image"/><Relationship Id="rId25" Target="../media/image270.svg" Type="http://schemas.openxmlformats.org/officeDocument/2006/relationships/image"/><Relationship Id="rId26" Target="../media/image271.svg" Type="http://schemas.openxmlformats.org/officeDocument/2006/relationships/image"/><Relationship Id="rId27" Target="../media/image272.svg" Type="http://schemas.openxmlformats.org/officeDocument/2006/relationships/image"/><Relationship Id="rId28" Target="../media/image273.png" Type="http://schemas.openxmlformats.org/officeDocument/2006/relationships/image"/><Relationship Id="rId29" Target="../media/image274.svg" Type="http://schemas.openxmlformats.org/officeDocument/2006/relationships/image"/><Relationship Id="rId3" Target="../media/image248.png" Type="http://schemas.openxmlformats.org/officeDocument/2006/relationships/image"/><Relationship Id="rId30" Target="../media/image275.png" Type="http://schemas.openxmlformats.org/officeDocument/2006/relationships/image"/><Relationship Id="rId31" Target="../media/image276.svg" Type="http://schemas.openxmlformats.org/officeDocument/2006/relationships/image"/><Relationship Id="rId32" Target="../media/image277.svg" Type="http://schemas.openxmlformats.org/officeDocument/2006/relationships/image"/><Relationship Id="rId33" Target="../media/image278.svg" Type="http://schemas.openxmlformats.org/officeDocument/2006/relationships/image"/><Relationship Id="rId34" Target="../media/image279.png" Type="http://schemas.openxmlformats.org/officeDocument/2006/relationships/image"/><Relationship Id="rId35" Target="../media/image280.svg" Type="http://schemas.openxmlformats.org/officeDocument/2006/relationships/image"/><Relationship Id="rId36" Target="../media/image281.png" Type="http://schemas.openxmlformats.org/officeDocument/2006/relationships/image"/><Relationship Id="rId37" Target="../media/image282.svg" Type="http://schemas.openxmlformats.org/officeDocument/2006/relationships/image"/><Relationship Id="rId38" Target="../media/image283.png" Type="http://schemas.openxmlformats.org/officeDocument/2006/relationships/image"/><Relationship Id="rId39" Target="../media/image284.svg" Type="http://schemas.openxmlformats.org/officeDocument/2006/relationships/image"/><Relationship Id="rId4" Target="../media/image249.png" Type="http://schemas.openxmlformats.org/officeDocument/2006/relationships/image"/><Relationship Id="rId40" Target="../media/image285.png" Type="http://schemas.openxmlformats.org/officeDocument/2006/relationships/image"/><Relationship Id="rId41" Target="../media/image286.svg" Type="http://schemas.openxmlformats.org/officeDocument/2006/relationships/image"/><Relationship Id="rId42" Target="../media/image287.png" Type="http://schemas.openxmlformats.org/officeDocument/2006/relationships/image"/><Relationship Id="rId43" Target="../media/image288.svg" Type="http://schemas.openxmlformats.org/officeDocument/2006/relationships/image"/><Relationship Id="rId44" Target="../media/image289.svg" Type="http://schemas.openxmlformats.org/officeDocument/2006/relationships/image"/><Relationship Id="rId45" Target="../media/image290.png" Type="http://schemas.openxmlformats.org/officeDocument/2006/relationships/image"/><Relationship Id="rId46" Target="../media/image291.svg" Type="http://schemas.openxmlformats.org/officeDocument/2006/relationships/image"/><Relationship Id="rId47" Target="../media/image292.png" Type="http://schemas.openxmlformats.org/officeDocument/2006/relationships/image"/><Relationship Id="rId48" Target="../media/image293.svg" Type="http://schemas.openxmlformats.org/officeDocument/2006/relationships/image"/><Relationship Id="rId49" Target="../media/image294.svg" Type="http://schemas.openxmlformats.org/officeDocument/2006/relationships/image"/><Relationship Id="rId5" Target="../media/image250.svg" Type="http://schemas.openxmlformats.org/officeDocument/2006/relationships/image"/><Relationship Id="rId50" Target="../media/image295.png" Type="http://schemas.openxmlformats.org/officeDocument/2006/relationships/image"/><Relationship Id="rId51" Target="../media/image296.svg" Type="http://schemas.openxmlformats.org/officeDocument/2006/relationships/image"/><Relationship Id="rId52" Target="../media/image297.svg" Type="http://schemas.openxmlformats.org/officeDocument/2006/relationships/image"/><Relationship Id="rId53" Target="../media/image298.svg" Type="http://schemas.openxmlformats.org/officeDocument/2006/relationships/image"/><Relationship Id="rId54" Target="../media/image299.svg" Type="http://schemas.openxmlformats.org/officeDocument/2006/relationships/image"/><Relationship Id="rId55" Target="../media/image300.png" Type="http://schemas.openxmlformats.org/officeDocument/2006/relationships/image"/><Relationship Id="rId56" Target="../media/image301.svg" Type="http://schemas.openxmlformats.org/officeDocument/2006/relationships/image"/><Relationship Id="rId57" Target="../media/image302.svg" Type="http://schemas.openxmlformats.org/officeDocument/2006/relationships/image"/><Relationship Id="rId58" Target="../media/image303.svg" Type="http://schemas.openxmlformats.org/officeDocument/2006/relationships/image"/><Relationship Id="rId59" Target="../media/image304.svg" Type="http://schemas.openxmlformats.org/officeDocument/2006/relationships/image"/><Relationship Id="rId6" Target="../media/image251.png" Type="http://schemas.openxmlformats.org/officeDocument/2006/relationships/image"/><Relationship Id="rId60" Target="../media/image305.svg" Type="http://schemas.openxmlformats.org/officeDocument/2006/relationships/image"/><Relationship Id="rId61" Target="../media/image306.svg" Type="http://schemas.openxmlformats.org/officeDocument/2006/relationships/image"/><Relationship Id="rId62" Target="../media/image307.svg" Type="http://schemas.openxmlformats.org/officeDocument/2006/relationships/image"/><Relationship Id="rId63" Target="../media/image308.png" Type="http://schemas.openxmlformats.org/officeDocument/2006/relationships/image"/><Relationship Id="rId64" Target="../media/image309.svg" Type="http://schemas.openxmlformats.org/officeDocument/2006/relationships/image"/><Relationship Id="rId65" Target="../media/image310.svg" Type="http://schemas.openxmlformats.org/officeDocument/2006/relationships/image"/><Relationship Id="rId7" Target="../media/image252.svg" Type="http://schemas.openxmlformats.org/officeDocument/2006/relationships/image"/><Relationship Id="rId8" Target="../media/image253.png" Type="http://schemas.openxmlformats.org/officeDocument/2006/relationships/image"/><Relationship Id="rId9" Target="../media/image254.svg" Type="http://schemas.openxmlformats.org/officeDocument/2006/relationships/image"/></Relationships>
</file>

<file path=ppt/slides/_rels/slide2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311.png" Type="http://schemas.openxmlformats.org/officeDocument/2006/relationships/image"/></Relationships>
</file>

<file path=ppt/slides/_rels/slide2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312.png" Type="http://schemas.openxmlformats.org/officeDocument/2006/relationships/image"/></Relationships>
</file>

<file path=ppt/slides/_rels/slide25.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321.png" Type="http://schemas.openxmlformats.org/officeDocument/2006/relationships/image"/><Relationship Id="rId11" Target="../media/image322.svg" Type="http://schemas.openxmlformats.org/officeDocument/2006/relationships/image"/><Relationship Id="rId12" Target="../media/image323.png" Type="http://schemas.openxmlformats.org/officeDocument/2006/relationships/image"/><Relationship Id="rId13" Target="../media/image324.svg" Type="http://schemas.openxmlformats.org/officeDocument/2006/relationships/image"/><Relationship Id="rId14" Target="../media/image325.svg" Type="http://schemas.openxmlformats.org/officeDocument/2006/relationships/image"/><Relationship Id="rId15" Target="../media/image326.png" Type="http://schemas.openxmlformats.org/officeDocument/2006/relationships/image"/><Relationship Id="rId16" Target="../media/image327.svg" Type="http://schemas.openxmlformats.org/officeDocument/2006/relationships/image"/><Relationship Id="rId17" Target="../media/image328.png" Type="http://schemas.openxmlformats.org/officeDocument/2006/relationships/image"/><Relationship Id="rId18" Target="../media/image329.svg" Type="http://schemas.openxmlformats.org/officeDocument/2006/relationships/image"/><Relationship Id="rId19" Target="../media/image330.png" Type="http://schemas.openxmlformats.org/officeDocument/2006/relationships/image"/><Relationship Id="rId2" Target="../media/image313.png" Type="http://schemas.openxmlformats.org/officeDocument/2006/relationships/image"/><Relationship Id="rId20" Target="../media/image331.svg" Type="http://schemas.openxmlformats.org/officeDocument/2006/relationships/image"/><Relationship Id="rId21" Target="../media/image332.png" Type="http://schemas.openxmlformats.org/officeDocument/2006/relationships/image"/><Relationship Id="rId22" Target="../media/image333.svg" Type="http://schemas.openxmlformats.org/officeDocument/2006/relationships/image"/><Relationship Id="rId23" Target="../media/image334.png" Type="http://schemas.openxmlformats.org/officeDocument/2006/relationships/image"/><Relationship Id="rId24" Target="../media/image335.svg" Type="http://schemas.openxmlformats.org/officeDocument/2006/relationships/image"/><Relationship Id="rId25" Target="../media/image336.png" Type="http://schemas.openxmlformats.org/officeDocument/2006/relationships/image"/><Relationship Id="rId26" Target="../media/image337.svg" Type="http://schemas.openxmlformats.org/officeDocument/2006/relationships/image"/><Relationship Id="rId27" Target="../media/image338.png" Type="http://schemas.openxmlformats.org/officeDocument/2006/relationships/image"/><Relationship Id="rId28" Target="../media/image339.svg" Type="http://schemas.openxmlformats.org/officeDocument/2006/relationships/image"/><Relationship Id="rId29" Target="../media/image340.png" Type="http://schemas.openxmlformats.org/officeDocument/2006/relationships/image"/><Relationship Id="rId3" Target="../media/image314.svg" Type="http://schemas.openxmlformats.org/officeDocument/2006/relationships/image"/><Relationship Id="rId30" Target="../media/image341.svg" Type="http://schemas.openxmlformats.org/officeDocument/2006/relationships/image"/><Relationship Id="rId31" Target="../media/image342.png" Type="http://schemas.openxmlformats.org/officeDocument/2006/relationships/image"/><Relationship Id="rId32" Target="../media/image343.svg" Type="http://schemas.openxmlformats.org/officeDocument/2006/relationships/image"/><Relationship Id="rId33" Target="../media/image344.png" Type="http://schemas.openxmlformats.org/officeDocument/2006/relationships/image"/><Relationship Id="rId34" Target="../media/image345.svg" Type="http://schemas.openxmlformats.org/officeDocument/2006/relationships/image"/><Relationship Id="rId35" Target="../media/image346.png" Type="http://schemas.openxmlformats.org/officeDocument/2006/relationships/image"/><Relationship Id="rId36" Target="../media/image347.svg" Type="http://schemas.openxmlformats.org/officeDocument/2006/relationships/image"/><Relationship Id="rId37" Target="../media/image348.png" Type="http://schemas.openxmlformats.org/officeDocument/2006/relationships/image"/><Relationship Id="rId38" Target="../media/image349.svg" Type="http://schemas.openxmlformats.org/officeDocument/2006/relationships/image"/><Relationship Id="rId39" Target="../media/image350.png" Type="http://schemas.openxmlformats.org/officeDocument/2006/relationships/image"/><Relationship Id="rId4" Target="../media/image315.png" Type="http://schemas.openxmlformats.org/officeDocument/2006/relationships/image"/><Relationship Id="rId40" Target="../media/image351.svg" Type="http://schemas.openxmlformats.org/officeDocument/2006/relationships/image"/><Relationship Id="rId41" Target="../media/image352.png" Type="http://schemas.openxmlformats.org/officeDocument/2006/relationships/image"/><Relationship Id="rId42" Target="../media/image353.svg" Type="http://schemas.openxmlformats.org/officeDocument/2006/relationships/image"/><Relationship Id="rId43" Target="../media/image354.svg" Type="http://schemas.openxmlformats.org/officeDocument/2006/relationships/image"/><Relationship Id="rId44" Target="../media/image355.png" Type="http://schemas.openxmlformats.org/officeDocument/2006/relationships/image"/><Relationship Id="rId45" Target="../media/image356.svg" Type="http://schemas.openxmlformats.org/officeDocument/2006/relationships/image"/><Relationship Id="rId46" Target="../media/image357.png" Type="http://schemas.openxmlformats.org/officeDocument/2006/relationships/image"/><Relationship Id="rId47" Target="../media/image358.svg" Type="http://schemas.openxmlformats.org/officeDocument/2006/relationships/image"/><Relationship Id="rId48" Target="../media/image359.png" Type="http://schemas.openxmlformats.org/officeDocument/2006/relationships/image"/><Relationship Id="rId5" Target="../media/image316.svg" Type="http://schemas.openxmlformats.org/officeDocument/2006/relationships/image"/><Relationship Id="rId6" Target="../media/image317.png" Type="http://schemas.openxmlformats.org/officeDocument/2006/relationships/image"/><Relationship Id="rId7" Target="../media/image318.svg" Type="http://schemas.openxmlformats.org/officeDocument/2006/relationships/image"/><Relationship Id="rId8" Target="../media/image319.png" Type="http://schemas.openxmlformats.org/officeDocument/2006/relationships/image"/><Relationship Id="rId9" Target="../media/image320.svg" Type="http://schemas.openxmlformats.org/officeDocument/2006/relationships/image"/></Relationships>
</file>

<file path=ppt/slides/_rels/slide2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360.png" Type="http://schemas.openxmlformats.org/officeDocument/2006/relationships/image"/><Relationship Id="rId3" Target="../media/image361.svg" Type="http://schemas.openxmlformats.org/officeDocument/2006/relationships/image"/><Relationship Id="rId4" Target="../media/image362.png" Type="http://schemas.openxmlformats.org/officeDocument/2006/relationships/image"/><Relationship Id="rId5" Target="../media/image363.png" Type="http://schemas.openxmlformats.org/officeDocument/2006/relationships/image"/><Relationship Id="rId6" Target="../media/image364.jpeg" Type="http://schemas.openxmlformats.org/officeDocument/2006/relationships/image"/></Relationships>
</file>

<file path=ppt/slides/_rels/slide27.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2.xml" Type="http://schemas.openxmlformats.org/officeDocument/2006/relationships/notesSlide"/></Relationships>
</file>

<file path=ppt/slides/slide1.xml><?xml version="1.0" encoding="utf-8"?>
<p:sld xmlns:p="http://schemas.openxmlformats.org/presentationml/2006/main" xmlns:a="http://schemas.openxmlformats.org/drawingml/2006/main" xmlns:r="http://schemas.openxmlformats.org/officeDocument/2006/relationships">
  <p:cSld>
    <p:bg>
      <p:bgPr>
        <a:solidFill>
          <a:srgbClr val="EFE6DA"/>
        </a:solidFill>
      </p:bgPr>
    </p:bg>
    <p:spTree>
      <p:nvGrpSpPr>
        <p:cNvPr id="1" name=""/>
        <p:cNvGrpSpPr/>
        <p:nvPr/>
      </p:nvGrpSpPr>
      <p:grpSpPr>
        <a:xfrm>
          <a:off x="0" y="0"/>
          <a:ext cx="0" cy="0"/>
          <a:chOff x="0" y="0"/>
          <a:chExt cx="0" cy="0"/>
        </a:xfrm>
      </p:grpSpPr>
      <p:grpSp>
        <p:nvGrpSpPr>
          <p:cNvPr name="Group 2" id="2"/>
          <p:cNvGrpSpPr/>
          <p:nvPr/>
        </p:nvGrpSpPr>
        <p:grpSpPr>
          <a:xfrm rot="0">
            <a:off x="8240858" y="1028700"/>
            <a:ext cx="9182790" cy="8491709"/>
            <a:chOff x="0" y="0"/>
            <a:chExt cx="1422654" cy="1315588"/>
          </a:xfrm>
        </p:grpSpPr>
        <p:sp>
          <p:nvSpPr>
            <p:cNvPr name="Freeform 3" id="3"/>
            <p:cNvSpPr/>
            <p:nvPr/>
          </p:nvSpPr>
          <p:spPr>
            <a:xfrm flipH="false" flipV="false" rot="0">
              <a:off x="0" y="0"/>
              <a:ext cx="1422654" cy="1315588"/>
            </a:xfrm>
            <a:custGeom>
              <a:avLst/>
              <a:gdLst/>
              <a:ahLst/>
              <a:cxnLst/>
              <a:rect r="r" b="b" t="t" l="l"/>
              <a:pathLst>
                <a:path h="1315588" w="1422654">
                  <a:moveTo>
                    <a:pt x="0" y="0"/>
                  </a:moveTo>
                  <a:lnTo>
                    <a:pt x="1422654" y="0"/>
                  </a:lnTo>
                  <a:lnTo>
                    <a:pt x="1422654" y="1315588"/>
                  </a:lnTo>
                  <a:lnTo>
                    <a:pt x="0" y="1315588"/>
                  </a:lnTo>
                  <a:close/>
                </a:path>
              </a:pathLst>
            </a:custGeom>
            <a:blipFill>
              <a:blip r:embed="rId3">
                <a:alphaModFix amt="86000"/>
              </a:blip>
              <a:stretch>
                <a:fillRect l="-9278" t="0" r="-9278" b="0"/>
              </a:stretch>
            </a:blipFill>
          </p:spPr>
        </p:sp>
      </p:grpSp>
      <p:grpSp>
        <p:nvGrpSpPr>
          <p:cNvPr name="Group 4" id="4"/>
          <p:cNvGrpSpPr/>
          <p:nvPr/>
        </p:nvGrpSpPr>
        <p:grpSpPr>
          <a:xfrm rot="0">
            <a:off x="0" y="-280801"/>
            <a:ext cx="8240858" cy="10287000"/>
            <a:chOff x="0" y="0"/>
            <a:chExt cx="2170432" cy="2709333"/>
          </a:xfrm>
        </p:grpSpPr>
        <p:sp>
          <p:nvSpPr>
            <p:cNvPr name="Freeform 5" id="5"/>
            <p:cNvSpPr/>
            <p:nvPr/>
          </p:nvSpPr>
          <p:spPr>
            <a:xfrm flipH="false" flipV="false" rot="0">
              <a:off x="0" y="0"/>
              <a:ext cx="2170432" cy="2709333"/>
            </a:xfrm>
            <a:custGeom>
              <a:avLst/>
              <a:gdLst/>
              <a:ahLst/>
              <a:cxnLst/>
              <a:rect r="r" b="b" t="t" l="l"/>
              <a:pathLst>
                <a:path h="2709333" w="2170432">
                  <a:moveTo>
                    <a:pt x="0" y="0"/>
                  </a:moveTo>
                  <a:lnTo>
                    <a:pt x="2170432" y="0"/>
                  </a:lnTo>
                  <a:lnTo>
                    <a:pt x="2170432" y="2709333"/>
                  </a:lnTo>
                  <a:lnTo>
                    <a:pt x="0" y="2709333"/>
                  </a:lnTo>
                  <a:close/>
                </a:path>
              </a:pathLst>
            </a:custGeom>
            <a:solidFill>
              <a:srgbClr val="EFE7DB"/>
            </a:solidFill>
          </p:spPr>
        </p:sp>
        <p:sp>
          <p:nvSpPr>
            <p:cNvPr name="TextBox 6" id="6"/>
            <p:cNvSpPr txBox="true"/>
            <p:nvPr/>
          </p:nvSpPr>
          <p:spPr>
            <a:xfrm>
              <a:off x="0" y="-28575"/>
              <a:ext cx="2170432" cy="2737908"/>
            </a:xfrm>
            <a:prstGeom prst="rect">
              <a:avLst/>
            </a:prstGeom>
          </p:spPr>
          <p:txBody>
            <a:bodyPr anchor="ctr" rtlCol="false" tIns="50800" lIns="50800" bIns="50800" rIns="50800"/>
            <a:lstStyle/>
            <a:p>
              <a:pPr algn="ctr">
                <a:lnSpc>
                  <a:spcPts val="2660"/>
                </a:lnSpc>
              </a:pPr>
            </a:p>
          </p:txBody>
        </p:sp>
      </p:grpSp>
      <p:grpSp>
        <p:nvGrpSpPr>
          <p:cNvPr name="Group 7" id="7"/>
          <p:cNvGrpSpPr/>
          <p:nvPr/>
        </p:nvGrpSpPr>
        <p:grpSpPr>
          <a:xfrm rot="0">
            <a:off x="0" y="2823884"/>
            <a:ext cx="11221616" cy="4639233"/>
            <a:chOff x="0" y="0"/>
            <a:chExt cx="2955487" cy="1221856"/>
          </a:xfrm>
        </p:grpSpPr>
        <p:sp>
          <p:nvSpPr>
            <p:cNvPr name="Freeform 8" id="8"/>
            <p:cNvSpPr/>
            <p:nvPr/>
          </p:nvSpPr>
          <p:spPr>
            <a:xfrm flipH="false" flipV="false" rot="0">
              <a:off x="0" y="0"/>
              <a:ext cx="2955487" cy="1221856"/>
            </a:xfrm>
            <a:custGeom>
              <a:avLst/>
              <a:gdLst/>
              <a:ahLst/>
              <a:cxnLst/>
              <a:rect r="r" b="b" t="t" l="l"/>
              <a:pathLst>
                <a:path h="1221856" w="2955487">
                  <a:moveTo>
                    <a:pt x="0" y="0"/>
                  </a:moveTo>
                  <a:lnTo>
                    <a:pt x="2955487" y="0"/>
                  </a:lnTo>
                  <a:lnTo>
                    <a:pt x="2955487" y="1221856"/>
                  </a:lnTo>
                  <a:lnTo>
                    <a:pt x="0" y="1221856"/>
                  </a:lnTo>
                  <a:close/>
                </a:path>
              </a:pathLst>
            </a:custGeom>
            <a:solidFill>
              <a:srgbClr val="FFFBF4"/>
            </a:solidFill>
          </p:spPr>
        </p:sp>
        <p:sp>
          <p:nvSpPr>
            <p:cNvPr name="TextBox 9" id="9"/>
            <p:cNvSpPr txBox="true"/>
            <p:nvPr/>
          </p:nvSpPr>
          <p:spPr>
            <a:xfrm>
              <a:off x="0" y="-28575"/>
              <a:ext cx="2955487" cy="1250431"/>
            </a:xfrm>
            <a:prstGeom prst="rect">
              <a:avLst/>
            </a:prstGeom>
          </p:spPr>
          <p:txBody>
            <a:bodyPr anchor="ctr" rtlCol="false" tIns="50800" lIns="50800" bIns="50800" rIns="50800"/>
            <a:lstStyle/>
            <a:p>
              <a:pPr algn="ctr">
                <a:lnSpc>
                  <a:spcPts val="2660"/>
                </a:lnSpc>
              </a:pPr>
            </a:p>
          </p:txBody>
        </p:sp>
      </p:grpSp>
      <p:sp>
        <p:nvSpPr>
          <p:cNvPr name="TextBox 10" id="10"/>
          <p:cNvSpPr txBox="true"/>
          <p:nvPr/>
        </p:nvSpPr>
        <p:spPr>
          <a:xfrm rot="0">
            <a:off x="146114" y="3713906"/>
            <a:ext cx="10924367" cy="2677931"/>
          </a:xfrm>
          <a:prstGeom prst="rect">
            <a:avLst/>
          </a:prstGeom>
        </p:spPr>
        <p:txBody>
          <a:bodyPr anchor="t" rtlCol="false" tIns="0" lIns="0" bIns="0" rIns="0">
            <a:spAutoFit/>
          </a:bodyPr>
          <a:lstStyle/>
          <a:p>
            <a:pPr algn="ctr">
              <a:lnSpc>
                <a:spcPts val="3359"/>
              </a:lnSpc>
            </a:pPr>
            <a:r>
              <a:rPr lang="en-US" b="true" sz="2400" spc="-98">
                <a:solidFill>
                  <a:srgbClr val="3F322C"/>
                </a:solidFill>
                <a:latin typeface="Times New Roman Bold"/>
                <a:ea typeface="Times New Roman Bold"/>
                <a:cs typeface="Times New Roman Bold"/>
                <a:sym typeface="Times New Roman Bold"/>
              </a:rPr>
              <a:t>КВАЛІФІКАЦІЙНА РОБОТА НА ЗДОБУТТЯ І СТУПЕНЮ ВИЩОЇ ОСВІТИ “БАКАЛАВР” ЗА ТЕМОЮ:  </a:t>
            </a:r>
          </a:p>
          <a:p>
            <a:pPr algn="ctr">
              <a:lnSpc>
                <a:spcPts val="4884"/>
              </a:lnSpc>
            </a:pPr>
            <a:r>
              <a:rPr lang="en-US" b="true" sz="3489" spc="-143">
                <a:solidFill>
                  <a:srgbClr val="3F322C"/>
                </a:solidFill>
                <a:latin typeface="Times New Roman Bold"/>
                <a:ea typeface="Times New Roman Bold"/>
                <a:cs typeface="Times New Roman Bold"/>
                <a:sym typeface="Times New Roman Bold"/>
              </a:rPr>
              <a:t> ДИЗАЙН ІНТЕРʼЄРІВ ЦЕНТРУ НЕЙРОРЕАБІЛІТАЦІЇ ТА РОЗВИТКУ ДИТИНИ У </a:t>
            </a:r>
            <a:r>
              <a:rPr lang="en-US" b="true" sz="3489" spc="-143">
                <a:solidFill>
                  <a:srgbClr val="3F322C"/>
                </a:solidFill>
                <a:latin typeface="Times New Roman Bold"/>
                <a:ea typeface="Times New Roman Bold"/>
                <a:cs typeface="Times New Roman Bold"/>
                <a:sym typeface="Times New Roman Bold"/>
              </a:rPr>
              <a:t>М. МУКАЧЕВО, ВУЛ. АКАДЕМІКА МОРОЗОВА</a:t>
            </a:r>
          </a:p>
        </p:txBody>
      </p:sp>
      <p:sp>
        <p:nvSpPr>
          <p:cNvPr name="TextBox 11" id="11"/>
          <p:cNvSpPr txBox="true"/>
          <p:nvPr/>
        </p:nvSpPr>
        <p:spPr>
          <a:xfrm rot="0">
            <a:off x="146114" y="7405966"/>
            <a:ext cx="8094744" cy="926954"/>
          </a:xfrm>
          <a:prstGeom prst="rect">
            <a:avLst/>
          </a:prstGeom>
        </p:spPr>
        <p:txBody>
          <a:bodyPr anchor="t" rtlCol="false" tIns="0" lIns="0" bIns="0" rIns="0">
            <a:spAutoFit/>
          </a:bodyPr>
          <a:lstStyle/>
          <a:p>
            <a:pPr algn="l">
              <a:lnSpc>
                <a:spcPts val="2458"/>
              </a:lnSpc>
            </a:pPr>
            <a:r>
              <a:rPr lang="en-US" b="true" sz="1755" spc="-71">
                <a:solidFill>
                  <a:srgbClr val="3F322C"/>
                </a:solidFill>
                <a:latin typeface="Times New Roman Bold"/>
                <a:ea typeface="Times New Roman Bold"/>
                <a:cs typeface="Times New Roman Bold"/>
                <a:sym typeface="Times New Roman Bold"/>
              </a:rPr>
              <a:t>ВИК. СТ. 4К. 1ГР. “ДС” АВРАМЕНКО Ю.О.</a:t>
            </a:r>
          </a:p>
          <a:p>
            <a:pPr algn="l">
              <a:lnSpc>
                <a:spcPts val="2458"/>
              </a:lnSpc>
            </a:pPr>
            <a:r>
              <a:rPr lang="en-US" b="true" sz="1755" spc="-71">
                <a:solidFill>
                  <a:srgbClr val="3F322C"/>
                </a:solidFill>
                <a:latin typeface="Times New Roman Bold"/>
                <a:ea typeface="Times New Roman Bold"/>
                <a:cs typeface="Times New Roman Bold"/>
                <a:sym typeface="Times New Roman Bold"/>
              </a:rPr>
              <a:t>КЕРІВНИК: ШАРЛАЙ О.В.</a:t>
            </a:r>
          </a:p>
          <a:p>
            <a:pPr algn="l">
              <a:lnSpc>
                <a:spcPts val="2458"/>
              </a:lnSpc>
            </a:pPr>
            <a:r>
              <a:rPr lang="en-US" b="true" sz="1755" spc="-71">
                <a:solidFill>
                  <a:srgbClr val="3F322C"/>
                </a:solidFill>
                <a:latin typeface="Times New Roman Bold"/>
                <a:ea typeface="Times New Roman Bold"/>
                <a:cs typeface="Times New Roman Bold"/>
                <a:sym typeface="Times New Roman Bold"/>
              </a:rPr>
              <a:t>КОНСУЛЬТАНТ: КРИВУЦ С.В</a:t>
            </a:r>
          </a:p>
        </p:txBody>
      </p:sp>
      <p:sp>
        <p:nvSpPr>
          <p:cNvPr name="TextBox 12" id="12"/>
          <p:cNvSpPr txBox="true"/>
          <p:nvPr/>
        </p:nvSpPr>
        <p:spPr>
          <a:xfrm rot="0">
            <a:off x="3491555" y="9882765"/>
            <a:ext cx="8094744" cy="208769"/>
          </a:xfrm>
          <a:prstGeom prst="rect">
            <a:avLst/>
          </a:prstGeom>
        </p:spPr>
        <p:txBody>
          <a:bodyPr anchor="t" rtlCol="false" tIns="0" lIns="0" bIns="0" rIns="0">
            <a:spAutoFit/>
          </a:bodyPr>
          <a:lstStyle/>
          <a:p>
            <a:pPr algn="l">
              <a:lnSpc>
                <a:spcPts val="1618"/>
              </a:lnSpc>
            </a:pPr>
            <a:r>
              <a:rPr lang="en-US" sz="1155" spc="-47">
                <a:solidFill>
                  <a:srgbClr val="3F322C"/>
                </a:solidFill>
                <a:latin typeface="Times New Roman"/>
                <a:ea typeface="Times New Roman"/>
                <a:cs typeface="Times New Roman"/>
                <a:sym typeface="Times New Roman"/>
              </a:rPr>
              <a:t>ХАРКІВ 2026</a:t>
            </a:r>
          </a:p>
        </p:txBody>
      </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1952659" y="158415"/>
            <a:ext cx="14382682" cy="9970171"/>
            <a:chOff x="0" y="0"/>
            <a:chExt cx="19176909" cy="13293561"/>
          </a:xfrm>
        </p:grpSpPr>
        <p:grpSp>
          <p:nvGrpSpPr>
            <p:cNvPr name="Group 3" id="3"/>
            <p:cNvGrpSpPr/>
            <p:nvPr/>
          </p:nvGrpSpPr>
          <p:grpSpPr>
            <a:xfrm rot="0">
              <a:off x="1838" y="28467"/>
              <a:ext cx="19175071" cy="13265094"/>
              <a:chOff x="0" y="0"/>
              <a:chExt cx="54193440" cy="37490400"/>
            </a:xfrm>
          </p:grpSpPr>
          <p:sp>
            <p:nvSpPr>
              <p:cNvPr name="Freeform 4" id="4"/>
              <p:cNvSpPr/>
              <p:nvPr/>
            </p:nvSpPr>
            <p:spPr>
              <a:xfrm flipH="false" flipV="false" rot="0">
                <a:off x="0" y="0"/>
                <a:ext cx="54193442" cy="37490400"/>
              </a:xfrm>
              <a:custGeom>
                <a:avLst/>
                <a:gdLst/>
                <a:ahLst/>
                <a:cxnLst/>
                <a:rect r="r" b="b" t="t" l="l"/>
                <a:pathLst>
                  <a:path h="37490400" w="54193442">
                    <a:moveTo>
                      <a:pt x="0" y="0"/>
                    </a:moveTo>
                    <a:lnTo>
                      <a:pt x="54193442" y="0"/>
                    </a:lnTo>
                    <a:lnTo>
                      <a:pt x="54193442" y="37490400"/>
                    </a:lnTo>
                    <a:lnTo>
                      <a:pt x="0" y="37490400"/>
                    </a:lnTo>
                    <a:lnTo>
                      <a:pt x="0" y="0"/>
                    </a:lnTo>
                    <a:close/>
                  </a:path>
                </a:pathLst>
              </a:custGeom>
              <a:blipFill>
                <a:blip r:embed="rId2"/>
                <a:stretch>
                  <a:fillRect l="-2668" t="-3844" r="-2648" b="-3841"/>
                </a:stretch>
              </a:blipFill>
            </p:spPr>
          </p:sp>
        </p:grpSp>
        <p:sp>
          <p:nvSpPr>
            <p:cNvPr name="TextBox 5" id="5"/>
            <p:cNvSpPr txBox="true"/>
            <p:nvPr/>
          </p:nvSpPr>
          <p:spPr>
            <a:xfrm rot="0">
              <a:off x="0" y="13247655"/>
              <a:ext cx="224464" cy="28728"/>
            </a:xfrm>
            <a:prstGeom prst="rect">
              <a:avLst/>
            </a:prstGeom>
          </p:spPr>
          <p:txBody>
            <a:bodyPr anchor="t" rtlCol="false" tIns="0" lIns="0" bIns="0" rIns="0">
              <a:spAutoFit/>
            </a:bodyPr>
            <a:lstStyle/>
            <a:p>
              <a:pPr algn="l">
                <a:lnSpc>
                  <a:spcPts val="194"/>
                </a:lnSpc>
              </a:pPr>
              <a:r>
                <a:rPr lang="en-US" sz="138">
                  <a:solidFill>
                    <a:srgbClr val="FFFFFF"/>
                  </a:solidFill>
                  <a:latin typeface="Fry's Baskerville"/>
                  <a:ea typeface="Fry's Baskerville"/>
                  <a:cs typeface="Fry's Baskerville"/>
                  <a:sym typeface="Fry's Baskerville"/>
                </a:rPr>
                <a:t>GSEducationalVersion</a:t>
              </a:r>
            </a:p>
          </p:txBody>
        </p:sp>
        <p:sp>
          <p:nvSpPr>
            <p:cNvPr name="TextBox 6" id="6"/>
            <p:cNvSpPr txBox="true"/>
            <p:nvPr/>
          </p:nvSpPr>
          <p:spPr>
            <a:xfrm rot="-1702800">
              <a:off x="325018" y="1319538"/>
              <a:ext cx="240699" cy="50313"/>
            </a:xfrm>
            <a:prstGeom prst="rect">
              <a:avLst/>
            </a:prstGeom>
          </p:spPr>
          <p:txBody>
            <a:bodyPr anchor="t" rtlCol="false" tIns="0" lIns="0" bIns="0" rIns="0">
              <a:spAutoFit/>
            </a:bodyPr>
            <a:lstStyle/>
            <a:p>
              <a:pPr algn="l">
                <a:lnSpc>
                  <a:spcPts val="280"/>
                </a:lnSpc>
              </a:pPr>
              <a:r>
                <a:rPr lang="en-US" sz="200">
                  <a:solidFill>
                    <a:srgbClr val="000000"/>
                  </a:solidFill>
                  <a:latin typeface="Arial"/>
                  <a:ea typeface="Arial"/>
                  <a:cs typeface="Arial"/>
                  <a:sym typeface="Arial"/>
                </a:rPr>
                <a:t>вул.Духновича</a:t>
              </a:r>
            </a:p>
          </p:txBody>
        </p:sp>
        <p:sp>
          <p:nvSpPr>
            <p:cNvPr name="TextBox 7" id="7"/>
            <p:cNvSpPr txBox="true"/>
            <p:nvPr/>
          </p:nvSpPr>
          <p:spPr>
            <a:xfrm rot="-1009380">
              <a:off x="793629" y="1755296"/>
              <a:ext cx="155591" cy="50313"/>
            </a:xfrm>
            <a:prstGeom prst="rect">
              <a:avLst/>
            </a:prstGeom>
          </p:spPr>
          <p:txBody>
            <a:bodyPr anchor="t" rtlCol="false" tIns="0" lIns="0" bIns="0" rIns="0">
              <a:spAutoFit/>
            </a:bodyPr>
            <a:lstStyle/>
            <a:p>
              <a:pPr algn="l">
                <a:lnSpc>
                  <a:spcPts val="280"/>
                </a:lnSpc>
              </a:pPr>
              <a:r>
                <a:rPr lang="en-US" sz="200">
                  <a:solidFill>
                    <a:srgbClr val="000000"/>
                  </a:solidFill>
                  <a:latin typeface="Arial"/>
                  <a:ea typeface="Arial"/>
                  <a:cs typeface="Arial"/>
                  <a:sym typeface="Arial"/>
                </a:rPr>
                <a:t>вул.Верді</a:t>
              </a:r>
            </a:p>
          </p:txBody>
        </p:sp>
        <p:sp>
          <p:nvSpPr>
            <p:cNvPr name="TextBox 8" id="8"/>
            <p:cNvSpPr txBox="true"/>
            <p:nvPr/>
          </p:nvSpPr>
          <p:spPr>
            <a:xfrm rot="4654080">
              <a:off x="436000" y="1852826"/>
              <a:ext cx="521657" cy="50313"/>
            </a:xfrm>
            <a:prstGeom prst="rect">
              <a:avLst/>
            </a:prstGeom>
          </p:spPr>
          <p:txBody>
            <a:bodyPr anchor="t" rtlCol="false" tIns="0" lIns="0" bIns="0" rIns="0">
              <a:spAutoFit/>
            </a:bodyPr>
            <a:lstStyle/>
            <a:p>
              <a:pPr algn="l">
                <a:lnSpc>
                  <a:spcPts val="280"/>
                </a:lnSpc>
              </a:pPr>
              <a:r>
                <a:rPr lang="en-US" sz="200">
                  <a:solidFill>
                    <a:srgbClr val="000000"/>
                  </a:solidFill>
                  <a:latin typeface="Arial"/>
                  <a:ea typeface="Arial"/>
                  <a:cs typeface="Arial"/>
                  <a:sym typeface="Arial"/>
                </a:rPr>
                <a:t>вул.Володимира Данечевського</a:t>
              </a:r>
            </a:p>
          </p:txBody>
        </p:sp>
        <p:sp>
          <p:nvSpPr>
            <p:cNvPr name="TextBox 9" id="9"/>
            <p:cNvSpPr txBox="true"/>
            <p:nvPr/>
          </p:nvSpPr>
          <p:spPr>
            <a:xfrm rot="0">
              <a:off x="537133" y="1712731"/>
              <a:ext cx="32691" cy="77504"/>
            </a:xfrm>
            <a:prstGeom prst="rect">
              <a:avLst/>
            </a:prstGeom>
          </p:spPr>
          <p:txBody>
            <a:bodyPr anchor="t" rtlCol="false" tIns="0" lIns="0" bIns="0" rIns="0">
              <a:spAutoFit/>
            </a:bodyPr>
            <a:lstStyle/>
            <a:p>
              <a:pPr algn="l">
                <a:lnSpc>
                  <a:spcPts val="467"/>
                </a:lnSpc>
              </a:pPr>
              <a:r>
                <a:rPr lang="en-US" sz="334">
                  <a:solidFill>
                    <a:srgbClr val="000000"/>
                  </a:solidFill>
                  <a:latin typeface="Arial"/>
                  <a:ea typeface="Arial"/>
                  <a:cs typeface="Arial"/>
                  <a:sym typeface="Arial"/>
                </a:rPr>
                <a:t>1</a:t>
              </a:r>
            </a:p>
          </p:txBody>
        </p:sp>
        <p:sp>
          <p:nvSpPr>
            <p:cNvPr name="TextBox 10" id="10"/>
            <p:cNvSpPr txBox="true"/>
            <p:nvPr/>
          </p:nvSpPr>
          <p:spPr>
            <a:xfrm rot="0">
              <a:off x="576623" y="1876725"/>
              <a:ext cx="32691" cy="77504"/>
            </a:xfrm>
            <a:prstGeom prst="rect">
              <a:avLst/>
            </a:prstGeom>
          </p:spPr>
          <p:txBody>
            <a:bodyPr anchor="t" rtlCol="false" tIns="0" lIns="0" bIns="0" rIns="0">
              <a:spAutoFit/>
            </a:bodyPr>
            <a:lstStyle/>
            <a:p>
              <a:pPr algn="l">
                <a:lnSpc>
                  <a:spcPts val="467"/>
                </a:lnSpc>
              </a:pPr>
              <a:r>
                <a:rPr lang="en-US" sz="334">
                  <a:solidFill>
                    <a:srgbClr val="000000"/>
                  </a:solidFill>
                  <a:latin typeface="Arial"/>
                  <a:ea typeface="Arial"/>
                  <a:cs typeface="Arial"/>
                  <a:sym typeface="Arial"/>
                </a:rPr>
                <a:t>3</a:t>
              </a:r>
            </a:p>
          </p:txBody>
        </p:sp>
        <p:sp>
          <p:nvSpPr>
            <p:cNvPr name="TextBox 11" id="11"/>
            <p:cNvSpPr txBox="true"/>
            <p:nvPr/>
          </p:nvSpPr>
          <p:spPr>
            <a:xfrm rot="0">
              <a:off x="523490" y="1968385"/>
              <a:ext cx="32691" cy="77504"/>
            </a:xfrm>
            <a:prstGeom prst="rect">
              <a:avLst/>
            </a:prstGeom>
          </p:spPr>
          <p:txBody>
            <a:bodyPr anchor="t" rtlCol="false" tIns="0" lIns="0" bIns="0" rIns="0">
              <a:spAutoFit/>
            </a:bodyPr>
            <a:lstStyle/>
            <a:p>
              <a:pPr algn="l">
                <a:lnSpc>
                  <a:spcPts val="467"/>
                </a:lnSpc>
              </a:pPr>
              <a:r>
                <a:rPr lang="en-US" sz="334">
                  <a:solidFill>
                    <a:srgbClr val="000000"/>
                  </a:solidFill>
                  <a:latin typeface="Arial"/>
                  <a:ea typeface="Arial"/>
                  <a:cs typeface="Arial"/>
                  <a:sym typeface="Arial"/>
                </a:rPr>
                <a:t>4</a:t>
              </a:r>
            </a:p>
          </p:txBody>
        </p:sp>
        <p:sp>
          <p:nvSpPr>
            <p:cNvPr name="TextBox 12" id="12"/>
            <p:cNvSpPr txBox="true"/>
            <p:nvPr/>
          </p:nvSpPr>
          <p:spPr>
            <a:xfrm rot="0">
              <a:off x="742684" y="1572086"/>
              <a:ext cx="32691" cy="77504"/>
            </a:xfrm>
            <a:prstGeom prst="rect">
              <a:avLst/>
            </a:prstGeom>
          </p:spPr>
          <p:txBody>
            <a:bodyPr anchor="t" rtlCol="false" tIns="0" lIns="0" bIns="0" rIns="0">
              <a:spAutoFit/>
            </a:bodyPr>
            <a:lstStyle/>
            <a:p>
              <a:pPr algn="l">
                <a:lnSpc>
                  <a:spcPts val="467"/>
                </a:lnSpc>
              </a:pPr>
              <a:r>
                <a:rPr lang="en-US" sz="334">
                  <a:solidFill>
                    <a:srgbClr val="000000"/>
                  </a:solidFill>
                  <a:latin typeface="Arial"/>
                  <a:ea typeface="Arial"/>
                  <a:cs typeface="Arial"/>
                  <a:sym typeface="Arial"/>
                </a:rPr>
                <a:t>2</a:t>
              </a:r>
            </a:p>
          </p:txBody>
        </p:sp>
        <p:sp>
          <p:nvSpPr>
            <p:cNvPr name="TextBox 13" id="13"/>
            <p:cNvSpPr txBox="true"/>
            <p:nvPr/>
          </p:nvSpPr>
          <p:spPr>
            <a:xfrm rot="0">
              <a:off x="862173" y="2017707"/>
              <a:ext cx="32691" cy="77504"/>
            </a:xfrm>
            <a:prstGeom prst="rect">
              <a:avLst/>
            </a:prstGeom>
          </p:spPr>
          <p:txBody>
            <a:bodyPr anchor="t" rtlCol="false" tIns="0" lIns="0" bIns="0" rIns="0">
              <a:spAutoFit/>
            </a:bodyPr>
            <a:lstStyle/>
            <a:p>
              <a:pPr algn="l">
                <a:lnSpc>
                  <a:spcPts val="467"/>
                </a:lnSpc>
              </a:pPr>
              <a:r>
                <a:rPr lang="en-US" sz="334">
                  <a:solidFill>
                    <a:srgbClr val="000000"/>
                  </a:solidFill>
                  <a:latin typeface="Arial"/>
                  <a:ea typeface="Arial"/>
                  <a:cs typeface="Arial"/>
                  <a:sym typeface="Arial"/>
                </a:rPr>
                <a:t>5</a:t>
              </a:r>
            </a:p>
          </p:txBody>
        </p:sp>
        <p:sp>
          <p:nvSpPr>
            <p:cNvPr name="TextBox 14" id="14"/>
            <p:cNvSpPr txBox="true"/>
            <p:nvPr/>
          </p:nvSpPr>
          <p:spPr>
            <a:xfrm rot="0">
              <a:off x="1259627" y="1712731"/>
              <a:ext cx="32691" cy="77504"/>
            </a:xfrm>
            <a:prstGeom prst="rect">
              <a:avLst/>
            </a:prstGeom>
          </p:spPr>
          <p:txBody>
            <a:bodyPr anchor="t" rtlCol="false" tIns="0" lIns="0" bIns="0" rIns="0">
              <a:spAutoFit/>
            </a:bodyPr>
            <a:lstStyle/>
            <a:p>
              <a:pPr algn="l">
                <a:lnSpc>
                  <a:spcPts val="467"/>
                </a:lnSpc>
              </a:pPr>
              <a:r>
                <a:rPr lang="en-US" sz="334">
                  <a:solidFill>
                    <a:srgbClr val="000000"/>
                  </a:solidFill>
                  <a:latin typeface="Arial"/>
                  <a:ea typeface="Arial"/>
                  <a:cs typeface="Arial"/>
                  <a:sym typeface="Arial"/>
                </a:rPr>
                <a:t>7</a:t>
              </a:r>
            </a:p>
          </p:txBody>
        </p:sp>
        <p:sp>
          <p:nvSpPr>
            <p:cNvPr name="TextBox 15" id="15"/>
            <p:cNvSpPr txBox="true"/>
            <p:nvPr/>
          </p:nvSpPr>
          <p:spPr>
            <a:xfrm rot="0">
              <a:off x="1256432" y="1885298"/>
              <a:ext cx="32691" cy="77504"/>
            </a:xfrm>
            <a:prstGeom prst="rect">
              <a:avLst/>
            </a:prstGeom>
          </p:spPr>
          <p:txBody>
            <a:bodyPr anchor="t" rtlCol="false" tIns="0" lIns="0" bIns="0" rIns="0">
              <a:spAutoFit/>
            </a:bodyPr>
            <a:lstStyle/>
            <a:p>
              <a:pPr algn="l">
                <a:lnSpc>
                  <a:spcPts val="467"/>
                </a:lnSpc>
              </a:pPr>
              <a:r>
                <a:rPr lang="en-US" sz="334">
                  <a:solidFill>
                    <a:srgbClr val="000000"/>
                  </a:solidFill>
                  <a:latin typeface="Arial"/>
                  <a:ea typeface="Arial"/>
                  <a:cs typeface="Arial"/>
                  <a:sym typeface="Arial"/>
                </a:rPr>
                <a:t>6</a:t>
              </a:r>
            </a:p>
          </p:txBody>
        </p:sp>
        <p:sp>
          <p:nvSpPr>
            <p:cNvPr name="TextBox 16" id="16"/>
            <p:cNvSpPr txBox="true"/>
            <p:nvPr/>
          </p:nvSpPr>
          <p:spPr>
            <a:xfrm rot="0">
              <a:off x="1211271" y="2275378"/>
              <a:ext cx="44837" cy="50313"/>
            </a:xfrm>
            <a:prstGeom prst="rect">
              <a:avLst/>
            </a:prstGeom>
          </p:spPr>
          <p:txBody>
            <a:bodyPr anchor="t" rtlCol="false" tIns="0" lIns="0" bIns="0" rIns="0">
              <a:spAutoFit/>
            </a:bodyPr>
            <a:lstStyle/>
            <a:p>
              <a:pPr algn="l">
                <a:lnSpc>
                  <a:spcPts val="280"/>
                </a:lnSpc>
              </a:pPr>
              <a:r>
                <a:rPr lang="en-US" sz="200">
                  <a:solidFill>
                    <a:srgbClr val="000000"/>
                  </a:solidFill>
                  <a:latin typeface="Arial"/>
                  <a:ea typeface="Arial"/>
                  <a:cs typeface="Arial"/>
                  <a:sym typeface="Arial"/>
                </a:rPr>
                <a:t>ЗХ</a:t>
              </a:r>
            </a:p>
          </p:txBody>
        </p:sp>
        <p:sp>
          <p:nvSpPr>
            <p:cNvPr name="TextBox 17" id="17"/>
            <p:cNvSpPr txBox="true"/>
            <p:nvPr/>
          </p:nvSpPr>
          <p:spPr>
            <a:xfrm rot="0">
              <a:off x="1371895" y="2131305"/>
              <a:ext cx="50827" cy="50313"/>
            </a:xfrm>
            <a:prstGeom prst="rect">
              <a:avLst/>
            </a:prstGeom>
          </p:spPr>
          <p:txBody>
            <a:bodyPr anchor="t" rtlCol="false" tIns="0" lIns="0" bIns="0" rIns="0">
              <a:spAutoFit/>
            </a:bodyPr>
            <a:lstStyle/>
            <a:p>
              <a:pPr algn="l">
                <a:lnSpc>
                  <a:spcPts val="280"/>
                </a:lnSpc>
              </a:pPr>
              <a:r>
                <a:rPr lang="en-US" sz="200">
                  <a:solidFill>
                    <a:srgbClr val="000000"/>
                  </a:solidFill>
                  <a:latin typeface="Arial"/>
                  <a:ea typeface="Arial"/>
                  <a:cs typeface="Arial"/>
                  <a:sym typeface="Arial"/>
                </a:rPr>
                <a:t>ПН</a:t>
              </a:r>
            </a:p>
          </p:txBody>
        </p:sp>
        <p:sp>
          <p:nvSpPr>
            <p:cNvPr name="TextBox 18" id="18"/>
            <p:cNvSpPr txBox="true"/>
            <p:nvPr/>
          </p:nvSpPr>
          <p:spPr>
            <a:xfrm rot="0">
              <a:off x="1372672" y="2433072"/>
              <a:ext cx="49236" cy="50313"/>
            </a:xfrm>
            <a:prstGeom prst="rect">
              <a:avLst/>
            </a:prstGeom>
          </p:spPr>
          <p:txBody>
            <a:bodyPr anchor="t" rtlCol="false" tIns="0" lIns="0" bIns="0" rIns="0">
              <a:spAutoFit/>
            </a:bodyPr>
            <a:lstStyle/>
            <a:p>
              <a:pPr algn="l">
                <a:lnSpc>
                  <a:spcPts val="280"/>
                </a:lnSpc>
              </a:pPr>
              <a:r>
                <a:rPr lang="en-US" sz="200">
                  <a:solidFill>
                    <a:srgbClr val="000000"/>
                  </a:solidFill>
                  <a:latin typeface="Arial"/>
                  <a:ea typeface="Arial"/>
                  <a:cs typeface="Arial"/>
                  <a:sym typeface="Arial"/>
                </a:rPr>
                <a:t>ПД</a:t>
              </a:r>
            </a:p>
          </p:txBody>
        </p:sp>
        <p:sp>
          <p:nvSpPr>
            <p:cNvPr name="TextBox 19" id="19"/>
            <p:cNvSpPr txBox="true"/>
            <p:nvPr/>
          </p:nvSpPr>
          <p:spPr>
            <a:xfrm rot="0">
              <a:off x="3353925" y="2273290"/>
              <a:ext cx="28894" cy="79138"/>
            </a:xfrm>
            <a:prstGeom prst="rect">
              <a:avLst/>
            </a:prstGeom>
          </p:spPr>
          <p:txBody>
            <a:bodyPr anchor="t" rtlCol="false" tIns="0" lIns="0" bIns="0" rIns="0">
              <a:spAutoFit/>
            </a:bodyPr>
            <a:lstStyle/>
            <a:p>
              <a:pPr algn="l">
                <a:lnSpc>
                  <a:spcPts val="413"/>
                </a:lnSpc>
              </a:pPr>
              <a:r>
                <a:rPr lang="en-US" sz="295">
                  <a:solidFill>
                    <a:srgbClr val="000000"/>
                  </a:solidFill>
                  <a:latin typeface="Arial"/>
                  <a:ea typeface="Arial"/>
                  <a:cs typeface="Arial"/>
                  <a:sym typeface="Arial"/>
                </a:rPr>
                <a:t>1</a:t>
              </a:r>
            </a:p>
          </p:txBody>
        </p:sp>
        <p:sp>
          <p:nvSpPr>
            <p:cNvPr name="TextBox 20" id="20"/>
            <p:cNvSpPr txBox="true"/>
            <p:nvPr/>
          </p:nvSpPr>
          <p:spPr>
            <a:xfrm rot="0">
              <a:off x="3358765" y="3166703"/>
              <a:ext cx="28894" cy="79138"/>
            </a:xfrm>
            <a:prstGeom prst="rect">
              <a:avLst/>
            </a:prstGeom>
          </p:spPr>
          <p:txBody>
            <a:bodyPr anchor="t" rtlCol="false" tIns="0" lIns="0" bIns="0" rIns="0">
              <a:spAutoFit/>
            </a:bodyPr>
            <a:lstStyle/>
            <a:p>
              <a:pPr algn="l">
                <a:lnSpc>
                  <a:spcPts val="413"/>
                </a:lnSpc>
              </a:pPr>
              <a:r>
                <a:rPr lang="en-US" sz="295">
                  <a:solidFill>
                    <a:srgbClr val="000000"/>
                  </a:solidFill>
                  <a:latin typeface="Arial"/>
                  <a:ea typeface="Arial"/>
                  <a:cs typeface="Arial"/>
                  <a:sym typeface="Arial"/>
                </a:rPr>
                <a:t>1</a:t>
              </a:r>
            </a:p>
          </p:txBody>
        </p:sp>
        <p:sp>
          <p:nvSpPr>
            <p:cNvPr name="TextBox 21" id="21"/>
            <p:cNvSpPr txBox="true"/>
            <p:nvPr/>
          </p:nvSpPr>
          <p:spPr>
            <a:xfrm rot="0">
              <a:off x="3948828" y="3166703"/>
              <a:ext cx="28894" cy="79138"/>
            </a:xfrm>
            <a:prstGeom prst="rect">
              <a:avLst/>
            </a:prstGeom>
          </p:spPr>
          <p:txBody>
            <a:bodyPr anchor="t" rtlCol="false" tIns="0" lIns="0" bIns="0" rIns="0">
              <a:spAutoFit/>
            </a:bodyPr>
            <a:lstStyle/>
            <a:p>
              <a:pPr algn="l">
                <a:lnSpc>
                  <a:spcPts val="413"/>
                </a:lnSpc>
              </a:pPr>
              <a:r>
                <a:rPr lang="en-US" sz="295">
                  <a:solidFill>
                    <a:srgbClr val="000000"/>
                  </a:solidFill>
                  <a:latin typeface="Arial"/>
                  <a:ea typeface="Arial"/>
                  <a:cs typeface="Arial"/>
                  <a:sym typeface="Arial"/>
                </a:rPr>
                <a:t>2</a:t>
              </a:r>
            </a:p>
          </p:txBody>
        </p:sp>
        <p:sp>
          <p:nvSpPr>
            <p:cNvPr name="TextBox 22" id="22"/>
            <p:cNvSpPr txBox="true"/>
            <p:nvPr/>
          </p:nvSpPr>
          <p:spPr>
            <a:xfrm rot="0">
              <a:off x="4318597" y="3166703"/>
              <a:ext cx="28894" cy="79138"/>
            </a:xfrm>
            <a:prstGeom prst="rect">
              <a:avLst/>
            </a:prstGeom>
          </p:spPr>
          <p:txBody>
            <a:bodyPr anchor="t" rtlCol="false" tIns="0" lIns="0" bIns="0" rIns="0">
              <a:spAutoFit/>
            </a:bodyPr>
            <a:lstStyle/>
            <a:p>
              <a:pPr algn="l">
                <a:lnSpc>
                  <a:spcPts val="413"/>
                </a:lnSpc>
              </a:pPr>
              <a:r>
                <a:rPr lang="en-US" sz="295">
                  <a:solidFill>
                    <a:srgbClr val="000000"/>
                  </a:solidFill>
                  <a:latin typeface="Arial"/>
                  <a:ea typeface="Arial"/>
                  <a:cs typeface="Arial"/>
                  <a:sym typeface="Arial"/>
                </a:rPr>
                <a:t>3</a:t>
              </a:r>
            </a:p>
          </p:txBody>
        </p:sp>
        <p:sp>
          <p:nvSpPr>
            <p:cNvPr name="TextBox 23" id="23"/>
            <p:cNvSpPr txBox="true"/>
            <p:nvPr/>
          </p:nvSpPr>
          <p:spPr>
            <a:xfrm rot="0">
              <a:off x="4562397" y="3166703"/>
              <a:ext cx="28894" cy="79138"/>
            </a:xfrm>
            <a:prstGeom prst="rect">
              <a:avLst/>
            </a:prstGeom>
          </p:spPr>
          <p:txBody>
            <a:bodyPr anchor="t" rtlCol="false" tIns="0" lIns="0" bIns="0" rIns="0">
              <a:spAutoFit/>
            </a:bodyPr>
            <a:lstStyle/>
            <a:p>
              <a:pPr algn="l">
                <a:lnSpc>
                  <a:spcPts val="413"/>
                </a:lnSpc>
              </a:pPr>
              <a:r>
                <a:rPr lang="en-US" sz="295">
                  <a:solidFill>
                    <a:srgbClr val="000000"/>
                  </a:solidFill>
                  <a:latin typeface="Arial"/>
                  <a:ea typeface="Arial"/>
                  <a:cs typeface="Arial"/>
                  <a:sym typeface="Arial"/>
                </a:rPr>
                <a:t>4</a:t>
              </a:r>
            </a:p>
          </p:txBody>
        </p:sp>
        <p:sp>
          <p:nvSpPr>
            <p:cNvPr name="TextBox 24" id="24"/>
            <p:cNvSpPr txBox="true"/>
            <p:nvPr/>
          </p:nvSpPr>
          <p:spPr>
            <a:xfrm rot="0">
              <a:off x="5475172" y="2273290"/>
              <a:ext cx="28894" cy="79138"/>
            </a:xfrm>
            <a:prstGeom prst="rect">
              <a:avLst/>
            </a:prstGeom>
          </p:spPr>
          <p:txBody>
            <a:bodyPr anchor="t" rtlCol="false" tIns="0" lIns="0" bIns="0" rIns="0">
              <a:spAutoFit/>
            </a:bodyPr>
            <a:lstStyle/>
            <a:p>
              <a:pPr algn="l">
                <a:lnSpc>
                  <a:spcPts val="413"/>
                </a:lnSpc>
              </a:pPr>
              <a:r>
                <a:rPr lang="en-US" sz="295">
                  <a:solidFill>
                    <a:srgbClr val="000000"/>
                  </a:solidFill>
                  <a:latin typeface="Arial"/>
                  <a:ea typeface="Arial"/>
                  <a:cs typeface="Arial"/>
                  <a:sym typeface="Arial"/>
                </a:rPr>
                <a:t>5</a:t>
              </a:r>
            </a:p>
          </p:txBody>
        </p:sp>
        <p:sp>
          <p:nvSpPr>
            <p:cNvPr name="TextBox 25" id="25"/>
            <p:cNvSpPr txBox="true"/>
            <p:nvPr/>
          </p:nvSpPr>
          <p:spPr>
            <a:xfrm rot="0">
              <a:off x="5485377" y="3166703"/>
              <a:ext cx="28894" cy="79138"/>
            </a:xfrm>
            <a:prstGeom prst="rect">
              <a:avLst/>
            </a:prstGeom>
          </p:spPr>
          <p:txBody>
            <a:bodyPr anchor="t" rtlCol="false" tIns="0" lIns="0" bIns="0" rIns="0">
              <a:spAutoFit/>
            </a:bodyPr>
            <a:lstStyle/>
            <a:p>
              <a:pPr algn="l">
                <a:lnSpc>
                  <a:spcPts val="413"/>
                </a:lnSpc>
              </a:pPr>
              <a:r>
                <a:rPr lang="en-US" sz="295">
                  <a:solidFill>
                    <a:srgbClr val="000000"/>
                  </a:solidFill>
                  <a:latin typeface="Arial"/>
                  <a:ea typeface="Arial"/>
                  <a:cs typeface="Arial"/>
                  <a:sym typeface="Arial"/>
                </a:rPr>
                <a:t>5</a:t>
              </a:r>
            </a:p>
          </p:txBody>
        </p:sp>
        <p:sp>
          <p:nvSpPr>
            <p:cNvPr name="TextBox 26" id="26"/>
            <p:cNvSpPr txBox="true"/>
            <p:nvPr/>
          </p:nvSpPr>
          <p:spPr>
            <a:xfrm rot="0">
              <a:off x="3180113" y="2913972"/>
              <a:ext cx="137482" cy="61026"/>
            </a:xfrm>
            <a:prstGeom prst="rect">
              <a:avLst/>
            </a:prstGeom>
          </p:spPr>
          <p:txBody>
            <a:bodyPr anchor="t" rtlCol="false" tIns="0" lIns="0" bIns="0" rIns="0">
              <a:spAutoFit/>
            </a:bodyPr>
            <a:lstStyle/>
            <a:p>
              <a:pPr algn="l">
                <a:lnSpc>
                  <a:spcPts val="354"/>
                </a:lnSpc>
              </a:pPr>
              <a:r>
                <a:rPr lang="en-US" sz="253">
                  <a:solidFill>
                    <a:srgbClr val="000000"/>
                  </a:solidFill>
                  <a:latin typeface="Arial"/>
                  <a:ea typeface="Arial"/>
                  <a:cs typeface="Arial"/>
                  <a:sym typeface="Arial"/>
                </a:rPr>
                <a:t>+0,500</a:t>
              </a:r>
            </a:p>
          </p:txBody>
        </p:sp>
        <p:sp>
          <p:nvSpPr>
            <p:cNvPr name="TextBox 27" id="27"/>
            <p:cNvSpPr txBox="true"/>
            <p:nvPr/>
          </p:nvSpPr>
          <p:spPr>
            <a:xfrm rot="0">
              <a:off x="3184939" y="1697718"/>
              <a:ext cx="137482" cy="61026"/>
            </a:xfrm>
            <a:prstGeom prst="rect">
              <a:avLst/>
            </a:prstGeom>
          </p:spPr>
          <p:txBody>
            <a:bodyPr anchor="t" rtlCol="false" tIns="0" lIns="0" bIns="0" rIns="0">
              <a:spAutoFit/>
            </a:bodyPr>
            <a:lstStyle/>
            <a:p>
              <a:pPr algn="l">
                <a:lnSpc>
                  <a:spcPts val="354"/>
                </a:lnSpc>
              </a:pPr>
              <a:r>
                <a:rPr lang="en-US" sz="253">
                  <a:solidFill>
                    <a:srgbClr val="000000"/>
                  </a:solidFill>
                  <a:latin typeface="Arial"/>
                  <a:ea typeface="Arial"/>
                  <a:cs typeface="Arial"/>
                  <a:sym typeface="Arial"/>
                </a:rPr>
                <a:t>+3,000</a:t>
              </a:r>
            </a:p>
          </p:txBody>
        </p:sp>
        <p:sp>
          <p:nvSpPr>
            <p:cNvPr name="TextBox 28" id="28"/>
            <p:cNvSpPr txBox="true"/>
            <p:nvPr/>
          </p:nvSpPr>
          <p:spPr>
            <a:xfrm rot="0">
              <a:off x="3184939" y="2009488"/>
              <a:ext cx="137482" cy="61026"/>
            </a:xfrm>
            <a:prstGeom prst="rect">
              <a:avLst/>
            </a:prstGeom>
          </p:spPr>
          <p:txBody>
            <a:bodyPr anchor="t" rtlCol="false" tIns="0" lIns="0" bIns="0" rIns="0">
              <a:spAutoFit/>
            </a:bodyPr>
            <a:lstStyle/>
            <a:p>
              <a:pPr algn="l">
                <a:lnSpc>
                  <a:spcPts val="354"/>
                </a:lnSpc>
              </a:pPr>
              <a:r>
                <a:rPr lang="en-US" sz="253">
                  <a:solidFill>
                    <a:srgbClr val="000000"/>
                  </a:solidFill>
                  <a:latin typeface="Arial"/>
                  <a:ea typeface="Arial"/>
                  <a:cs typeface="Arial"/>
                  <a:sym typeface="Arial"/>
                </a:rPr>
                <a:t>+0,500</a:t>
              </a:r>
            </a:p>
          </p:txBody>
        </p:sp>
        <p:sp>
          <p:nvSpPr>
            <p:cNvPr name="TextBox 29" id="29"/>
            <p:cNvSpPr txBox="true"/>
            <p:nvPr/>
          </p:nvSpPr>
          <p:spPr>
            <a:xfrm rot="0">
              <a:off x="3193073" y="2591076"/>
              <a:ext cx="137482" cy="61026"/>
            </a:xfrm>
            <a:prstGeom prst="rect">
              <a:avLst/>
            </a:prstGeom>
          </p:spPr>
          <p:txBody>
            <a:bodyPr anchor="t" rtlCol="false" tIns="0" lIns="0" bIns="0" rIns="0">
              <a:spAutoFit/>
            </a:bodyPr>
            <a:lstStyle/>
            <a:p>
              <a:pPr algn="l">
                <a:lnSpc>
                  <a:spcPts val="354"/>
                </a:lnSpc>
              </a:pPr>
              <a:r>
                <a:rPr lang="en-US" sz="253">
                  <a:solidFill>
                    <a:srgbClr val="000000"/>
                  </a:solidFill>
                  <a:latin typeface="Arial"/>
                  <a:ea typeface="Arial"/>
                  <a:cs typeface="Arial"/>
                  <a:sym typeface="Arial"/>
                </a:rPr>
                <a:t>+3,000</a:t>
              </a:r>
            </a:p>
          </p:txBody>
        </p:sp>
        <p:sp>
          <p:nvSpPr>
            <p:cNvPr name="TextBox 30" id="30"/>
            <p:cNvSpPr txBox="true"/>
            <p:nvPr/>
          </p:nvSpPr>
          <p:spPr>
            <a:xfrm rot="0">
              <a:off x="3193073" y="2699363"/>
              <a:ext cx="137482" cy="61026"/>
            </a:xfrm>
            <a:prstGeom prst="rect">
              <a:avLst/>
            </a:prstGeom>
          </p:spPr>
          <p:txBody>
            <a:bodyPr anchor="t" rtlCol="false" tIns="0" lIns="0" bIns="0" rIns="0">
              <a:spAutoFit/>
            </a:bodyPr>
            <a:lstStyle/>
            <a:p>
              <a:pPr algn="l">
                <a:lnSpc>
                  <a:spcPts val="354"/>
                </a:lnSpc>
              </a:pPr>
              <a:r>
                <a:rPr lang="en-US" sz="253">
                  <a:solidFill>
                    <a:srgbClr val="000000"/>
                  </a:solidFill>
                  <a:latin typeface="Arial"/>
                  <a:ea typeface="Arial"/>
                  <a:cs typeface="Arial"/>
                  <a:sym typeface="Arial"/>
                </a:rPr>
                <a:t>+2,100</a:t>
              </a:r>
            </a:p>
          </p:txBody>
        </p:sp>
        <p:sp>
          <p:nvSpPr>
            <p:cNvPr name="TextBox 31" id="31"/>
            <p:cNvSpPr txBox="true"/>
            <p:nvPr/>
          </p:nvSpPr>
          <p:spPr>
            <a:xfrm rot="0">
              <a:off x="3631540" y="3137120"/>
              <a:ext cx="74311" cy="43861"/>
            </a:xfrm>
            <a:prstGeom prst="rect">
              <a:avLst/>
            </a:prstGeom>
          </p:spPr>
          <p:txBody>
            <a:bodyPr anchor="t" rtlCol="false" tIns="0" lIns="0" bIns="0" rIns="0">
              <a:spAutoFit/>
            </a:bodyPr>
            <a:lstStyle/>
            <a:p>
              <a:pPr algn="l">
                <a:lnSpc>
                  <a:spcPts val="236"/>
                </a:lnSpc>
              </a:pPr>
              <a:r>
                <a:rPr lang="en-US" sz="168">
                  <a:solidFill>
                    <a:srgbClr val="000000"/>
                  </a:solidFill>
                  <a:latin typeface="Arial"/>
                  <a:ea typeface="Arial"/>
                  <a:cs typeface="Arial"/>
                  <a:sym typeface="Arial"/>
                </a:rPr>
                <a:t>5,500</a:t>
              </a:r>
            </a:p>
          </p:txBody>
        </p:sp>
        <p:sp>
          <p:nvSpPr>
            <p:cNvPr name="TextBox 32" id="32"/>
            <p:cNvSpPr txBox="true"/>
            <p:nvPr/>
          </p:nvSpPr>
          <p:spPr>
            <a:xfrm rot="0">
              <a:off x="4111447" y="3137120"/>
              <a:ext cx="74311" cy="43861"/>
            </a:xfrm>
            <a:prstGeom prst="rect">
              <a:avLst/>
            </a:prstGeom>
          </p:spPr>
          <p:txBody>
            <a:bodyPr anchor="t" rtlCol="false" tIns="0" lIns="0" bIns="0" rIns="0">
              <a:spAutoFit/>
            </a:bodyPr>
            <a:lstStyle/>
            <a:p>
              <a:pPr algn="l">
                <a:lnSpc>
                  <a:spcPts val="236"/>
                </a:lnSpc>
              </a:pPr>
              <a:r>
                <a:rPr lang="en-US" sz="168">
                  <a:solidFill>
                    <a:srgbClr val="000000"/>
                  </a:solidFill>
                  <a:latin typeface="Arial"/>
                  <a:ea typeface="Arial"/>
                  <a:cs typeface="Arial"/>
                  <a:sym typeface="Arial"/>
                </a:rPr>
                <a:t>3,500</a:t>
              </a:r>
            </a:p>
          </p:txBody>
        </p:sp>
        <p:sp>
          <p:nvSpPr>
            <p:cNvPr name="TextBox 33" id="33"/>
            <p:cNvSpPr txBox="true"/>
            <p:nvPr/>
          </p:nvSpPr>
          <p:spPr>
            <a:xfrm rot="0">
              <a:off x="4418225" y="3137120"/>
              <a:ext cx="74311" cy="43861"/>
            </a:xfrm>
            <a:prstGeom prst="rect">
              <a:avLst/>
            </a:prstGeom>
          </p:spPr>
          <p:txBody>
            <a:bodyPr anchor="t" rtlCol="false" tIns="0" lIns="0" bIns="0" rIns="0">
              <a:spAutoFit/>
            </a:bodyPr>
            <a:lstStyle/>
            <a:p>
              <a:pPr algn="l">
                <a:lnSpc>
                  <a:spcPts val="236"/>
                </a:lnSpc>
              </a:pPr>
              <a:r>
                <a:rPr lang="en-US" sz="168">
                  <a:solidFill>
                    <a:srgbClr val="000000"/>
                  </a:solidFill>
                  <a:latin typeface="Arial"/>
                  <a:ea typeface="Arial"/>
                  <a:cs typeface="Arial"/>
                  <a:sym typeface="Arial"/>
                </a:rPr>
                <a:t>2,300</a:t>
              </a:r>
            </a:p>
          </p:txBody>
        </p:sp>
        <p:sp>
          <p:nvSpPr>
            <p:cNvPr name="TextBox 34" id="34"/>
            <p:cNvSpPr txBox="true"/>
            <p:nvPr/>
          </p:nvSpPr>
          <p:spPr>
            <a:xfrm rot="0">
              <a:off x="5001615" y="3137120"/>
              <a:ext cx="74311" cy="43861"/>
            </a:xfrm>
            <a:prstGeom prst="rect">
              <a:avLst/>
            </a:prstGeom>
          </p:spPr>
          <p:txBody>
            <a:bodyPr anchor="t" rtlCol="false" tIns="0" lIns="0" bIns="0" rIns="0">
              <a:spAutoFit/>
            </a:bodyPr>
            <a:lstStyle/>
            <a:p>
              <a:pPr algn="l">
                <a:lnSpc>
                  <a:spcPts val="236"/>
                </a:lnSpc>
              </a:pPr>
              <a:r>
                <a:rPr lang="en-US" sz="168">
                  <a:solidFill>
                    <a:srgbClr val="000000"/>
                  </a:solidFill>
                  <a:latin typeface="Arial"/>
                  <a:ea typeface="Arial"/>
                  <a:cs typeface="Arial"/>
                  <a:sym typeface="Arial"/>
                </a:rPr>
                <a:t>8,700</a:t>
              </a:r>
            </a:p>
          </p:txBody>
        </p:sp>
        <p:sp>
          <p:nvSpPr>
            <p:cNvPr name="TextBox 35" id="35"/>
            <p:cNvSpPr txBox="true"/>
            <p:nvPr/>
          </p:nvSpPr>
          <p:spPr>
            <a:xfrm rot="0">
              <a:off x="1189302" y="5492726"/>
              <a:ext cx="64959" cy="124013"/>
            </a:xfrm>
            <a:prstGeom prst="rect">
              <a:avLst/>
            </a:prstGeom>
          </p:spPr>
          <p:txBody>
            <a:bodyPr anchor="t" rtlCol="false" tIns="0" lIns="0" bIns="0" rIns="0">
              <a:spAutoFit/>
            </a:bodyPr>
            <a:lstStyle/>
            <a:p>
              <a:pPr algn="l">
                <a:lnSpc>
                  <a:spcPts val="787"/>
                </a:lnSpc>
              </a:pPr>
              <a:r>
                <a:rPr lang="en-US" sz="562">
                  <a:solidFill>
                    <a:srgbClr val="000000"/>
                  </a:solidFill>
                  <a:latin typeface="Arial"/>
                  <a:ea typeface="Arial"/>
                  <a:cs typeface="Arial"/>
                  <a:sym typeface="Arial"/>
                </a:rPr>
                <a:t>Б</a:t>
              </a:r>
            </a:p>
          </p:txBody>
        </p:sp>
        <p:sp>
          <p:nvSpPr>
            <p:cNvPr name="TextBox 36" id="36"/>
            <p:cNvSpPr txBox="true"/>
            <p:nvPr/>
          </p:nvSpPr>
          <p:spPr>
            <a:xfrm rot="3068040">
              <a:off x="692320" y="4449527"/>
              <a:ext cx="122662" cy="107661"/>
            </a:xfrm>
            <a:prstGeom prst="rect">
              <a:avLst/>
            </a:prstGeom>
          </p:spPr>
          <p:txBody>
            <a:bodyPr anchor="t" rtlCol="false" tIns="0" lIns="0" bIns="0" rIns="0">
              <a:spAutoFit/>
            </a:bodyPr>
            <a:lstStyle/>
            <a:p>
              <a:pPr algn="l">
                <a:lnSpc>
                  <a:spcPts val="675"/>
                </a:lnSpc>
              </a:pPr>
              <a:r>
                <a:rPr lang="en-US" sz="482">
                  <a:solidFill>
                    <a:srgbClr val="000000"/>
                  </a:solidFill>
                  <a:latin typeface="Arial"/>
                  <a:ea typeface="Arial"/>
                  <a:cs typeface="Arial"/>
                  <a:sym typeface="Arial"/>
                </a:rPr>
                <a:t>2-2</a:t>
              </a:r>
            </a:p>
          </p:txBody>
        </p:sp>
        <p:sp>
          <p:nvSpPr>
            <p:cNvPr name="TextBox 37" id="37"/>
            <p:cNvSpPr txBox="true"/>
            <p:nvPr/>
          </p:nvSpPr>
          <p:spPr>
            <a:xfrm rot="3068040">
              <a:off x="2229170" y="3938044"/>
              <a:ext cx="122662" cy="107661"/>
            </a:xfrm>
            <a:prstGeom prst="rect">
              <a:avLst/>
            </a:prstGeom>
          </p:spPr>
          <p:txBody>
            <a:bodyPr anchor="t" rtlCol="false" tIns="0" lIns="0" bIns="0" rIns="0">
              <a:spAutoFit/>
            </a:bodyPr>
            <a:lstStyle/>
            <a:p>
              <a:pPr algn="l">
                <a:lnSpc>
                  <a:spcPts val="675"/>
                </a:lnSpc>
              </a:pPr>
              <a:r>
                <a:rPr lang="en-US" sz="482">
                  <a:solidFill>
                    <a:srgbClr val="000000"/>
                  </a:solidFill>
                  <a:latin typeface="Arial"/>
                  <a:ea typeface="Arial"/>
                  <a:cs typeface="Arial"/>
                  <a:sym typeface="Arial"/>
                </a:rPr>
                <a:t>2-2</a:t>
              </a:r>
            </a:p>
          </p:txBody>
        </p:sp>
        <p:sp>
          <p:nvSpPr>
            <p:cNvPr name="TextBox 38" id="38"/>
            <p:cNvSpPr txBox="true"/>
            <p:nvPr/>
          </p:nvSpPr>
          <p:spPr>
            <a:xfrm rot="0">
              <a:off x="1606847" y="6232649"/>
              <a:ext cx="49955" cy="23084"/>
            </a:xfrm>
            <a:prstGeom prst="rect">
              <a:avLst/>
            </a:prstGeom>
          </p:spPr>
          <p:txBody>
            <a:bodyPr anchor="t" rtlCol="false" tIns="0" lIns="0" bIns="0" rIns="0">
              <a:spAutoFit/>
            </a:bodyPr>
            <a:lstStyle/>
            <a:p>
              <a:pPr algn="l">
                <a:lnSpc>
                  <a:spcPts val="158"/>
                </a:lnSpc>
              </a:pPr>
              <a:r>
                <a:rPr lang="en-US" sz="113">
                  <a:solidFill>
                    <a:srgbClr val="000000"/>
                  </a:solidFill>
                  <a:latin typeface="Arial"/>
                  <a:ea typeface="Arial"/>
                  <a:cs typeface="Arial"/>
                  <a:sym typeface="Arial"/>
                </a:rPr>
                <a:t>0,848</a:t>
              </a:r>
            </a:p>
          </p:txBody>
        </p:sp>
        <p:sp>
          <p:nvSpPr>
            <p:cNvPr name="TextBox 39" id="39"/>
            <p:cNvSpPr txBox="true"/>
            <p:nvPr/>
          </p:nvSpPr>
          <p:spPr>
            <a:xfrm rot="0">
              <a:off x="1649150" y="6086081"/>
              <a:ext cx="49955" cy="23084"/>
            </a:xfrm>
            <a:prstGeom prst="rect">
              <a:avLst/>
            </a:prstGeom>
          </p:spPr>
          <p:txBody>
            <a:bodyPr anchor="t" rtlCol="false" tIns="0" lIns="0" bIns="0" rIns="0">
              <a:spAutoFit/>
            </a:bodyPr>
            <a:lstStyle/>
            <a:p>
              <a:pPr algn="l">
                <a:lnSpc>
                  <a:spcPts val="158"/>
                </a:lnSpc>
              </a:pPr>
              <a:r>
                <a:rPr lang="en-US" sz="113">
                  <a:solidFill>
                    <a:srgbClr val="000000"/>
                  </a:solidFill>
                  <a:latin typeface="Arial"/>
                  <a:ea typeface="Arial"/>
                  <a:cs typeface="Arial"/>
                  <a:sym typeface="Arial"/>
                </a:rPr>
                <a:t>1,441</a:t>
              </a:r>
            </a:p>
          </p:txBody>
        </p:sp>
        <p:sp>
          <p:nvSpPr>
            <p:cNvPr name="TextBox 40" id="40"/>
            <p:cNvSpPr txBox="true"/>
            <p:nvPr/>
          </p:nvSpPr>
          <p:spPr>
            <a:xfrm rot="0">
              <a:off x="1787705" y="6232649"/>
              <a:ext cx="49955" cy="23084"/>
            </a:xfrm>
            <a:prstGeom prst="rect">
              <a:avLst/>
            </a:prstGeom>
          </p:spPr>
          <p:txBody>
            <a:bodyPr anchor="t" rtlCol="false" tIns="0" lIns="0" bIns="0" rIns="0">
              <a:spAutoFit/>
            </a:bodyPr>
            <a:lstStyle/>
            <a:p>
              <a:pPr algn="l">
                <a:lnSpc>
                  <a:spcPts val="158"/>
                </a:lnSpc>
              </a:pPr>
              <a:r>
                <a:rPr lang="en-US" sz="113">
                  <a:solidFill>
                    <a:srgbClr val="000000"/>
                  </a:solidFill>
                  <a:latin typeface="Arial"/>
                  <a:ea typeface="Arial"/>
                  <a:cs typeface="Arial"/>
                  <a:sym typeface="Arial"/>
                </a:rPr>
                <a:t>1,289</a:t>
              </a:r>
            </a:p>
          </p:txBody>
        </p:sp>
        <p:sp>
          <p:nvSpPr>
            <p:cNvPr name="TextBox 41" id="41"/>
            <p:cNvSpPr txBox="true"/>
            <p:nvPr/>
          </p:nvSpPr>
          <p:spPr>
            <a:xfrm rot="0">
              <a:off x="1865134" y="6086081"/>
              <a:ext cx="49955" cy="23084"/>
            </a:xfrm>
            <a:prstGeom prst="rect">
              <a:avLst/>
            </a:prstGeom>
          </p:spPr>
          <p:txBody>
            <a:bodyPr anchor="t" rtlCol="false" tIns="0" lIns="0" bIns="0" rIns="0">
              <a:spAutoFit/>
            </a:bodyPr>
            <a:lstStyle/>
            <a:p>
              <a:pPr algn="l">
                <a:lnSpc>
                  <a:spcPts val="158"/>
                </a:lnSpc>
              </a:pPr>
              <a:r>
                <a:rPr lang="en-US" sz="113">
                  <a:solidFill>
                    <a:srgbClr val="000000"/>
                  </a:solidFill>
                  <a:latin typeface="Arial"/>
                  <a:ea typeface="Arial"/>
                  <a:cs typeface="Arial"/>
                  <a:sym typeface="Arial"/>
                </a:rPr>
                <a:t>1,188</a:t>
              </a:r>
            </a:p>
          </p:txBody>
        </p:sp>
        <p:sp>
          <p:nvSpPr>
            <p:cNvPr name="TextBox 42" id="42"/>
            <p:cNvSpPr txBox="true"/>
            <p:nvPr/>
          </p:nvSpPr>
          <p:spPr>
            <a:xfrm rot="0">
              <a:off x="1901681" y="5898905"/>
              <a:ext cx="49955" cy="23084"/>
            </a:xfrm>
            <a:prstGeom prst="rect">
              <a:avLst/>
            </a:prstGeom>
          </p:spPr>
          <p:txBody>
            <a:bodyPr anchor="t" rtlCol="false" tIns="0" lIns="0" bIns="0" rIns="0">
              <a:spAutoFit/>
            </a:bodyPr>
            <a:lstStyle/>
            <a:p>
              <a:pPr algn="l">
                <a:lnSpc>
                  <a:spcPts val="158"/>
                </a:lnSpc>
              </a:pPr>
              <a:r>
                <a:rPr lang="en-US" sz="113">
                  <a:solidFill>
                    <a:srgbClr val="000000"/>
                  </a:solidFill>
                  <a:latin typeface="Arial"/>
                  <a:ea typeface="Arial"/>
                  <a:cs typeface="Arial"/>
                  <a:sym typeface="Arial"/>
                </a:rPr>
                <a:t>4,980</a:t>
              </a:r>
            </a:p>
          </p:txBody>
        </p:sp>
        <p:sp>
          <p:nvSpPr>
            <p:cNvPr name="TextBox 43" id="43"/>
            <p:cNvSpPr txBox="true"/>
            <p:nvPr/>
          </p:nvSpPr>
          <p:spPr>
            <a:xfrm rot="0">
              <a:off x="2062295" y="6086081"/>
              <a:ext cx="49955" cy="23084"/>
            </a:xfrm>
            <a:prstGeom prst="rect">
              <a:avLst/>
            </a:prstGeom>
          </p:spPr>
          <p:txBody>
            <a:bodyPr anchor="t" rtlCol="false" tIns="0" lIns="0" bIns="0" rIns="0">
              <a:spAutoFit/>
            </a:bodyPr>
            <a:lstStyle/>
            <a:p>
              <a:pPr algn="l">
                <a:lnSpc>
                  <a:spcPts val="158"/>
                </a:lnSpc>
              </a:pPr>
              <a:r>
                <a:rPr lang="en-US" sz="113">
                  <a:solidFill>
                    <a:srgbClr val="000000"/>
                  </a:solidFill>
                  <a:latin typeface="Arial"/>
                  <a:ea typeface="Arial"/>
                  <a:cs typeface="Arial"/>
                  <a:sym typeface="Arial"/>
                </a:rPr>
                <a:t>1,177</a:t>
              </a:r>
            </a:p>
          </p:txBody>
        </p:sp>
        <p:sp>
          <p:nvSpPr>
            <p:cNvPr name="TextBox 44" id="44"/>
            <p:cNvSpPr txBox="true"/>
            <p:nvPr/>
          </p:nvSpPr>
          <p:spPr>
            <a:xfrm rot="0">
              <a:off x="2216084" y="6086081"/>
              <a:ext cx="49955" cy="23084"/>
            </a:xfrm>
            <a:prstGeom prst="rect">
              <a:avLst/>
            </a:prstGeom>
          </p:spPr>
          <p:txBody>
            <a:bodyPr anchor="t" rtlCol="false" tIns="0" lIns="0" bIns="0" rIns="0">
              <a:spAutoFit/>
            </a:bodyPr>
            <a:lstStyle/>
            <a:p>
              <a:pPr algn="l">
                <a:lnSpc>
                  <a:spcPts val="158"/>
                </a:lnSpc>
              </a:pPr>
              <a:r>
                <a:rPr lang="en-US" sz="113">
                  <a:solidFill>
                    <a:srgbClr val="000000"/>
                  </a:solidFill>
                  <a:latin typeface="Arial"/>
                  <a:ea typeface="Arial"/>
                  <a:cs typeface="Arial"/>
                  <a:sym typeface="Arial"/>
                </a:rPr>
                <a:t>0,580</a:t>
              </a:r>
            </a:p>
          </p:txBody>
        </p:sp>
        <p:sp>
          <p:nvSpPr>
            <p:cNvPr name="TextBox 45" id="45"/>
            <p:cNvSpPr txBox="true"/>
            <p:nvPr/>
          </p:nvSpPr>
          <p:spPr>
            <a:xfrm rot="-5400000">
              <a:off x="1488787" y="6204874"/>
              <a:ext cx="49955" cy="23084"/>
            </a:xfrm>
            <a:prstGeom prst="rect">
              <a:avLst/>
            </a:prstGeom>
          </p:spPr>
          <p:txBody>
            <a:bodyPr anchor="t" rtlCol="false" tIns="0" lIns="0" bIns="0" rIns="0">
              <a:spAutoFit/>
            </a:bodyPr>
            <a:lstStyle/>
            <a:p>
              <a:pPr algn="l">
                <a:lnSpc>
                  <a:spcPts val="158"/>
                </a:lnSpc>
              </a:pPr>
              <a:r>
                <a:rPr lang="en-US" sz="113">
                  <a:solidFill>
                    <a:srgbClr val="000000"/>
                  </a:solidFill>
                  <a:latin typeface="Arial"/>
                  <a:ea typeface="Arial"/>
                  <a:cs typeface="Arial"/>
                  <a:sym typeface="Arial"/>
                </a:rPr>
                <a:t>3,395</a:t>
              </a:r>
            </a:p>
          </p:txBody>
        </p:sp>
        <p:sp>
          <p:nvSpPr>
            <p:cNvPr name="TextBox 46" id="46"/>
            <p:cNvSpPr txBox="true"/>
            <p:nvPr/>
          </p:nvSpPr>
          <p:spPr>
            <a:xfrm rot="-5400000">
              <a:off x="1688684" y="6099759"/>
              <a:ext cx="49955" cy="23084"/>
            </a:xfrm>
            <a:prstGeom prst="rect">
              <a:avLst/>
            </a:prstGeom>
          </p:spPr>
          <p:txBody>
            <a:bodyPr anchor="t" rtlCol="false" tIns="0" lIns="0" bIns="0" rIns="0">
              <a:spAutoFit/>
            </a:bodyPr>
            <a:lstStyle/>
            <a:p>
              <a:pPr algn="l">
                <a:lnSpc>
                  <a:spcPts val="158"/>
                </a:lnSpc>
              </a:pPr>
              <a:r>
                <a:rPr lang="en-US" sz="113">
                  <a:solidFill>
                    <a:srgbClr val="000000"/>
                  </a:solidFill>
                  <a:latin typeface="Arial"/>
                  <a:ea typeface="Arial"/>
                  <a:cs typeface="Arial"/>
                  <a:sym typeface="Arial"/>
                </a:rPr>
                <a:t>1,922</a:t>
              </a:r>
            </a:p>
          </p:txBody>
        </p:sp>
        <p:sp>
          <p:nvSpPr>
            <p:cNvPr name="TextBox 47" id="47"/>
            <p:cNvSpPr txBox="true"/>
            <p:nvPr/>
          </p:nvSpPr>
          <p:spPr>
            <a:xfrm rot="2700000">
              <a:off x="1567932" y="6568091"/>
              <a:ext cx="49955" cy="23084"/>
            </a:xfrm>
            <a:prstGeom prst="rect">
              <a:avLst/>
            </a:prstGeom>
          </p:spPr>
          <p:txBody>
            <a:bodyPr anchor="t" rtlCol="false" tIns="0" lIns="0" bIns="0" rIns="0">
              <a:spAutoFit/>
            </a:bodyPr>
            <a:lstStyle/>
            <a:p>
              <a:pPr algn="l">
                <a:lnSpc>
                  <a:spcPts val="158"/>
                </a:lnSpc>
              </a:pPr>
              <a:r>
                <a:rPr lang="en-US" sz="113">
                  <a:solidFill>
                    <a:srgbClr val="000000"/>
                  </a:solidFill>
                  <a:latin typeface="Arial"/>
                  <a:ea typeface="Arial"/>
                  <a:cs typeface="Arial"/>
                  <a:sym typeface="Arial"/>
                </a:rPr>
                <a:t>1,413</a:t>
              </a:r>
            </a:p>
          </p:txBody>
        </p:sp>
        <p:sp>
          <p:nvSpPr>
            <p:cNvPr name="TextBox 48" id="48"/>
            <p:cNvSpPr txBox="true"/>
            <p:nvPr/>
          </p:nvSpPr>
          <p:spPr>
            <a:xfrm rot="2700000">
              <a:off x="1866590" y="6866749"/>
              <a:ext cx="49955" cy="23084"/>
            </a:xfrm>
            <a:prstGeom prst="rect">
              <a:avLst/>
            </a:prstGeom>
          </p:spPr>
          <p:txBody>
            <a:bodyPr anchor="t" rtlCol="false" tIns="0" lIns="0" bIns="0" rIns="0">
              <a:spAutoFit/>
            </a:bodyPr>
            <a:lstStyle/>
            <a:p>
              <a:pPr algn="l">
                <a:lnSpc>
                  <a:spcPts val="158"/>
                </a:lnSpc>
              </a:pPr>
              <a:r>
                <a:rPr lang="en-US" sz="113">
                  <a:solidFill>
                    <a:srgbClr val="000000"/>
                  </a:solidFill>
                  <a:latin typeface="Arial"/>
                  <a:ea typeface="Arial"/>
                  <a:cs typeface="Arial"/>
                  <a:sym typeface="Arial"/>
                </a:rPr>
                <a:t>3,706</a:t>
              </a:r>
            </a:p>
          </p:txBody>
        </p:sp>
        <p:sp>
          <p:nvSpPr>
            <p:cNvPr name="TextBox 49" id="49"/>
            <p:cNvSpPr txBox="true"/>
            <p:nvPr/>
          </p:nvSpPr>
          <p:spPr>
            <a:xfrm rot="2700000">
              <a:off x="2409529" y="6457081"/>
              <a:ext cx="50077" cy="23344"/>
            </a:xfrm>
            <a:prstGeom prst="rect">
              <a:avLst/>
            </a:prstGeom>
          </p:spPr>
          <p:txBody>
            <a:bodyPr anchor="t" rtlCol="false" tIns="0" lIns="0" bIns="0" rIns="0">
              <a:spAutoFit/>
            </a:bodyPr>
            <a:lstStyle/>
            <a:p>
              <a:pPr algn="l">
                <a:lnSpc>
                  <a:spcPts val="158"/>
                </a:lnSpc>
              </a:pPr>
              <a:r>
                <a:rPr lang="en-US" sz="113">
                  <a:solidFill>
                    <a:srgbClr val="000000"/>
                  </a:solidFill>
                  <a:latin typeface="Arial"/>
                  <a:ea typeface="Arial"/>
                  <a:cs typeface="Arial"/>
                  <a:sym typeface="Arial"/>
                </a:rPr>
                <a:t>2,388</a:t>
              </a:r>
            </a:p>
          </p:txBody>
        </p:sp>
        <p:sp>
          <p:nvSpPr>
            <p:cNvPr name="TextBox 50" id="50"/>
            <p:cNvSpPr txBox="true"/>
            <p:nvPr/>
          </p:nvSpPr>
          <p:spPr>
            <a:xfrm rot="-2700000">
              <a:off x="2341918" y="6857411"/>
              <a:ext cx="48477" cy="23084"/>
            </a:xfrm>
            <a:prstGeom prst="rect">
              <a:avLst/>
            </a:prstGeom>
          </p:spPr>
          <p:txBody>
            <a:bodyPr anchor="t" rtlCol="false" tIns="0" lIns="0" bIns="0" rIns="0">
              <a:spAutoFit/>
            </a:bodyPr>
            <a:lstStyle/>
            <a:p>
              <a:pPr algn="l">
                <a:lnSpc>
                  <a:spcPts val="158"/>
                </a:lnSpc>
              </a:pPr>
              <a:r>
                <a:rPr lang="en-US" sz="113">
                  <a:solidFill>
                    <a:srgbClr val="000000"/>
                  </a:solidFill>
                  <a:latin typeface="Arial"/>
                  <a:ea typeface="Arial"/>
                  <a:cs typeface="Arial"/>
                  <a:sym typeface="Arial"/>
                </a:rPr>
                <a:t>3,811</a:t>
              </a:r>
            </a:p>
          </p:txBody>
        </p:sp>
        <p:sp>
          <p:nvSpPr>
            <p:cNvPr name="TextBox 51" id="51"/>
            <p:cNvSpPr txBox="true"/>
            <p:nvPr/>
          </p:nvSpPr>
          <p:spPr>
            <a:xfrm rot="5389200">
              <a:off x="1762164" y="6028392"/>
              <a:ext cx="49960" cy="23088"/>
            </a:xfrm>
            <a:prstGeom prst="rect">
              <a:avLst/>
            </a:prstGeom>
          </p:spPr>
          <p:txBody>
            <a:bodyPr anchor="t" rtlCol="false" tIns="0" lIns="0" bIns="0" rIns="0">
              <a:spAutoFit/>
            </a:bodyPr>
            <a:lstStyle/>
            <a:p>
              <a:pPr algn="l">
                <a:lnSpc>
                  <a:spcPts val="158"/>
                </a:lnSpc>
              </a:pPr>
              <a:r>
                <a:rPr lang="en-US" sz="113">
                  <a:solidFill>
                    <a:srgbClr val="000000"/>
                  </a:solidFill>
                  <a:latin typeface="Arial"/>
                  <a:ea typeface="Arial"/>
                  <a:cs typeface="Arial"/>
                  <a:sym typeface="Arial"/>
                </a:rPr>
                <a:t>0,922</a:t>
              </a:r>
            </a:p>
          </p:txBody>
        </p:sp>
        <p:sp>
          <p:nvSpPr>
            <p:cNvPr name="TextBox 52" id="52"/>
            <p:cNvSpPr txBox="true"/>
            <p:nvPr/>
          </p:nvSpPr>
          <p:spPr>
            <a:xfrm rot="5389200">
              <a:off x="2300968" y="6142660"/>
              <a:ext cx="49955" cy="23084"/>
            </a:xfrm>
            <a:prstGeom prst="rect">
              <a:avLst/>
            </a:prstGeom>
          </p:spPr>
          <p:txBody>
            <a:bodyPr anchor="t" rtlCol="false" tIns="0" lIns="0" bIns="0" rIns="0">
              <a:spAutoFit/>
            </a:bodyPr>
            <a:lstStyle/>
            <a:p>
              <a:pPr algn="l">
                <a:lnSpc>
                  <a:spcPts val="158"/>
                </a:lnSpc>
              </a:pPr>
              <a:r>
                <a:rPr lang="en-US" sz="113">
                  <a:solidFill>
                    <a:srgbClr val="000000"/>
                  </a:solidFill>
                  <a:latin typeface="Arial"/>
                  <a:ea typeface="Arial"/>
                  <a:cs typeface="Arial"/>
                  <a:sym typeface="Arial"/>
                </a:rPr>
                <a:t>2,525</a:t>
              </a:r>
            </a:p>
          </p:txBody>
        </p:sp>
        <p:sp>
          <p:nvSpPr>
            <p:cNvPr name="TextBox 53" id="53"/>
            <p:cNvSpPr txBox="true"/>
            <p:nvPr/>
          </p:nvSpPr>
          <p:spPr>
            <a:xfrm rot="0">
              <a:off x="1998963" y="6232649"/>
              <a:ext cx="55505" cy="23084"/>
            </a:xfrm>
            <a:prstGeom prst="rect">
              <a:avLst/>
            </a:prstGeom>
          </p:spPr>
          <p:txBody>
            <a:bodyPr anchor="t" rtlCol="false" tIns="0" lIns="0" bIns="0" rIns="0">
              <a:spAutoFit/>
            </a:bodyPr>
            <a:lstStyle/>
            <a:p>
              <a:pPr algn="l">
                <a:lnSpc>
                  <a:spcPts val="158"/>
                </a:lnSpc>
              </a:pPr>
              <a:r>
                <a:rPr lang="en-US" sz="113">
                  <a:solidFill>
                    <a:srgbClr val="000000"/>
                  </a:solidFill>
                  <a:latin typeface="Arial"/>
                  <a:ea typeface="Arial"/>
                  <a:cs typeface="Arial"/>
                  <a:sym typeface="Arial"/>
                </a:rPr>
                <a:t>1,274</a:t>
              </a:r>
              <a:r>
                <a:rPr lang="en-US" sz="113">
                  <a:solidFill>
                    <a:srgbClr val="FFFFFF"/>
                  </a:solidFill>
                  <a:latin typeface="Arial"/>
                  <a:ea typeface="Arial"/>
                  <a:cs typeface="Arial"/>
                  <a:sym typeface="Arial"/>
                </a:rPr>
                <a:t> </a:t>
              </a:r>
            </a:p>
          </p:txBody>
        </p:sp>
        <p:sp>
          <p:nvSpPr>
            <p:cNvPr name="TextBox 54" id="54"/>
            <p:cNvSpPr txBox="true"/>
            <p:nvPr/>
          </p:nvSpPr>
          <p:spPr>
            <a:xfrm rot="0">
              <a:off x="2188062" y="6232649"/>
              <a:ext cx="49955" cy="23084"/>
            </a:xfrm>
            <a:prstGeom prst="rect">
              <a:avLst/>
            </a:prstGeom>
          </p:spPr>
          <p:txBody>
            <a:bodyPr anchor="t" rtlCol="false" tIns="0" lIns="0" bIns="0" rIns="0">
              <a:spAutoFit/>
            </a:bodyPr>
            <a:lstStyle/>
            <a:p>
              <a:pPr algn="l">
                <a:lnSpc>
                  <a:spcPts val="158"/>
                </a:lnSpc>
              </a:pPr>
              <a:r>
                <a:rPr lang="en-US" sz="113">
                  <a:solidFill>
                    <a:srgbClr val="000000"/>
                  </a:solidFill>
                  <a:latin typeface="Arial"/>
                  <a:ea typeface="Arial"/>
                  <a:cs typeface="Arial"/>
                  <a:sym typeface="Arial"/>
                </a:rPr>
                <a:t>0,979</a:t>
              </a:r>
            </a:p>
          </p:txBody>
        </p:sp>
        <p:sp>
          <p:nvSpPr>
            <p:cNvPr name="TextBox 55" id="55"/>
            <p:cNvSpPr txBox="true"/>
            <p:nvPr/>
          </p:nvSpPr>
          <p:spPr>
            <a:xfrm rot="0">
              <a:off x="2023938" y="6272436"/>
              <a:ext cx="184849" cy="78771"/>
            </a:xfrm>
            <a:prstGeom prst="rect">
              <a:avLst/>
            </a:prstGeom>
          </p:spPr>
          <p:txBody>
            <a:bodyPr anchor="t" rtlCol="false" tIns="0" lIns="0" bIns="0" rIns="0">
              <a:spAutoFit/>
            </a:bodyPr>
            <a:lstStyle/>
            <a:p>
              <a:pPr algn="l">
                <a:lnSpc>
                  <a:spcPts val="476"/>
                </a:lnSpc>
              </a:pPr>
              <a:r>
                <a:rPr lang="en-US" sz="340">
                  <a:solidFill>
                    <a:srgbClr val="000000"/>
                  </a:solidFill>
                  <a:latin typeface="Arial"/>
                  <a:ea typeface="Arial"/>
                  <a:cs typeface="Arial"/>
                  <a:sym typeface="Arial"/>
                </a:rPr>
                <a:t>+0,150</a:t>
              </a:r>
            </a:p>
          </p:txBody>
        </p:sp>
        <p:sp>
          <p:nvSpPr>
            <p:cNvPr name="TextBox 56" id="56"/>
            <p:cNvSpPr txBox="true"/>
            <p:nvPr/>
          </p:nvSpPr>
          <p:spPr>
            <a:xfrm rot="0">
              <a:off x="2076621" y="6658202"/>
              <a:ext cx="184849" cy="78771"/>
            </a:xfrm>
            <a:prstGeom prst="rect">
              <a:avLst/>
            </a:prstGeom>
          </p:spPr>
          <p:txBody>
            <a:bodyPr anchor="t" rtlCol="false" tIns="0" lIns="0" bIns="0" rIns="0">
              <a:spAutoFit/>
            </a:bodyPr>
            <a:lstStyle/>
            <a:p>
              <a:pPr algn="l">
                <a:lnSpc>
                  <a:spcPts val="476"/>
                </a:lnSpc>
              </a:pPr>
              <a:r>
                <a:rPr lang="en-US" sz="340">
                  <a:solidFill>
                    <a:srgbClr val="000000"/>
                  </a:solidFill>
                  <a:latin typeface="Arial"/>
                  <a:ea typeface="Arial"/>
                  <a:cs typeface="Arial"/>
                  <a:sym typeface="Arial"/>
                </a:rPr>
                <a:t>+0,080</a:t>
              </a:r>
            </a:p>
          </p:txBody>
        </p:sp>
        <p:sp>
          <p:nvSpPr>
            <p:cNvPr name="TextBox 57" id="57"/>
            <p:cNvSpPr txBox="true"/>
            <p:nvPr/>
          </p:nvSpPr>
          <p:spPr>
            <a:xfrm rot="0">
              <a:off x="16197705" y="6060685"/>
              <a:ext cx="33298" cy="78767"/>
            </a:xfrm>
            <a:prstGeom prst="rect">
              <a:avLst/>
            </a:prstGeom>
          </p:spPr>
          <p:txBody>
            <a:bodyPr anchor="t" rtlCol="false" tIns="0" lIns="0" bIns="0" rIns="0">
              <a:spAutoFit/>
            </a:bodyPr>
            <a:lstStyle/>
            <a:p>
              <a:pPr algn="l">
                <a:lnSpc>
                  <a:spcPts val="476"/>
                </a:lnSpc>
              </a:pPr>
              <a:r>
                <a:rPr lang="en-US" sz="340">
                  <a:solidFill>
                    <a:srgbClr val="000000"/>
                  </a:solidFill>
                  <a:latin typeface="Arial"/>
                  <a:ea typeface="Arial"/>
                  <a:cs typeface="Arial"/>
                  <a:sym typeface="Arial"/>
                </a:rPr>
                <a:t>1</a:t>
              </a:r>
            </a:p>
          </p:txBody>
        </p:sp>
        <p:sp>
          <p:nvSpPr>
            <p:cNvPr name="TextBox 58" id="58"/>
            <p:cNvSpPr txBox="true"/>
            <p:nvPr/>
          </p:nvSpPr>
          <p:spPr>
            <a:xfrm rot="0">
              <a:off x="16353686" y="6592052"/>
              <a:ext cx="33298" cy="78767"/>
            </a:xfrm>
            <a:prstGeom prst="rect">
              <a:avLst/>
            </a:prstGeom>
          </p:spPr>
          <p:txBody>
            <a:bodyPr anchor="t" rtlCol="false" tIns="0" lIns="0" bIns="0" rIns="0">
              <a:spAutoFit/>
            </a:bodyPr>
            <a:lstStyle/>
            <a:p>
              <a:pPr algn="l">
                <a:lnSpc>
                  <a:spcPts val="476"/>
                </a:lnSpc>
              </a:pPr>
              <a:r>
                <a:rPr lang="en-US" sz="340">
                  <a:solidFill>
                    <a:srgbClr val="000000"/>
                  </a:solidFill>
                  <a:latin typeface="Arial"/>
                  <a:ea typeface="Arial"/>
                  <a:cs typeface="Arial"/>
                  <a:sym typeface="Arial"/>
                </a:rPr>
                <a:t>1</a:t>
              </a:r>
            </a:p>
          </p:txBody>
        </p:sp>
        <p:sp>
          <p:nvSpPr>
            <p:cNvPr name="TextBox 59" id="59"/>
            <p:cNvSpPr txBox="true"/>
            <p:nvPr/>
          </p:nvSpPr>
          <p:spPr>
            <a:xfrm rot="0">
              <a:off x="16228284" y="7058034"/>
              <a:ext cx="184840" cy="78767"/>
            </a:xfrm>
            <a:prstGeom prst="rect">
              <a:avLst/>
            </a:prstGeom>
          </p:spPr>
          <p:txBody>
            <a:bodyPr anchor="t" rtlCol="false" tIns="0" lIns="0" bIns="0" rIns="0">
              <a:spAutoFit/>
            </a:bodyPr>
            <a:lstStyle/>
            <a:p>
              <a:pPr algn="l">
                <a:lnSpc>
                  <a:spcPts val="476"/>
                </a:lnSpc>
              </a:pPr>
              <a:r>
                <a:rPr lang="en-US" sz="340">
                  <a:solidFill>
                    <a:srgbClr val="000000"/>
                  </a:solidFill>
                  <a:latin typeface="Arial"/>
                  <a:ea typeface="Arial"/>
                  <a:cs typeface="Arial"/>
                  <a:sym typeface="Arial"/>
                </a:rPr>
                <a:t>+0,300</a:t>
              </a:r>
            </a:p>
          </p:txBody>
        </p:sp>
        <p:sp>
          <p:nvSpPr>
            <p:cNvPr name="TextBox 60" id="60"/>
            <p:cNvSpPr txBox="true"/>
            <p:nvPr/>
          </p:nvSpPr>
          <p:spPr>
            <a:xfrm rot="0">
              <a:off x="16535331" y="6450441"/>
              <a:ext cx="184840" cy="78767"/>
            </a:xfrm>
            <a:prstGeom prst="rect">
              <a:avLst/>
            </a:prstGeom>
          </p:spPr>
          <p:txBody>
            <a:bodyPr anchor="t" rtlCol="false" tIns="0" lIns="0" bIns="0" rIns="0">
              <a:spAutoFit/>
            </a:bodyPr>
            <a:lstStyle/>
            <a:p>
              <a:pPr algn="l">
                <a:lnSpc>
                  <a:spcPts val="476"/>
                </a:lnSpc>
              </a:pPr>
              <a:r>
                <a:rPr lang="en-US" sz="340">
                  <a:solidFill>
                    <a:srgbClr val="000000"/>
                  </a:solidFill>
                  <a:latin typeface="Arial"/>
                  <a:ea typeface="Arial"/>
                  <a:cs typeface="Arial"/>
                  <a:sym typeface="Arial"/>
                </a:rPr>
                <a:t>+0,150</a:t>
              </a:r>
            </a:p>
          </p:txBody>
        </p:sp>
        <p:sp>
          <p:nvSpPr>
            <p:cNvPr name="TextBox 61" id="61"/>
            <p:cNvSpPr txBox="true"/>
            <p:nvPr/>
          </p:nvSpPr>
          <p:spPr>
            <a:xfrm rot="0">
              <a:off x="16753787" y="6469701"/>
              <a:ext cx="33298" cy="78767"/>
            </a:xfrm>
            <a:prstGeom prst="rect">
              <a:avLst/>
            </a:prstGeom>
          </p:spPr>
          <p:txBody>
            <a:bodyPr anchor="t" rtlCol="false" tIns="0" lIns="0" bIns="0" rIns="0">
              <a:spAutoFit/>
            </a:bodyPr>
            <a:lstStyle/>
            <a:p>
              <a:pPr algn="l">
                <a:lnSpc>
                  <a:spcPts val="476"/>
                </a:lnSpc>
              </a:pPr>
              <a:r>
                <a:rPr lang="en-US" sz="340">
                  <a:solidFill>
                    <a:srgbClr val="000000"/>
                  </a:solidFill>
                  <a:latin typeface="Arial"/>
                  <a:ea typeface="Arial"/>
                  <a:cs typeface="Arial"/>
                  <a:sym typeface="Arial"/>
                </a:rPr>
                <a:t>1</a:t>
              </a:r>
            </a:p>
          </p:txBody>
        </p:sp>
        <p:sp>
          <p:nvSpPr>
            <p:cNvPr name="TextBox 62" id="62"/>
            <p:cNvSpPr txBox="true"/>
            <p:nvPr/>
          </p:nvSpPr>
          <p:spPr>
            <a:xfrm rot="0">
              <a:off x="16771748" y="6592596"/>
              <a:ext cx="184840" cy="78767"/>
            </a:xfrm>
            <a:prstGeom prst="rect">
              <a:avLst/>
            </a:prstGeom>
          </p:spPr>
          <p:txBody>
            <a:bodyPr anchor="t" rtlCol="false" tIns="0" lIns="0" bIns="0" rIns="0">
              <a:spAutoFit/>
            </a:bodyPr>
            <a:lstStyle/>
            <a:p>
              <a:pPr algn="l">
                <a:lnSpc>
                  <a:spcPts val="476"/>
                </a:lnSpc>
              </a:pPr>
              <a:r>
                <a:rPr lang="en-US" sz="340">
                  <a:solidFill>
                    <a:srgbClr val="000000"/>
                  </a:solidFill>
                  <a:latin typeface="Arial"/>
                  <a:ea typeface="Arial"/>
                  <a:cs typeface="Arial"/>
                  <a:sym typeface="Arial"/>
                </a:rPr>
                <a:t>+0,300</a:t>
              </a:r>
            </a:p>
          </p:txBody>
        </p:sp>
        <p:sp>
          <p:nvSpPr>
            <p:cNvPr name="TextBox 63" id="63"/>
            <p:cNvSpPr txBox="true"/>
            <p:nvPr/>
          </p:nvSpPr>
          <p:spPr>
            <a:xfrm rot="0">
              <a:off x="1698759" y="6423888"/>
              <a:ext cx="22198" cy="55688"/>
            </a:xfrm>
            <a:prstGeom prst="rect">
              <a:avLst/>
            </a:prstGeom>
          </p:spPr>
          <p:txBody>
            <a:bodyPr anchor="t" rtlCol="false" tIns="0" lIns="0" bIns="0" rIns="0">
              <a:spAutoFit/>
            </a:bodyPr>
            <a:lstStyle/>
            <a:p>
              <a:pPr algn="l">
                <a:lnSpc>
                  <a:spcPts val="317"/>
                </a:lnSpc>
              </a:pPr>
              <a:r>
                <a:rPr lang="en-US" sz="226">
                  <a:solidFill>
                    <a:srgbClr val="000000"/>
                  </a:solidFill>
                  <a:latin typeface="Arial"/>
                  <a:ea typeface="Arial"/>
                  <a:cs typeface="Arial"/>
                  <a:sym typeface="Arial"/>
                </a:rPr>
                <a:t>1</a:t>
              </a:r>
            </a:p>
          </p:txBody>
        </p:sp>
        <p:sp>
          <p:nvSpPr>
            <p:cNvPr name="TextBox 64" id="64"/>
            <p:cNvSpPr txBox="true"/>
            <p:nvPr/>
          </p:nvSpPr>
          <p:spPr>
            <a:xfrm rot="0">
              <a:off x="1874068" y="6661505"/>
              <a:ext cx="22198" cy="55688"/>
            </a:xfrm>
            <a:prstGeom prst="rect">
              <a:avLst/>
            </a:prstGeom>
          </p:spPr>
          <p:txBody>
            <a:bodyPr anchor="t" rtlCol="false" tIns="0" lIns="0" bIns="0" rIns="0">
              <a:spAutoFit/>
            </a:bodyPr>
            <a:lstStyle/>
            <a:p>
              <a:pPr algn="l">
                <a:lnSpc>
                  <a:spcPts val="317"/>
                </a:lnSpc>
              </a:pPr>
              <a:r>
                <a:rPr lang="en-US" sz="226">
                  <a:solidFill>
                    <a:srgbClr val="000000"/>
                  </a:solidFill>
                  <a:latin typeface="Arial"/>
                  <a:ea typeface="Arial"/>
                  <a:cs typeface="Arial"/>
                  <a:sym typeface="Arial"/>
                </a:rPr>
                <a:t>1</a:t>
              </a:r>
            </a:p>
          </p:txBody>
        </p:sp>
        <p:sp>
          <p:nvSpPr>
            <p:cNvPr name="TextBox 65" id="65"/>
            <p:cNvSpPr txBox="true"/>
            <p:nvPr/>
          </p:nvSpPr>
          <p:spPr>
            <a:xfrm rot="0">
              <a:off x="1907473" y="6260133"/>
              <a:ext cx="22198" cy="55688"/>
            </a:xfrm>
            <a:prstGeom prst="rect">
              <a:avLst/>
            </a:prstGeom>
          </p:spPr>
          <p:txBody>
            <a:bodyPr anchor="t" rtlCol="false" tIns="0" lIns="0" bIns="0" rIns="0">
              <a:spAutoFit/>
            </a:bodyPr>
            <a:lstStyle/>
            <a:p>
              <a:pPr algn="l">
                <a:lnSpc>
                  <a:spcPts val="317"/>
                </a:lnSpc>
              </a:pPr>
              <a:r>
                <a:rPr lang="en-US" sz="226">
                  <a:solidFill>
                    <a:srgbClr val="000000"/>
                  </a:solidFill>
                  <a:latin typeface="Arial"/>
                  <a:ea typeface="Arial"/>
                  <a:cs typeface="Arial"/>
                  <a:sym typeface="Arial"/>
                </a:rPr>
                <a:t>2</a:t>
              </a:r>
            </a:p>
          </p:txBody>
        </p:sp>
        <p:sp>
          <p:nvSpPr>
            <p:cNvPr name="TextBox 66" id="66"/>
            <p:cNvSpPr txBox="true"/>
            <p:nvPr/>
          </p:nvSpPr>
          <p:spPr>
            <a:xfrm rot="0">
              <a:off x="16242510" y="7216469"/>
              <a:ext cx="99906" cy="55688"/>
            </a:xfrm>
            <a:prstGeom prst="rect">
              <a:avLst/>
            </a:prstGeom>
          </p:spPr>
          <p:txBody>
            <a:bodyPr anchor="t" rtlCol="false" tIns="0" lIns="0" bIns="0" rIns="0">
              <a:spAutoFit/>
            </a:bodyPr>
            <a:lstStyle/>
            <a:p>
              <a:pPr algn="l">
                <a:lnSpc>
                  <a:spcPts val="317"/>
                </a:lnSpc>
              </a:pPr>
              <a:r>
                <a:rPr lang="en-US" sz="226">
                  <a:solidFill>
                    <a:srgbClr val="000000"/>
                  </a:solidFill>
                  <a:latin typeface="Arial"/>
                  <a:ea typeface="Arial"/>
                  <a:cs typeface="Arial"/>
                  <a:sym typeface="Arial"/>
                </a:rPr>
                <a:t>1,507</a:t>
              </a:r>
            </a:p>
          </p:txBody>
        </p:sp>
        <p:sp>
          <p:nvSpPr>
            <p:cNvPr name="TextBox 67" id="67"/>
            <p:cNvSpPr txBox="true"/>
            <p:nvPr/>
          </p:nvSpPr>
          <p:spPr>
            <a:xfrm rot="0">
              <a:off x="16470515" y="7245107"/>
              <a:ext cx="99906" cy="55688"/>
            </a:xfrm>
            <a:prstGeom prst="rect">
              <a:avLst/>
            </a:prstGeom>
          </p:spPr>
          <p:txBody>
            <a:bodyPr anchor="t" rtlCol="false" tIns="0" lIns="0" bIns="0" rIns="0">
              <a:spAutoFit/>
            </a:bodyPr>
            <a:lstStyle/>
            <a:p>
              <a:pPr algn="l">
                <a:lnSpc>
                  <a:spcPts val="317"/>
                </a:lnSpc>
              </a:pPr>
              <a:r>
                <a:rPr lang="en-US" sz="226">
                  <a:solidFill>
                    <a:srgbClr val="000000"/>
                  </a:solidFill>
                  <a:latin typeface="Arial"/>
                  <a:ea typeface="Arial"/>
                  <a:cs typeface="Arial"/>
                  <a:sym typeface="Arial"/>
                </a:rPr>
                <a:t>5,099</a:t>
              </a:r>
            </a:p>
          </p:txBody>
        </p:sp>
        <p:sp>
          <p:nvSpPr>
            <p:cNvPr name="TextBox 68" id="68"/>
            <p:cNvSpPr txBox="true"/>
            <p:nvPr/>
          </p:nvSpPr>
          <p:spPr>
            <a:xfrm rot="0">
              <a:off x="16605027" y="5930550"/>
              <a:ext cx="99906" cy="55688"/>
            </a:xfrm>
            <a:prstGeom prst="rect">
              <a:avLst/>
            </a:prstGeom>
          </p:spPr>
          <p:txBody>
            <a:bodyPr anchor="t" rtlCol="false" tIns="0" lIns="0" bIns="0" rIns="0">
              <a:spAutoFit/>
            </a:bodyPr>
            <a:lstStyle/>
            <a:p>
              <a:pPr algn="l">
                <a:lnSpc>
                  <a:spcPts val="317"/>
                </a:lnSpc>
              </a:pPr>
              <a:r>
                <a:rPr lang="en-US" sz="226">
                  <a:solidFill>
                    <a:srgbClr val="000000"/>
                  </a:solidFill>
                  <a:latin typeface="Arial"/>
                  <a:ea typeface="Arial"/>
                  <a:cs typeface="Arial"/>
                  <a:sym typeface="Arial"/>
                </a:rPr>
                <a:t>6,986</a:t>
              </a:r>
            </a:p>
          </p:txBody>
        </p:sp>
        <p:sp>
          <p:nvSpPr>
            <p:cNvPr name="TextBox 69" id="69"/>
            <p:cNvSpPr txBox="true"/>
            <p:nvPr/>
          </p:nvSpPr>
          <p:spPr>
            <a:xfrm rot="0">
              <a:off x="9889896" y="2883178"/>
              <a:ext cx="38847" cy="29818"/>
            </a:xfrm>
            <a:prstGeom prst="rect">
              <a:avLst/>
            </a:prstGeom>
          </p:spPr>
          <p:txBody>
            <a:bodyPr anchor="t" rtlCol="false" tIns="0" lIns="0" bIns="0" rIns="0">
              <a:spAutoFit/>
            </a:bodyPr>
            <a:lstStyle/>
            <a:p>
              <a:pPr algn="l">
                <a:lnSpc>
                  <a:spcPts val="137"/>
                </a:lnSpc>
              </a:pPr>
              <a:r>
                <a:rPr lang="en-US" sz="100">
                  <a:solidFill>
                    <a:srgbClr val="000000"/>
                  </a:solidFill>
                  <a:latin typeface="Fry's Baskerville"/>
                  <a:ea typeface="Fry's Baskerville"/>
                  <a:cs typeface="Fry's Baskerville"/>
                  <a:sym typeface="Fry's Baskerville"/>
                </a:rPr>
                <a:t>8 800</a:t>
              </a:r>
            </a:p>
          </p:txBody>
        </p:sp>
        <p:sp>
          <p:nvSpPr>
            <p:cNvPr name="TextBox 70" id="70"/>
            <p:cNvSpPr txBox="true"/>
            <p:nvPr/>
          </p:nvSpPr>
          <p:spPr>
            <a:xfrm rot="0">
              <a:off x="10314977" y="1326520"/>
              <a:ext cx="47479" cy="29818"/>
            </a:xfrm>
            <a:prstGeom prst="rect">
              <a:avLst/>
            </a:prstGeom>
          </p:spPr>
          <p:txBody>
            <a:bodyPr anchor="t" rtlCol="false" tIns="0" lIns="0" bIns="0" rIns="0">
              <a:spAutoFit/>
            </a:bodyPr>
            <a:lstStyle/>
            <a:p>
              <a:pPr algn="l">
                <a:lnSpc>
                  <a:spcPts val="137"/>
                </a:lnSpc>
              </a:pPr>
              <a:r>
                <a:rPr lang="en-US" sz="100">
                  <a:solidFill>
                    <a:srgbClr val="000000"/>
                  </a:solidFill>
                  <a:latin typeface="Fry's Baskerville"/>
                  <a:ea typeface="Fry's Baskerville"/>
                  <a:cs typeface="Fry's Baskerville"/>
                  <a:sym typeface="Fry's Baskerville"/>
                </a:rPr>
                <a:t>23 780</a:t>
              </a:r>
            </a:p>
          </p:txBody>
        </p:sp>
        <p:sp>
          <p:nvSpPr>
            <p:cNvPr name="TextBox 71" id="71"/>
            <p:cNvSpPr txBox="true"/>
            <p:nvPr/>
          </p:nvSpPr>
          <p:spPr>
            <a:xfrm rot="-5400000">
              <a:off x="9593998" y="2119262"/>
              <a:ext cx="47479" cy="29818"/>
            </a:xfrm>
            <a:prstGeom prst="rect">
              <a:avLst/>
            </a:prstGeom>
          </p:spPr>
          <p:txBody>
            <a:bodyPr anchor="t" rtlCol="false" tIns="0" lIns="0" bIns="0" rIns="0">
              <a:spAutoFit/>
            </a:bodyPr>
            <a:lstStyle/>
            <a:p>
              <a:pPr algn="l">
                <a:lnSpc>
                  <a:spcPts val="137"/>
                </a:lnSpc>
              </a:pPr>
              <a:r>
                <a:rPr lang="en-US" sz="100">
                  <a:solidFill>
                    <a:srgbClr val="000000"/>
                  </a:solidFill>
                  <a:latin typeface="Fry's Baskerville"/>
                  <a:ea typeface="Fry's Baskerville"/>
                  <a:cs typeface="Fry's Baskerville"/>
                  <a:sym typeface="Fry's Baskerville"/>
                </a:rPr>
                <a:t>26 360</a:t>
              </a:r>
            </a:p>
          </p:txBody>
        </p:sp>
        <p:sp>
          <p:nvSpPr>
            <p:cNvPr name="TextBox 72" id="72"/>
            <p:cNvSpPr txBox="true"/>
            <p:nvPr/>
          </p:nvSpPr>
          <p:spPr>
            <a:xfrm rot="-5400000">
              <a:off x="11003998" y="1717804"/>
              <a:ext cx="47479" cy="29818"/>
            </a:xfrm>
            <a:prstGeom prst="rect">
              <a:avLst/>
            </a:prstGeom>
          </p:spPr>
          <p:txBody>
            <a:bodyPr anchor="t" rtlCol="false" tIns="0" lIns="0" bIns="0" rIns="0">
              <a:spAutoFit/>
            </a:bodyPr>
            <a:lstStyle/>
            <a:p>
              <a:pPr algn="l">
                <a:lnSpc>
                  <a:spcPts val="137"/>
                </a:lnSpc>
              </a:pPr>
              <a:r>
                <a:rPr lang="en-US" sz="100">
                  <a:solidFill>
                    <a:srgbClr val="000000"/>
                  </a:solidFill>
                  <a:latin typeface="Fry's Baskerville"/>
                  <a:ea typeface="Fry's Baskerville"/>
                  <a:cs typeface="Fry's Baskerville"/>
                  <a:sym typeface="Fry's Baskerville"/>
                </a:rPr>
                <a:t>13,609</a:t>
              </a:r>
            </a:p>
          </p:txBody>
        </p:sp>
        <p:sp>
          <p:nvSpPr>
            <p:cNvPr name="TextBox 73" id="73"/>
            <p:cNvSpPr txBox="true"/>
            <p:nvPr/>
          </p:nvSpPr>
          <p:spPr>
            <a:xfrm rot="0">
              <a:off x="9739675" y="1790946"/>
              <a:ext cx="12951" cy="39960"/>
            </a:xfrm>
            <a:prstGeom prst="rect">
              <a:avLst/>
            </a:prstGeom>
          </p:spPr>
          <p:txBody>
            <a:bodyPr anchor="t" rtlCol="false" tIns="0" lIns="0" bIns="0" rIns="0">
              <a:spAutoFit/>
            </a:bodyPr>
            <a:lstStyle/>
            <a:p>
              <a:pPr algn="l">
                <a:lnSpc>
                  <a:spcPts val="206"/>
                </a:lnSpc>
              </a:pPr>
              <a:r>
                <a:rPr lang="en-US" sz="147">
                  <a:solidFill>
                    <a:srgbClr val="000000"/>
                  </a:solidFill>
                  <a:latin typeface="Fry's Baskerville"/>
                  <a:ea typeface="Fry's Baskerville"/>
                  <a:cs typeface="Fry's Baskerville"/>
                  <a:sym typeface="Fry's Baskerville"/>
                </a:rPr>
                <a:t>7</a:t>
              </a:r>
            </a:p>
          </p:txBody>
        </p:sp>
        <p:sp>
          <p:nvSpPr>
            <p:cNvPr name="TextBox 74" id="74"/>
            <p:cNvSpPr txBox="true"/>
            <p:nvPr/>
          </p:nvSpPr>
          <p:spPr>
            <a:xfrm rot="0">
              <a:off x="9805282" y="1529293"/>
              <a:ext cx="12951" cy="39960"/>
            </a:xfrm>
            <a:prstGeom prst="rect">
              <a:avLst/>
            </a:prstGeom>
          </p:spPr>
          <p:txBody>
            <a:bodyPr anchor="t" rtlCol="false" tIns="0" lIns="0" bIns="0" rIns="0">
              <a:spAutoFit/>
            </a:bodyPr>
            <a:lstStyle/>
            <a:p>
              <a:pPr algn="l">
                <a:lnSpc>
                  <a:spcPts val="206"/>
                </a:lnSpc>
              </a:pPr>
              <a:r>
                <a:rPr lang="en-US" sz="147">
                  <a:solidFill>
                    <a:srgbClr val="000000"/>
                  </a:solidFill>
                  <a:latin typeface="Fry's Baskerville"/>
                  <a:ea typeface="Fry's Baskerville"/>
                  <a:cs typeface="Fry's Baskerville"/>
                  <a:sym typeface="Fry's Baskerville"/>
                </a:rPr>
                <a:t>4</a:t>
              </a:r>
            </a:p>
          </p:txBody>
        </p:sp>
        <p:sp>
          <p:nvSpPr>
            <p:cNvPr name="TextBox 75" id="75"/>
            <p:cNvSpPr txBox="true"/>
            <p:nvPr/>
          </p:nvSpPr>
          <p:spPr>
            <a:xfrm rot="0">
              <a:off x="9805282" y="1654328"/>
              <a:ext cx="12951" cy="39960"/>
            </a:xfrm>
            <a:prstGeom prst="rect">
              <a:avLst/>
            </a:prstGeom>
          </p:spPr>
          <p:txBody>
            <a:bodyPr anchor="t" rtlCol="false" tIns="0" lIns="0" bIns="0" rIns="0">
              <a:spAutoFit/>
            </a:bodyPr>
            <a:lstStyle/>
            <a:p>
              <a:pPr algn="l">
                <a:lnSpc>
                  <a:spcPts val="206"/>
                </a:lnSpc>
              </a:pPr>
              <a:r>
                <a:rPr lang="en-US" sz="147">
                  <a:solidFill>
                    <a:srgbClr val="000000"/>
                  </a:solidFill>
                  <a:latin typeface="Fry's Baskerville"/>
                  <a:ea typeface="Fry's Baskerville"/>
                  <a:cs typeface="Fry's Baskerville"/>
                  <a:sym typeface="Fry's Baskerville"/>
                </a:rPr>
                <a:t>5</a:t>
              </a:r>
            </a:p>
          </p:txBody>
        </p:sp>
        <p:sp>
          <p:nvSpPr>
            <p:cNvPr name="TextBox 76" id="76"/>
            <p:cNvSpPr txBox="true"/>
            <p:nvPr/>
          </p:nvSpPr>
          <p:spPr>
            <a:xfrm rot="0">
              <a:off x="9805282" y="2098946"/>
              <a:ext cx="12951" cy="39960"/>
            </a:xfrm>
            <a:prstGeom prst="rect">
              <a:avLst/>
            </a:prstGeom>
          </p:spPr>
          <p:txBody>
            <a:bodyPr anchor="t" rtlCol="false" tIns="0" lIns="0" bIns="0" rIns="0">
              <a:spAutoFit/>
            </a:bodyPr>
            <a:lstStyle/>
            <a:p>
              <a:pPr algn="l">
                <a:lnSpc>
                  <a:spcPts val="206"/>
                </a:lnSpc>
              </a:pPr>
              <a:r>
                <a:rPr lang="en-US" sz="147">
                  <a:solidFill>
                    <a:srgbClr val="000000"/>
                  </a:solidFill>
                  <a:latin typeface="Fry's Baskerville"/>
                  <a:ea typeface="Fry's Baskerville"/>
                  <a:cs typeface="Fry's Baskerville"/>
                  <a:sym typeface="Fry's Baskerville"/>
                </a:rPr>
                <a:t>8</a:t>
              </a:r>
            </a:p>
          </p:txBody>
        </p:sp>
        <p:sp>
          <p:nvSpPr>
            <p:cNvPr name="TextBox 77" id="77"/>
            <p:cNvSpPr txBox="true"/>
            <p:nvPr/>
          </p:nvSpPr>
          <p:spPr>
            <a:xfrm rot="0">
              <a:off x="9849252" y="2375761"/>
              <a:ext cx="25897" cy="39960"/>
            </a:xfrm>
            <a:prstGeom prst="rect">
              <a:avLst/>
            </a:prstGeom>
          </p:spPr>
          <p:txBody>
            <a:bodyPr anchor="t" rtlCol="false" tIns="0" lIns="0" bIns="0" rIns="0">
              <a:spAutoFit/>
            </a:bodyPr>
            <a:lstStyle/>
            <a:p>
              <a:pPr algn="l">
                <a:lnSpc>
                  <a:spcPts val="206"/>
                </a:lnSpc>
              </a:pPr>
              <a:r>
                <a:rPr lang="en-US" sz="147">
                  <a:solidFill>
                    <a:srgbClr val="000000"/>
                  </a:solidFill>
                  <a:latin typeface="Fry's Baskerville"/>
                  <a:ea typeface="Fry's Baskerville"/>
                  <a:cs typeface="Fry's Baskerville"/>
                  <a:sym typeface="Fry's Baskerville"/>
                </a:rPr>
                <a:t>14</a:t>
              </a:r>
            </a:p>
          </p:txBody>
        </p:sp>
        <p:sp>
          <p:nvSpPr>
            <p:cNvPr name="TextBox 78" id="78"/>
            <p:cNvSpPr txBox="true"/>
            <p:nvPr/>
          </p:nvSpPr>
          <p:spPr>
            <a:xfrm rot="0">
              <a:off x="9861380" y="2160954"/>
              <a:ext cx="25897" cy="39960"/>
            </a:xfrm>
            <a:prstGeom prst="rect">
              <a:avLst/>
            </a:prstGeom>
          </p:spPr>
          <p:txBody>
            <a:bodyPr anchor="t" rtlCol="false" tIns="0" lIns="0" bIns="0" rIns="0">
              <a:spAutoFit/>
            </a:bodyPr>
            <a:lstStyle/>
            <a:p>
              <a:pPr algn="l">
                <a:lnSpc>
                  <a:spcPts val="206"/>
                </a:lnSpc>
              </a:pPr>
              <a:r>
                <a:rPr lang="en-US" sz="147">
                  <a:solidFill>
                    <a:srgbClr val="000000"/>
                  </a:solidFill>
                  <a:latin typeface="Fry's Baskerville"/>
                  <a:ea typeface="Fry's Baskerville"/>
                  <a:cs typeface="Fry's Baskerville"/>
                  <a:sym typeface="Fry's Baskerville"/>
                </a:rPr>
                <a:t>12</a:t>
              </a:r>
            </a:p>
          </p:txBody>
        </p:sp>
        <p:sp>
          <p:nvSpPr>
            <p:cNvPr name="TextBox 79" id="79"/>
            <p:cNvSpPr txBox="true"/>
            <p:nvPr/>
          </p:nvSpPr>
          <p:spPr>
            <a:xfrm rot="0">
              <a:off x="9815810" y="2214486"/>
              <a:ext cx="25897" cy="39960"/>
            </a:xfrm>
            <a:prstGeom prst="rect">
              <a:avLst/>
            </a:prstGeom>
          </p:spPr>
          <p:txBody>
            <a:bodyPr anchor="t" rtlCol="false" tIns="0" lIns="0" bIns="0" rIns="0">
              <a:spAutoFit/>
            </a:bodyPr>
            <a:lstStyle/>
            <a:p>
              <a:pPr algn="l">
                <a:lnSpc>
                  <a:spcPts val="206"/>
                </a:lnSpc>
              </a:pPr>
              <a:r>
                <a:rPr lang="en-US" sz="147">
                  <a:solidFill>
                    <a:srgbClr val="000000"/>
                  </a:solidFill>
                  <a:latin typeface="Fry's Baskerville"/>
                  <a:ea typeface="Fry's Baskerville"/>
                  <a:cs typeface="Fry's Baskerville"/>
                  <a:sym typeface="Fry's Baskerville"/>
                </a:rPr>
                <a:t>13</a:t>
              </a:r>
            </a:p>
          </p:txBody>
        </p:sp>
        <p:sp>
          <p:nvSpPr>
            <p:cNvPr name="TextBox 80" id="80"/>
            <p:cNvSpPr txBox="true"/>
            <p:nvPr/>
          </p:nvSpPr>
          <p:spPr>
            <a:xfrm rot="0">
              <a:off x="9926681" y="1554413"/>
              <a:ext cx="12951" cy="39960"/>
            </a:xfrm>
            <a:prstGeom prst="rect">
              <a:avLst/>
            </a:prstGeom>
          </p:spPr>
          <p:txBody>
            <a:bodyPr anchor="t" rtlCol="false" tIns="0" lIns="0" bIns="0" rIns="0">
              <a:spAutoFit/>
            </a:bodyPr>
            <a:lstStyle/>
            <a:p>
              <a:pPr algn="l">
                <a:lnSpc>
                  <a:spcPts val="206"/>
                </a:lnSpc>
              </a:pPr>
              <a:r>
                <a:rPr lang="en-US" sz="147">
                  <a:solidFill>
                    <a:srgbClr val="000000"/>
                  </a:solidFill>
                  <a:latin typeface="Fry's Baskerville"/>
                  <a:ea typeface="Fry's Baskerville"/>
                  <a:cs typeface="Fry's Baskerville"/>
                  <a:sym typeface="Fry's Baskerville"/>
                </a:rPr>
                <a:t>6</a:t>
              </a:r>
            </a:p>
          </p:txBody>
        </p:sp>
        <p:sp>
          <p:nvSpPr>
            <p:cNvPr name="TextBox 81" id="81"/>
            <p:cNvSpPr txBox="true"/>
            <p:nvPr/>
          </p:nvSpPr>
          <p:spPr>
            <a:xfrm rot="0">
              <a:off x="9943428" y="2040215"/>
              <a:ext cx="25897" cy="39960"/>
            </a:xfrm>
            <a:prstGeom prst="rect">
              <a:avLst/>
            </a:prstGeom>
          </p:spPr>
          <p:txBody>
            <a:bodyPr anchor="t" rtlCol="false" tIns="0" lIns="0" bIns="0" rIns="0">
              <a:spAutoFit/>
            </a:bodyPr>
            <a:lstStyle/>
            <a:p>
              <a:pPr algn="l">
                <a:lnSpc>
                  <a:spcPts val="206"/>
                </a:lnSpc>
              </a:pPr>
              <a:r>
                <a:rPr lang="en-US" sz="147">
                  <a:solidFill>
                    <a:srgbClr val="000000"/>
                  </a:solidFill>
                  <a:latin typeface="Fry's Baskerville"/>
                  <a:ea typeface="Fry's Baskerville"/>
                  <a:cs typeface="Fry's Baskerville"/>
                  <a:sym typeface="Fry's Baskerville"/>
                </a:rPr>
                <a:t>11</a:t>
              </a:r>
            </a:p>
          </p:txBody>
        </p:sp>
        <p:sp>
          <p:nvSpPr>
            <p:cNvPr name="TextBox 82" id="82"/>
            <p:cNvSpPr txBox="true"/>
            <p:nvPr/>
          </p:nvSpPr>
          <p:spPr>
            <a:xfrm rot="0">
              <a:off x="10049284" y="2040215"/>
              <a:ext cx="25897" cy="39960"/>
            </a:xfrm>
            <a:prstGeom prst="rect">
              <a:avLst/>
            </a:prstGeom>
          </p:spPr>
          <p:txBody>
            <a:bodyPr anchor="t" rtlCol="false" tIns="0" lIns="0" bIns="0" rIns="0">
              <a:spAutoFit/>
            </a:bodyPr>
            <a:lstStyle/>
            <a:p>
              <a:pPr algn="l">
                <a:lnSpc>
                  <a:spcPts val="206"/>
                </a:lnSpc>
              </a:pPr>
              <a:r>
                <a:rPr lang="en-US" sz="147">
                  <a:solidFill>
                    <a:srgbClr val="000000"/>
                  </a:solidFill>
                  <a:latin typeface="Fry's Baskerville"/>
                  <a:ea typeface="Fry's Baskerville"/>
                  <a:cs typeface="Fry's Baskerville"/>
                  <a:sym typeface="Fry's Baskerville"/>
                </a:rPr>
                <a:t>10</a:t>
              </a:r>
            </a:p>
          </p:txBody>
        </p:sp>
        <p:sp>
          <p:nvSpPr>
            <p:cNvPr name="TextBox 83" id="83"/>
            <p:cNvSpPr txBox="true"/>
            <p:nvPr/>
          </p:nvSpPr>
          <p:spPr>
            <a:xfrm rot="0">
              <a:off x="10217322" y="1587382"/>
              <a:ext cx="12951" cy="39960"/>
            </a:xfrm>
            <a:prstGeom prst="rect">
              <a:avLst/>
            </a:prstGeom>
          </p:spPr>
          <p:txBody>
            <a:bodyPr anchor="t" rtlCol="false" tIns="0" lIns="0" bIns="0" rIns="0">
              <a:spAutoFit/>
            </a:bodyPr>
            <a:lstStyle/>
            <a:p>
              <a:pPr algn="l">
                <a:lnSpc>
                  <a:spcPts val="206"/>
                </a:lnSpc>
              </a:pPr>
              <a:r>
                <a:rPr lang="en-US" sz="147">
                  <a:solidFill>
                    <a:srgbClr val="000000"/>
                  </a:solidFill>
                  <a:latin typeface="Fry's Baskerville"/>
                  <a:ea typeface="Fry's Baskerville"/>
                  <a:cs typeface="Fry's Baskerville"/>
                  <a:sym typeface="Fry's Baskerville"/>
                </a:rPr>
                <a:t>3</a:t>
              </a:r>
            </a:p>
          </p:txBody>
        </p:sp>
        <p:sp>
          <p:nvSpPr>
            <p:cNvPr name="TextBox 84" id="84"/>
            <p:cNvSpPr txBox="true"/>
            <p:nvPr/>
          </p:nvSpPr>
          <p:spPr>
            <a:xfrm rot="0">
              <a:off x="10404925" y="1587382"/>
              <a:ext cx="12951" cy="39960"/>
            </a:xfrm>
            <a:prstGeom prst="rect">
              <a:avLst/>
            </a:prstGeom>
          </p:spPr>
          <p:txBody>
            <a:bodyPr anchor="t" rtlCol="false" tIns="0" lIns="0" bIns="0" rIns="0">
              <a:spAutoFit/>
            </a:bodyPr>
            <a:lstStyle/>
            <a:p>
              <a:pPr algn="l">
                <a:lnSpc>
                  <a:spcPts val="206"/>
                </a:lnSpc>
              </a:pPr>
              <a:r>
                <a:rPr lang="en-US" sz="147">
                  <a:solidFill>
                    <a:srgbClr val="000000"/>
                  </a:solidFill>
                  <a:latin typeface="Fry's Baskerville"/>
                  <a:ea typeface="Fry's Baskerville"/>
                  <a:cs typeface="Fry's Baskerville"/>
                  <a:sym typeface="Fry's Baskerville"/>
                </a:rPr>
                <a:t>2</a:t>
              </a:r>
            </a:p>
          </p:txBody>
        </p:sp>
        <p:sp>
          <p:nvSpPr>
            <p:cNvPr name="TextBox 85" id="85"/>
            <p:cNvSpPr txBox="true"/>
            <p:nvPr/>
          </p:nvSpPr>
          <p:spPr>
            <a:xfrm rot="0">
              <a:off x="10511666" y="2092952"/>
              <a:ext cx="12951" cy="39960"/>
            </a:xfrm>
            <a:prstGeom prst="rect">
              <a:avLst/>
            </a:prstGeom>
          </p:spPr>
          <p:txBody>
            <a:bodyPr anchor="t" rtlCol="false" tIns="0" lIns="0" bIns="0" rIns="0">
              <a:spAutoFit/>
            </a:bodyPr>
            <a:lstStyle/>
            <a:p>
              <a:pPr algn="l">
                <a:lnSpc>
                  <a:spcPts val="206"/>
                </a:lnSpc>
              </a:pPr>
              <a:r>
                <a:rPr lang="en-US" sz="147">
                  <a:solidFill>
                    <a:srgbClr val="000000"/>
                  </a:solidFill>
                  <a:latin typeface="Fry's Baskerville"/>
                  <a:ea typeface="Fry's Baskerville"/>
                  <a:cs typeface="Fry's Baskerville"/>
                  <a:sym typeface="Fry's Baskerville"/>
                </a:rPr>
                <a:t>9</a:t>
              </a:r>
            </a:p>
          </p:txBody>
        </p:sp>
        <p:sp>
          <p:nvSpPr>
            <p:cNvPr name="TextBox 86" id="86"/>
            <p:cNvSpPr txBox="true"/>
            <p:nvPr/>
          </p:nvSpPr>
          <p:spPr>
            <a:xfrm rot="0">
              <a:off x="10629686" y="1587382"/>
              <a:ext cx="12951" cy="39960"/>
            </a:xfrm>
            <a:prstGeom prst="rect">
              <a:avLst/>
            </a:prstGeom>
          </p:spPr>
          <p:txBody>
            <a:bodyPr anchor="t" rtlCol="false" tIns="0" lIns="0" bIns="0" rIns="0">
              <a:spAutoFit/>
            </a:bodyPr>
            <a:lstStyle/>
            <a:p>
              <a:pPr algn="l">
                <a:lnSpc>
                  <a:spcPts val="206"/>
                </a:lnSpc>
              </a:pPr>
              <a:r>
                <a:rPr lang="en-US" sz="147">
                  <a:solidFill>
                    <a:srgbClr val="000000"/>
                  </a:solidFill>
                  <a:latin typeface="Fry's Baskerville"/>
                  <a:ea typeface="Fry's Baskerville"/>
                  <a:cs typeface="Fry's Baskerville"/>
                  <a:sym typeface="Fry's Baskerville"/>
                </a:rPr>
                <a:t>1</a:t>
              </a:r>
            </a:p>
          </p:txBody>
        </p:sp>
        <p:sp>
          <p:nvSpPr>
            <p:cNvPr name="TextBox 87" id="87"/>
            <p:cNvSpPr txBox="true"/>
            <p:nvPr/>
          </p:nvSpPr>
          <p:spPr>
            <a:xfrm rot="0">
              <a:off x="10820210" y="2101512"/>
              <a:ext cx="25897" cy="39960"/>
            </a:xfrm>
            <a:prstGeom prst="rect">
              <a:avLst/>
            </a:prstGeom>
          </p:spPr>
          <p:txBody>
            <a:bodyPr anchor="t" rtlCol="false" tIns="0" lIns="0" bIns="0" rIns="0">
              <a:spAutoFit/>
            </a:bodyPr>
            <a:lstStyle/>
            <a:p>
              <a:pPr algn="l">
                <a:lnSpc>
                  <a:spcPts val="206"/>
                </a:lnSpc>
              </a:pPr>
              <a:r>
                <a:rPr lang="en-US" sz="147">
                  <a:solidFill>
                    <a:srgbClr val="000000"/>
                  </a:solidFill>
                  <a:latin typeface="Fry's Baskerville"/>
                  <a:ea typeface="Fry's Baskerville"/>
                  <a:cs typeface="Fry's Baskerville"/>
                  <a:sym typeface="Fry's Baskerville"/>
                </a:rPr>
                <a:t>15</a:t>
              </a:r>
            </a:p>
          </p:txBody>
        </p:sp>
        <p:sp>
          <p:nvSpPr>
            <p:cNvPr name="TextBox 88" id="88"/>
            <p:cNvSpPr txBox="true"/>
            <p:nvPr/>
          </p:nvSpPr>
          <p:spPr>
            <a:xfrm rot="-5820">
              <a:off x="222425" y="8654842"/>
              <a:ext cx="122280" cy="55508"/>
            </a:xfrm>
            <a:prstGeom prst="rect">
              <a:avLst/>
            </a:prstGeom>
          </p:spPr>
          <p:txBody>
            <a:bodyPr anchor="t" rtlCol="false" tIns="0" lIns="0" bIns="0" rIns="0">
              <a:spAutoFit/>
            </a:bodyPr>
            <a:lstStyle/>
            <a:p>
              <a:pPr algn="l">
                <a:lnSpc>
                  <a:spcPts val="315"/>
                </a:lnSpc>
              </a:pPr>
              <a:r>
                <a:rPr lang="en-US" sz="225">
                  <a:solidFill>
                    <a:srgbClr val="000000"/>
                  </a:solidFill>
                  <a:latin typeface="Arial"/>
                  <a:ea typeface="Arial"/>
                  <a:cs typeface="Arial"/>
                  <a:sym typeface="Arial"/>
                </a:rPr>
                <a:t>+0,000</a:t>
              </a:r>
            </a:p>
          </p:txBody>
        </p:sp>
        <p:sp>
          <p:nvSpPr>
            <p:cNvPr name="TextBox 89" id="89"/>
            <p:cNvSpPr txBox="true"/>
            <p:nvPr/>
          </p:nvSpPr>
          <p:spPr>
            <a:xfrm rot="-5820">
              <a:off x="224357" y="7803198"/>
              <a:ext cx="122280" cy="55508"/>
            </a:xfrm>
            <a:prstGeom prst="rect">
              <a:avLst/>
            </a:prstGeom>
          </p:spPr>
          <p:txBody>
            <a:bodyPr anchor="t" rtlCol="false" tIns="0" lIns="0" bIns="0" rIns="0">
              <a:spAutoFit/>
            </a:bodyPr>
            <a:lstStyle/>
            <a:p>
              <a:pPr algn="l">
                <a:lnSpc>
                  <a:spcPts val="315"/>
                </a:lnSpc>
              </a:pPr>
              <a:r>
                <a:rPr lang="en-US" sz="225">
                  <a:solidFill>
                    <a:srgbClr val="000000"/>
                  </a:solidFill>
                  <a:latin typeface="Arial"/>
                  <a:ea typeface="Arial"/>
                  <a:cs typeface="Arial"/>
                  <a:sym typeface="Arial"/>
                </a:rPr>
                <a:t>+3,000</a:t>
              </a:r>
            </a:p>
          </p:txBody>
        </p:sp>
        <p:sp>
          <p:nvSpPr>
            <p:cNvPr name="TextBox 90" id="90"/>
            <p:cNvSpPr txBox="true"/>
            <p:nvPr/>
          </p:nvSpPr>
          <p:spPr>
            <a:xfrm rot="-5820">
              <a:off x="224357" y="8005728"/>
              <a:ext cx="122280" cy="55508"/>
            </a:xfrm>
            <a:prstGeom prst="rect">
              <a:avLst/>
            </a:prstGeom>
          </p:spPr>
          <p:txBody>
            <a:bodyPr anchor="t" rtlCol="false" tIns="0" lIns="0" bIns="0" rIns="0">
              <a:spAutoFit/>
            </a:bodyPr>
            <a:lstStyle/>
            <a:p>
              <a:pPr algn="l">
                <a:lnSpc>
                  <a:spcPts val="315"/>
                </a:lnSpc>
              </a:pPr>
              <a:r>
                <a:rPr lang="en-US" sz="225">
                  <a:solidFill>
                    <a:srgbClr val="000000"/>
                  </a:solidFill>
                  <a:latin typeface="Arial"/>
                  <a:ea typeface="Arial"/>
                  <a:cs typeface="Arial"/>
                  <a:sym typeface="Arial"/>
                </a:rPr>
                <a:t>+2,100</a:t>
              </a:r>
            </a:p>
          </p:txBody>
        </p:sp>
        <p:sp>
          <p:nvSpPr>
            <p:cNvPr name="TextBox 91" id="91"/>
            <p:cNvSpPr txBox="true"/>
            <p:nvPr/>
          </p:nvSpPr>
          <p:spPr>
            <a:xfrm rot="-5820">
              <a:off x="2897310" y="8102938"/>
              <a:ext cx="122280" cy="55508"/>
            </a:xfrm>
            <a:prstGeom prst="rect">
              <a:avLst/>
            </a:prstGeom>
          </p:spPr>
          <p:txBody>
            <a:bodyPr anchor="t" rtlCol="false" tIns="0" lIns="0" bIns="0" rIns="0">
              <a:spAutoFit/>
            </a:bodyPr>
            <a:lstStyle/>
            <a:p>
              <a:pPr algn="l">
                <a:lnSpc>
                  <a:spcPts val="315"/>
                </a:lnSpc>
              </a:pPr>
              <a:r>
                <a:rPr lang="en-US" sz="225">
                  <a:solidFill>
                    <a:srgbClr val="000000"/>
                  </a:solidFill>
                  <a:latin typeface="Arial"/>
                  <a:ea typeface="Arial"/>
                  <a:cs typeface="Arial"/>
                  <a:sym typeface="Arial"/>
                </a:rPr>
                <a:t>+1,700</a:t>
              </a:r>
            </a:p>
          </p:txBody>
        </p:sp>
        <p:sp>
          <p:nvSpPr>
            <p:cNvPr name="TextBox 92" id="92"/>
            <p:cNvSpPr txBox="true"/>
            <p:nvPr/>
          </p:nvSpPr>
          <p:spPr>
            <a:xfrm rot="-5820">
              <a:off x="2910874" y="8575406"/>
              <a:ext cx="122459" cy="140058"/>
            </a:xfrm>
            <a:prstGeom prst="rect">
              <a:avLst/>
            </a:prstGeom>
          </p:spPr>
          <p:txBody>
            <a:bodyPr anchor="t" rtlCol="false" tIns="0" lIns="0" bIns="0" rIns="0">
              <a:spAutoFit/>
            </a:bodyPr>
            <a:lstStyle/>
            <a:p>
              <a:pPr algn="just">
                <a:lnSpc>
                  <a:spcPts val="178"/>
                </a:lnSpc>
              </a:pPr>
              <a:r>
                <a:rPr lang="en-US" sz="225">
                  <a:solidFill>
                    <a:srgbClr val="000000"/>
                  </a:solidFill>
                  <a:latin typeface="Arial"/>
                  <a:ea typeface="Arial"/>
                  <a:cs typeface="Arial"/>
                  <a:sym typeface="Arial"/>
                </a:rPr>
                <a:t>+0,220</a:t>
              </a:r>
            </a:p>
            <a:p>
              <a:pPr algn="just" rtl="true">
                <a:lnSpc>
                  <a:spcPts val="178"/>
                </a:lnSpc>
              </a:pPr>
            </a:p>
            <a:p>
              <a:pPr algn="just">
                <a:lnSpc>
                  <a:spcPts val="178"/>
                </a:lnSpc>
              </a:pPr>
              <a:r>
                <a:rPr lang="en-US" sz="225">
                  <a:solidFill>
                    <a:srgbClr val="000000"/>
                  </a:solidFill>
                  <a:latin typeface="Arial"/>
                  <a:ea typeface="Arial"/>
                  <a:cs typeface="Arial"/>
                  <a:sym typeface="Arial"/>
                </a:rPr>
                <a:t>+0,040 +0,000</a:t>
              </a:r>
            </a:p>
          </p:txBody>
        </p:sp>
        <p:sp>
          <p:nvSpPr>
            <p:cNvPr name="TextBox 93" id="93"/>
            <p:cNvSpPr txBox="true"/>
            <p:nvPr/>
          </p:nvSpPr>
          <p:spPr>
            <a:xfrm rot="-5820">
              <a:off x="2912884" y="7736535"/>
              <a:ext cx="122280" cy="55508"/>
            </a:xfrm>
            <a:prstGeom prst="rect">
              <a:avLst/>
            </a:prstGeom>
          </p:spPr>
          <p:txBody>
            <a:bodyPr anchor="t" rtlCol="false" tIns="0" lIns="0" bIns="0" rIns="0">
              <a:spAutoFit/>
            </a:bodyPr>
            <a:lstStyle/>
            <a:p>
              <a:pPr algn="l">
                <a:lnSpc>
                  <a:spcPts val="315"/>
                </a:lnSpc>
              </a:pPr>
              <a:r>
                <a:rPr lang="en-US" sz="225">
                  <a:solidFill>
                    <a:srgbClr val="000000"/>
                  </a:solidFill>
                  <a:latin typeface="Arial"/>
                  <a:ea typeface="Arial"/>
                  <a:cs typeface="Arial"/>
                  <a:sym typeface="Arial"/>
                </a:rPr>
                <a:t>+3,000</a:t>
              </a:r>
            </a:p>
          </p:txBody>
        </p:sp>
        <p:sp>
          <p:nvSpPr>
            <p:cNvPr name="TextBox 94" id="94"/>
            <p:cNvSpPr txBox="true"/>
            <p:nvPr/>
          </p:nvSpPr>
          <p:spPr>
            <a:xfrm rot="-5820">
              <a:off x="2912884" y="7856541"/>
              <a:ext cx="122280" cy="55508"/>
            </a:xfrm>
            <a:prstGeom prst="rect">
              <a:avLst/>
            </a:prstGeom>
          </p:spPr>
          <p:txBody>
            <a:bodyPr anchor="t" rtlCol="false" tIns="0" lIns="0" bIns="0" rIns="0">
              <a:spAutoFit/>
            </a:bodyPr>
            <a:lstStyle/>
            <a:p>
              <a:pPr algn="l">
                <a:lnSpc>
                  <a:spcPts val="315"/>
                </a:lnSpc>
              </a:pPr>
              <a:r>
                <a:rPr lang="en-US" sz="225">
                  <a:solidFill>
                    <a:srgbClr val="000000"/>
                  </a:solidFill>
                  <a:latin typeface="Arial"/>
                  <a:ea typeface="Arial"/>
                  <a:cs typeface="Arial"/>
                  <a:sym typeface="Arial"/>
                </a:rPr>
                <a:t>+2,550</a:t>
              </a:r>
            </a:p>
          </p:txBody>
        </p:sp>
        <p:sp>
          <p:nvSpPr>
            <p:cNvPr name="TextBox 95" id="95"/>
            <p:cNvSpPr txBox="true"/>
            <p:nvPr/>
          </p:nvSpPr>
          <p:spPr>
            <a:xfrm rot="-5820">
              <a:off x="4384249" y="8421844"/>
              <a:ext cx="122280" cy="55508"/>
            </a:xfrm>
            <a:prstGeom prst="rect">
              <a:avLst/>
            </a:prstGeom>
          </p:spPr>
          <p:txBody>
            <a:bodyPr anchor="t" rtlCol="false" tIns="0" lIns="0" bIns="0" rIns="0">
              <a:spAutoFit/>
            </a:bodyPr>
            <a:lstStyle/>
            <a:p>
              <a:pPr algn="l">
                <a:lnSpc>
                  <a:spcPts val="315"/>
                </a:lnSpc>
              </a:pPr>
              <a:r>
                <a:rPr lang="en-US" sz="225">
                  <a:solidFill>
                    <a:srgbClr val="000000"/>
                  </a:solidFill>
                  <a:latin typeface="Arial"/>
                  <a:ea typeface="Arial"/>
                  <a:cs typeface="Arial"/>
                  <a:sym typeface="Arial"/>
                </a:rPr>
                <a:t>+0,500</a:t>
              </a:r>
            </a:p>
          </p:txBody>
        </p:sp>
        <p:sp>
          <p:nvSpPr>
            <p:cNvPr name="TextBox 96" id="96"/>
            <p:cNvSpPr txBox="true"/>
            <p:nvPr/>
          </p:nvSpPr>
          <p:spPr>
            <a:xfrm rot="-5820">
              <a:off x="4384249" y="8558751"/>
              <a:ext cx="122280" cy="55508"/>
            </a:xfrm>
            <a:prstGeom prst="rect">
              <a:avLst/>
            </a:prstGeom>
          </p:spPr>
          <p:txBody>
            <a:bodyPr anchor="t" rtlCol="false" tIns="0" lIns="0" bIns="0" rIns="0">
              <a:spAutoFit/>
            </a:bodyPr>
            <a:lstStyle/>
            <a:p>
              <a:pPr algn="l">
                <a:lnSpc>
                  <a:spcPts val="315"/>
                </a:lnSpc>
              </a:pPr>
              <a:r>
                <a:rPr lang="en-US" sz="225">
                  <a:solidFill>
                    <a:srgbClr val="000000"/>
                  </a:solidFill>
                  <a:latin typeface="Arial"/>
                  <a:ea typeface="Arial"/>
                  <a:cs typeface="Arial"/>
                  <a:sym typeface="Arial"/>
                </a:rPr>
                <a:t>+0,000</a:t>
              </a:r>
            </a:p>
          </p:txBody>
        </p:sp>
        <p:sp>
          <p:nvSpPr>
            <p:cNvPr name="TextBox 97" id="97"/>
            <p:cNvSpPr txBox="true"/>
            <p:nvPr/>
          </p:nvSpPr>
          <p:spPr>
            <a:xfrm rot="-5820">
              <a:off x="4386366" y="7717905"/>
              <a:ext cx="122280" cy="55508"/>
            </a:xfrm>
            <a:prstGeom prst="rect">
              <a:avLst/>
            </a:prstGeom>
          </p:spPr>
          <p:txBody>
            <a:bodyPr anchor="t" rtlCol="false" tIns="0" lIns="0" bIns="0" rIns="0">
              <a:spAutoFit/>
            </a:bodyPr>
            <a:lstStyle/>
            <a:p>
              <a:pPr algn="l">
                <a:lnSpc>
                  <a:spcPts val="315"/>
                </a:lnSpc>
              </a:pPr>
              <a:r>
                <a:rPr lang="en-US" sz="225">
                  <a:solidFill>
                    <a:srgbClr val="000000"/>
                  </a:solidFill>
                  <a:latin typeface="Arial"/>
                  <a:ea typeface="Arial"/>
                  <a:cs typeface="Arial"/>
                  <a:sym typeface="Arial"/>
                </a:rPr>
                <a:t>+3,000</a:t>
              </a:r>
            </a:p>
          </p:txBody>
        </p:sp>
        <p:sp>
          <p:nvSpPr>
            <p:cNvPr name="TextBox 98" id="98"/>
            <p:cNvSpPr txBox="true"/>
            <p:nvPr/>
          </p:nvSpPr>
          <p:spPr>
            <a:xfrm rot="-5820">
              <a:off x="4385283" y="7819855"/>
              <a:ext cx="99156" cy="55468"/>
            </a:xfrm>
            <a:prstGeom prst="rect">
              <a:avLst/>
            </a:prstGeom>
          </p:spPr>
          <p:txBody>
            <a:bodyPr anchor="t" rtlCol="false" tIns="0" lIns="0" bIns="0" rIns="0">
              <a:spAutoFit/>
            </a:bodyPr>
            <a:lstStyle/>
            <a:p>
              <a:pPr algn="l">
                <a:lnSpc>
                  <a:spcPts val="315"/>
                </a:lnSpc>
              </a:pPr>
              <a:r>
                <a:rPr lang="en-US" sz="225">
                  <a:solidFill>
                    <a:srgbClr val="000000"/>
                  </a:solidFill>
                  <a:latin typeface="Arial"/>
                  <a:ea typeface="Arial"/>
                  <a:cs typeface="Arial"/>
                  <a:sym typeface="Arial"/>
                </a:rPr>
                <a:t>2,600</a:t>
              </a:r>
            </a:p>
          </p:txBody>
        </p:sp>
        <p:sp>
          <p:nvSpPr>
            <p:cNvPr name="TextBox 99" id="99"/>
            <p:cNvSpPr txBox="true"/>
            <p:nvPr/>
          </p:nvSpPr>
          <p:spPr>
            <a:xfrm rot="-5820">
              <a:off x="4385090" y="7934784"/>
              <a:ext cx="99156" cy="55468"/>
            </a:xfrm>
            <a:prstGeom prst="rect">
              <a:avLst/>
            </a:prstGeom>
          </p:spPr>
          <p:txBody>
            <a:bodyPr anchor="t" rtlCol="false" tIns="0" lIns="0" bIns="0" rIns="0">
              <a:spAutoFit/>
            </a:bodyPr>
            <a:lstStyle/>
            <a:p>
              <a:pPr algn="l">
                <a:lnSpc>
                  <a:spcPts val="315"/>
                </a:lnSpc>
              </a:pPr>
              <a:r>
                <a:rPr lang="en-US" sz="225">
                  <a:solidFill>
                    <a:srgbClr val="000000"/>
                  </a:solidFill>
                  <a:latin typeface="Arial"/>
                  <a:ea typeface="Arial"/>
                  <a:cs typeface="Arial"/>
                  <a:sym typeface="Arial"/>
                </a:rPr>
                <a:t>2,100</a:t>
              </a:r>
            </a:p>
          </p:txBody>
        </p:sp>
        <p:sp>
          <p:nvSpPr>
            <p:cNvPr name="TextBox 100" id="100"/>
            <p:cNvSpPr txBox="true"/>
            <p:nvPr/>
          </p:nvSpPr>
          <p:spPr>
            <a:xfrm rot="-5820">
              <a:off x="6932064" y="7911722"/>
              <a:ext cx="99156" cy="55468"/>
            </a:xfrm>
            <a:prstGeom prst="rect">
              <a:avLst/>
            </a:prstGeom>
          </p:spPr>
          <p:txBody>
            <a:bodyPr anchor="t" rtlCol="false" tIns="0" lIns="0" bIns="0" rIns="0">
              <a:spAutoFit/>
            </a:bodyPr>
            <a:lstStyle/>
            <a:p>
              <a:pPr algn="l">
                <a:lnSpc>
                  <a:spcPts val="315"/>
                </a:lnSpc>
              </a:pPr>
              <a:r>
                <a:rPr lang="en-US" sz="225">
                  <a:solidFill>
                    <a:srgbClr val="000000"/>
                  </a:solidFill>
                  <a:latin typeface="Arial"/>
                  <a:ea typeface="Arial"/>
                  <a:cs typeface="Arial"/>
                  <a:sym typeface="Arial"/>
                </a:rPr>
                <a:t>2,100</a:t>
              </a:r>
            </a:p>
          </p:txBody>
        </p:sp>
        <p:sp>
          <p:nvSpPr>
            <p:cNvPr name="TextBox 101" id="101"/>
            <p:cNvSpPr txBox="true"/>
            <p:nvPr/>
          </p:nvSpPr>
          <p:spPr>
            <a:xfrm rot="-5820">
              <a:off x="6931022" y="8558751"/>
              <a:ext cx="122280" cy="55508"/>
            </a:xfrm>
            <a:prstGeom prst="rect">
              <a:avLst/>
            </a:prstGeom>
          </p:spPr>
          <p:txBody>
            <a:bodyPr anchor="t" rtlCol="false" tIns="0" lIns="0" bIns="0" rIns="0">
              <a:spAutoFit/>
            </a:bodyPr>
            <a:lstStyle/>
            <a:p>
              <a:pPr algn="l">
                <a:lnSpc>
                  <a:spcPts val="315"/>
                </a:lnSpc>
              </a:pPr>
              <a:r>
                <a:rPr lang="en-US" sz="225">
                  <a:solidFill>
                    <a:srgbClr val="000000"/>
                  </a:solidFill>
                  <a:latin typeface="Arial"/>
                  <a:ea typeface="Arial"/>
                  <a:cs typeface="Arial"/>
                  <a:sym typeface="Arial"/>
                </a:rPr>
                <a:t>+0,000</a:t>
              </a:r>
            </a:p>
          </p:txBody>
        </p:sp>
        <p:sp>
          <p:nvSpPr>
            <p:cNvPr name="TextBox 102" id="102"/>
            <p:cNvSpPr txBox="true"/>
            <p:nvPr/>
          </p:nvSpPr>
          <p:spPr>
            <a:xfrm rot="-5820">
              <a:off x="6932958" y="7717905"/>
              <a:ext cx="122280" cy="55508"/>
            </a:xfrm>
            <a:prstGeom prst="rect">
              <a:avLst/>
            </a:prstGeom>
          </p:spPr>
          <p:txBody>
            <a:bodyPr anchor="t" rtlCol="false" tIns="0" lIns="0" bIns="0" rIns="0">
              <a:spAutoFit/>
            </a:bodyPr>
            <a:lstStyle/>
            <a:p>
              <a:pPr algn="l">
                <a:lnSpc>
                  <a:spcPts val="315"/>
                </a:lnSpc>
              </a:pPr>
              <a:r>
                <a:rPr lang="en-US" sz="225">
                  <a:solidFill>
                    <a:srgbClr val="000000"/>
                  </a:solidFill>
                  <a:latin typeface="Arial"/>
                  <a:ea typeface="Arial"/>
                  <a:cs typeface="Arial"/>
                  <a:sym typeface="Arial"/>
                </a:rPr>
                <a:t>+3,000</a:t>
              </a:r>
            </a:p>
          </p:txBody>
        </p:sp>
        <p:sp>
          <p:nvSpPr>
            <p:cNvPr name="TextBox 103" id="103"/>
            <p:cNvSpPr txBox="true"/>
            <p:nvPr/>
          </p:nvSpPr>
          <p:spPr>
            <a:xfrm rot="-5820">
              <a:off x="9690368" y="8000889"/>
              <a:ext cx="99156" cy="55468"/>
            </a:xfrm>
            <a:prstGeom prst="rect">
              <a:avLst/>
            </a:prstGeom>
          </p:spPr>
          <p:txBody>
            <a:bodyPr anchor="t" rtlCol="false" tIns="0" lIns="0" bIns="0" rIns="0">
              <a:spAutoFit/>
            </a:bodyPr>
            <a:lstStyle/>
            <a:p>
              <a:pPr algn="l">
                <a:lnSpc>
                  <a:spcPts val="315"/>
                </a:lnSpc>
              </a:pPr>
              <a:r>
                <a:rPr lang="en-US" sz="225">
                  <a:solidFill>
                    <a:srgbClr val="000000"/>
                  </a:solidFill>
                  <a:latin typeface="Arial"/>
                  <a:ea typeface="Arial"/>
                  <a:cs typeface="Arial"/>
                  <a:sym typeface="Arial"/>
                </a:rPr>
                <a:t>2,100</a:t>
              </a:r>
            </a:p>
          </p:txBody>
        </p:sp>
        <p:sp>
          <p:nvSpPr>
            <p:cNvPr name="TextBox 104" id="104"/>
            <p:cNvSpPr txBox="true"/>
            <p:nvPr/>
          </p:nvSpPr>
          <p:spPr>
            <a:xfrm rot="-5820">
              <a:off x="9692143" y="8652379"/>
              <a:ext cx="122280" cy="55508"/>
            </a:xfrm>
            <a:prstGeom prst="rect">
              <a:avLst/>
            </a:prstGeom>
          </p:spPr>
          <p:txBody>
            <a:bodyPr anchor="t" rtlCol="false" tIns="0" lIns="0" bIns="0" rIns="0">
              <a:spAutoFit/>
            </a:bodyPr>
            <a:lstStyle/>
            <a:p>
              <a:pPr algn="l">
                <a:lnSpc>
                  <a:spcPts val="315"/>
                </a:lnSpc>
              </a:pPr>
              <a:r>
                <a:rPr lang="en-US" sz="225">
                  <a:solidFill>
                    <a:srgbClr val="000000"/>
                  </a:solidFill>
                  <a:latin typeface="Arial"/>
                  <a:ea typeface="Arial"/>
                  <a:cs typeface="Arial"/>
                  <a:sym typeface="Arial"/>
                </a:rPr>
                <a:t>+0,000</a:t>
              </a:r>
            </a:p>
          </p:txBody>
        </p:sp>
        <p:sp>
          <p:nvSpPr>
            <p:cNvPr name="TextBox 105" id="105"/>
            <p:cNvSpPr txBox="true"/>
            <p:nvPr/>
          </p:nvSpPr>
          <p:spPr>
            <a:xfrm rot="-5820">
              <a:off x="9694066" y="7800735"/>
              <a:ext cx="122280" cy="55508"/>
            </a:xfrm>
            <a:prstGeom prst="rect">
              <a:avLst/>
            </a:prstGeom>
          </p:spPr>
          <p:txBody>
            <a:bodyPr anchor="t" rtlCol="false" tIns="0" lIns="0" bIns="0" rIns="0">
              <a:spAutoFit/>
            </a:bodyPr>
            <a:lstStyle/>
            <a:p>
              <a:pPr algn="l">
                <a:lnSpc>
                  <a:spcPts val="315"/>
                </a:lnSpc>
              </a:pPr>
              <a:r>
                <a:rPr lang="en-US" sz="225">
                  <a:solidFill>
                    <a:srgbClr val="000000"/>
                  </a:solidFill>
                  <a:latin typeface="Arial"/>
                  <a:ea typeface="Arial"/>
                  <a:cs typeface="Arial"/>
                  <a:sym typeface="Arial"/>
                </a:rPr>
                <a:t>+3,000</a:t>
              </a:r>
            </a:p>
          </p:txBody>
        </p:sp>
        <p:sp>
          <p:nvSpPr>
            <p:cNvPr name="TextBox 106" id="106"/>
            <p:cNvSpPr txBox="true"/>
            <p:nvPr/>
          </p:nvSpPr>
          <p:spPr>
            <a:xfrm rot="-5820">
              <a:off x="9694066" y="8212519"/>
              <a:ext cx="122280" cy="55508"/>
            </a:xfrm>
            <a:prstGeom prst="rect">
              <a:avLst/>
            </a:prstGeom>
          </p:spPr>
          <p:txBody>
            <a:bodyPr anchor="t" rtlCol="false" tIns="0" lIns="0" bIns="0" rIns="0">
              <a:spAutoFit/>
            </a:bodyPr>
            <a:lstStyle/>
            <a:p>
              <a:pPr algn="l">
                <a:lnSpc>
                  <a:spcPts val="315"/>
                </a:lnSpc>
              </a:pPr>
              <a:r>
                <a:rPr lang="en-US" sz="225">
                  <a:solidFill>
                    <a:srgbClr val="000000"/>
                  </a:solidFill>
                  <a:latin typeface="Arial"/>
                  <a:ea typeface="Arial"/>
                  <a:cs typeface="Arial"/>
                  <a:sym typeface="Arial"/>
                </a:rPr>
                <a:t>+1,400</a:t>
              </a:r>
            </a:p>
          </p:txBody>
        </p:sp>
        <p:sp>
          <p:nvSpPr>
            <p:cNvPr name="TextBox 107" id="107"/>
            <p:cNvSpPr txBox="true"/>
            <p:nvPr/>
          </p:nvSpPr>
          <p:spPr>
            <a:xfrm rot="-5820">
              <a:off x="10580531" y="8773603"/>
              <a:ext cx="99079" cy="55306"/>
            </a:xfrm>
            <a:prstGeom prst="rect">
              <a:avLst/>
            </a:prstGeom>
          </p:spPr>
          <p:txBody>
            <a:bodyPr anchor="t" rtlCol="false" tIns="0" lIns="0" bIns="0" rIns="0">
              <a:spAutoFit/>
            </a:bodyPr>
            <a:lstStyle/>
            <a:p>
              <a:pPr algn="l">
                <a:lnSpc>
                  <a:spcPts val="315"/>
                </a:lnSpc>
              </a:pPr>
              <a:r>
                <a:rPr lang="en-US" sz="225">
                  <a:solidFill>
                    <a:srgbClr val="000000"/>
                  </a:solidFill>
                  <a:latin typeface="Arial"/>
                  <a:ea typeface="Arial"/>
                  <a:cs typeface="Arial"/>
                  <a:sym typeface="Arial"/>
                </a:rPr>
                <a:t>1,500</a:t>
              </a:r>
            </a:p>
          </p:txBody>
        </p:sp>
        <p:sp>
          <p:nvSpPr>
            <p:cNvPr name="TextBox 108" id="108"/>
            <p:cNvSpPr txBox="true"/>
            <p:nvPr/>
          </p:nvSpPr>
          <p:spPr>
            <a:xfrm rot="-5820">
              <a:off x="11462611" y="8772107"/>
              <a:ext cx="99079" cy="55306"/>
            </a:xfrm>
            <a:prstGeom prst="rect">
              <a:avLst/>
            </a:prstGeom>
          </p:spPr>
          <p:txBody>
            <a:bodyPr anchor="t" rtlCol="false" tIns="0" lIns="0" bIns="0" rIns="0">
              <a:spAutoFit/>
            </a:bodyPr>
            <a:lstStyle/>
            <a:p>
              <a:pPr algn="l">
                <a:lnSpc>
                  <a:spcPts val="315"/>
                </a:lnSpc>
              </a:pPr>
              <a:r>
                <a:rPr lang="en-US" sz="225">
                  <a:solidFill>
                    <a:srgbClr val="000000"/>
                  </a:solidFill>
                  <a:latin typeface="Arial"/>
                  <a:ea typeface="Arial"/>
                  <a:cs typeface="Arial"/>
                  <a:sym typeface="Arial"/>
                </a:rPr>
                <a:t>0,900</a:t>
              </a:r>
            </a:p>
          </p:txBody>
        </p:sp>
        <p:sp>
          <p:nvSpPr>
            <p:cNvPr name="TextBox 109" id="109"/>
            <p:cNvSpPr txBox="true"/>
            <p:nvPr/>
          </p:nvSpPr>
          <p:spPr>
            <a:xfrm rot="-5820">
              <a:off x="11869694" y="8771410"/>
              <a:ext cx="99079" cy="55306"/>
            </a:xfrm>
            <a:prstGeom prst="rect">
              <a:avLst/>
            </a:prstGeom>
          </p:spPr>
          <p:txBody>
            <a:bodyPr anchor="t" rtlCol="false" tIns="0" lIns="0" bIns="0" rIns="0">
              <a:spAutoFit/>
            </a:bodyPr>
            <a:lstStyle/>
            <a:p>
              <a:pPr algn="l">
                <a:lnSpc>
                  <a:spcPts val="315"/>
                </a:lnSpc>
              </a:pPr>
              <a:r>
                <a:rPr lang="en-US" sz="225">
                  <a:solidFill>
                    <a:srgbClr val="000000"/>
                  </a:solidFill>
                  <a:latin typeface="Arial"/>
                  <a:ea typeface="Arial"/>
                  <a:cs typeface="Arial"/>
                  <a:sym typeface="Arial"/>
                </a:rPr>
                <a:t>1,360</a:t>
              </a:r>
            </a:p>
          </p:txBody>
        </p:sp>
        <p:sp>
          <p:nvSpPr>
            <p:cNvPr name="TextBox 110" id="110"/>
            <p:cNvSpPr txBox="true"/>
            <p:nvPr/>
          </p:nvSpPr>
          <p:spPr>
            <a:xfrm rot="-5820">
              <a:off x="12299093" y="8442699"/>
              <a:ext cx="122280" cy="55508"/>
            </a:xfrm>
            <a:prstGeom prst="rect">
              <a:avLst/>
            </a:prstGeom>
          </p:spPr>
          <p:txBody>
            <a:bodyPr anchor="t" rtlCol="false" tIns="0" lIns="0" bIns="0" rIns="0">
              <a:spAutoFit/>
            </a:bodyPr>
            <a:lstStyle/>
            <a:p>
              <a:pPr algn="l">
                <a:lnSpc>
                  <a:spcPts val="315"/>
                </a:lnSpc>
              </a:pPr>
              <a:r>
                <a:rPr lang="en-US" sz="225">
                  <a:solidFill>
                    <a:srgbClr val="000000"/>
                  </a:solidFill>
                  <a:latin typeface="Arial"/>
                  <a:ea typeface="Arial"/>
                  <a:cs typeface="Arial"/>
                  <a:sym typeface="Arial"/>
                </a:rPr>
                <a:t>+0,600</a:t>
              </a:r>
            </a:p>
          </p:txBody>
        </p:sp>
        <p:sp>
          <p:nvSpPr>
            <p:cNvPr name="TextBox 111" id="111"/>
            <p:cNvSpPr txBox="true"/>
            <p:nvPr/>
          </p:nvSpPr>
          <p:spPr>
            <a:xfrm rot="-5820">
              <a:off x="12299093" y="8664269"/>
              <a:ext cx="122280" cy="55508"/>
            </a:xfrm>
            <a:prstGeom prst="rect">
              <a:avLst/>
            </a:prstGeom>
          </p:spPr>
          <p:txBody>
            <a:bodyPr anchor="t" rtlCol="false" tIns="0" lIns="0" bIns="0" rIns="0">
              <a:spAutoFit/>
            </a:bodyPr>
            <a:lstStyle/>
            <a:p>
              <a:pPr algn="l">
                <a:lnSpc>
                  <a:spcPts val="315"/>
                </a:lnSpc>
              </a:pPr>
              <a:r>
                <a:rPr lang="en-US" sz="225">
                  <a:solidFill>
                    <a:srgbClr val="000000"/>
                  </a:solidFill>
                  <a:latin typeface="Arial"/>
                  <a:ea typeface="Arial"/>
                  <a:cs typeface="Arial"/>
                  <a:sym typeface="Arial"/>
                </a:rPr>
                <a:t>+0,000</a:t>
              </a:r>
            </a:p>
          </p:txBody>
        </p:sp>
        <p:sp>
          <p:nvSpPr>
            <p:cNvPr name="TextBox 112" id="112"/>
            <p:cNvSpPr txBox="true"/>
            <p:nvPr/>
          </p:nvSpPr>
          <p:spPr>
            <a:xfrm rot="-5820">
              <a:off x="12299839" y="7997114"/>
              <a:ext cx="122280" cy="55508"/>
            </a:xfrm>
            <a:prstGeom prst="rect">
              <a:avLst/>
            </a:prstGeom>
          </p:spPr>
          <p:txBody>
            <a:bodyPr anchor="t" rtlCol="false" tIns="0" lIns="0" bIns="0" rIns="0">
              <a:spAutoFit/>
            </a:bodyPr>
            <a:lstStyle/>
            <a:p>
              <a:pPr algn="l">
                <a:lnSpc>
                  <a:spcPts val="315"/>
                </a:lnSpc>
              </a:pPr>
              <a:r>
                <a:rPr lang="en-US" sz="225">
                  <a:solidFill>
                    <a:srgbClr val="000000"/>
                  </a:solidFill>
                  <a:latin typeface="Arial"/>
                  <a:ea typeface="Arial"/>
                  <a:cs typeface="Arial"/>
                  <a:sym typeface="Arial"/>
                </a:rPr>
                <a:t>+2,200</a:t>
              </a:r>
            </a:p>
          </p:txBody>
        </p:sp>
        <p:sp>
          <p:nvSpPr>
            <p:cNvPr name="TextBox 113" id="113"/>
            <p:cNvSpPr txBox="true"/>
            <p:nvPr/>
          </p:nvSpPr>
          <p:spPr>
            <a:xfrm rot="-5820">
              <a:off x="12301030" y="7812621"/>
              <a:ext cx="122280" cy="55508"/>
            </a:xfrm>
            <a:prstGeom prst="rect">
              <a:avLst/>
            </a:prstGeom>
          </p:spPr>
          <p:txBody>
            <a:bodyPr anchor="t" rtlCol="false" tIns="0" lIns="0" bIns="0" rIns="0">
              <a:spAutoFit/>
            </a:bodyPr>
            <a:lstStyle/>
            <a:p>
              <a:pPr algn="l">
                <a:lnSpc>
                  <a:spcPts val="315"/>
                </a:lnSpc>
              </a:pPr>
              <a:r>
                <a:rPr lang="en-US" sz="225">
                  <a:solidFill>
                    <a:srgbClr val="000000"/>
                  </a:solidFill>
                  <a:latin typeface="Arial"/>
                  <a:ea typeface="Arial"/>
                  <a:cs typeface="Arial"/>
                  <a:sym typeface="Arial"/>
                </a:rPr>
                <a:t>+3,000</a:t>
              </a:r>
            </a:p>
          </p:txBody>
        </p:sp>
        <p:sp>
          <p:nvSpPr>
            <p:cNvPr name="TextBox 114" id="114"/>
            <p:cNvSpPr txBox="true"/>
            <p:nvPr/>
          </p:nvSpPr>
          <p:spPr>
            <a:xfrm rot="-5820">
              <a:off x="12619896" y="8789722"/>
              <a:ext cx="99079" cy="55306"/>
            </a:xfrm>
            <a:prstGeom prst="rect">
              <a:avLst/>
            </a:prstGeom>
          </p:spPr>
          <p:txBody>
            <a:bodyPr anchor="t" rtlCol="false" tIns="0" lIns="0" bIns="0" rIns="0">
              <a:spAutoFit/>
            </a:bodyPr>
            <a:lstStyle/>
            <a:p>
              <a:pPr algn="l">
                <a:lnSpc>
                  <a:spcPts val="315"/>
                </a:lnSpc>
              </a:pPr>
              <a:r>
                <a:rPr lang="en-US" sz="225">
                  <a:solidFill>
                    <a:srgbClr val="000000"/>
                  </a:solidFill>
                  <a:latin typeface="Arial"/>
                  <a:ea typeface="Arial"/>
                  <a:cs typeface="Arial"/>
                  <a:sym typeface="Arial"/>
                </a:rPr>
                <a:t>1,500</a:t>
              </a:r>
            </a:p>
          </p:txBody>
        </p:sp>
        <p:sp>
          <p:nvSpPr>
            <p:cNvPr name="TextBox 115" id="115"/>
            <p:cNvSpPr txBox="true"/>
            <p:nvPr/>
          </p:nvSpPr>
          <p:spPr>
            <a:xfrm rot="-5820">
              <a:off x="13090128" y="8788922"/>
              <a:ext cx="99079" cy="55306"/>
            </a:xfrm>
            <a:prstGeom prst="rect">
              <a:avLst/>
            </a:prstGeom>
          </p:spPr>
          <p:txBody>
            <a:bodyPr anchor="t" rtlCol="false" tIns="0" lIns="0" bIns="0" rIns="0">
              <a:spAutoFit/>
            </a:bodyPr>
            <a:lstStyle/>
            <a:p>
              <a:pPr algn="l">
                <a:lnSpc>
                  <a:spcPts val="315"/>
                </a:lnSpc>
              </a:pPr>
              <a:r>
                <a:rPr lang="en-US" sz="225">
                  <a:solidFill>
                    <a:srgbClr val="000000"/>
                  </a:solidFill>
                  <a:latin typeface="Arial"/>
                  <a:ea typeface="Arial"/>
                  <a:cs typeface="Arial"/>
                  <a:sym typeface="Arial"/>
                </a:rPr>
                <a:t>1,700</a:t>
              </a:r>
            </a:p>
          </p:txBody>
        </p:sp>
        <p:sp>
          <p:nvSpPr>
            <p:cNvPr name="TextBox 116" id="116"/>
            <p:cNvSpPr txBox="true"/>
            <p:nvPr/>
          </p:nvSpPr>
          <p:spPr>
            <a:xfrm rot="-5820">
              <a:off x="14099277" y="8641204"/>
              <a:ext cx="122280" cy="55508"/>
            </a:xfrm>
            <a:prstGeom prst="rect">
              <a:avLst/>
            </a:prstGeom>
          </p:spPr>
          <p:txBody>
            <a:bodyPr anchor="t" rtlCol="false" tIns="0" lIns="0" bIns="0" rIns="0">
              <a:spAutoFit/>
            </a:bodyPr>
            <a:lstStyle/>
            <a:p>
              <a:pPr algn="l">
                <a:lnSpc>
                  <a:spcPts val="315"/>
                </a:lnSpc>
              </a:pPr>
              <a:r>
                <a:rPr lang="en-US" sz="225">
                  <a:solidFill>
                    <a:srgbClr val="000000"/>
                  </a:solidFill>
                  <a:latin typeface="Arial"/>
                  <a:ea typeface="Arial"/>
                  <a:cs typeface="Arial"/>
                  <a:sym typeface="Arial"/>
                </a:rPr>
                <a:t>+0,000</a:t>
              </a:r>
            </a:p>
          </p:txBody>
        </p:sp>
        <p:sp>
          <p:nvSpPr>
            <p:cNvPr name="TextBox 117" id="117"/>
            <p:cNvSpPr txBox="true"/>
            <p:nvPr/>
          </p:nvSpPr>
          <p:spPr>
            <a:xfrm rot="-5820">
              <a:off x="14101196" y="7789560"/>
              <a:ext cx="122280" cy="55508"/>
            </a:xfrm>
            <a:prstGeom prst="rect">
              <a:avLst/>
            </a:prstGeom>
          </p:spPr>
          <p:txBody>
            <a:bodyPr anchor="t" rtlCol="false" tIns="0" lIns="0" bIns="0" rIns="0">
              <a:spAutoFit/>
            </a:bodyPr>
            <a:lstStyle/>
            <a:p>
              <a:pPr algn="l">
                <a:lnSpc>
                  <a:spcPts val="315"/>
                </a:lnSpc>
              </a:pPr>
              <a:r>
                <a:rPr lang="en-US" sz="225">
                  <a:solidFill>
                    <a:srgbClr val="000000"/>
                  </a:solidFill>
                  <a:latin typeface="Arial"/>
                  <a:ea typeface="Arial"/>
                  <a:cs typeface="Arial"/>
                  <a:sym typeface="Arial"/>
                </a:rPr>
                <a:t>+3,000</a:t>
              </a:r>
            </a:p>
          </p:txBody>
        </p:sp>
        <p:sp>
          <p:nvSpPr>
            <p:cNvPr name="TextBox 118" id="118"/>
            <p:cNvSpPr txBox="true"/>
            <p:nvPr/>
          </p:nvSpPr>
          <p:spPr>
            <a:xfrm rot="-5820">
              <a:off x="14101196" y="7974120"/>
              <a:ext cx="122280" cy="55508"/>
            </a:xfrm>
            <a:prstGeom prst="rect">
              <a:avLst/>
            </a:prstGeom>
          </p:spPr>
          <p:txBody>
            <a:bodyPr anchor="t" rtlCol="false" tIns="0" lIns="0" bIns="0" rIns="0">
              <a:spAutoFit/>
            </a:bodyPr>
            <a:lstStyle/>
            <a:p>
              <a:pPr algn="l">
                <a:lnSpc>
                  <a:spcPts val="315"/>
                </a:lnSpc>
              </a:pPr>
              <a:r>
                <a:rPr lang="en-US" sz="225">
                  <a:solidFill>
                    <a:srgbClr val="000000"/>
                  </a:solidFill>
                  <a:latin typeface="Arial"/>
                  <a:ea typeface="Arial"/>
                  <a:cs typeface="Arial"/>
                  <a:sym typeface="Arial"/>
                </a:rPr>
                <a:t>+2,200</a:t>
              </a:r>
            </a:p>
          </p:txBody>
        </p:sp>
        <p:sp>
          <p:nvSpPr>
            <p:cNvPr name="TextBox 119" id="119"/>
            <p:cNvSpPr txBox="true"/>
            <p:nvPr/>
          </p:nvSpPr>
          <p:spPr>
            <a:xfrm rot="-5820">
              <a:off x="14394435" y="8771019"/>
              <a:ext cx="99156" cy="55468"/>
            </a:xfrm>
            <a:prstGeom prst="rect">
              <a:avLst/>
            </a:prstGeom>
          </p:spPr>
          <p:txBody>
            <a:bodyPr anchor="t" rtlCol="false" tIns="0" lIns="0" bIns="0" rIns="0">
              <a:spAutoFit/>
            </a:bodyPr>
            <a:lstStyle/>
            <a:p>
              <a:pPr algn="l">
                <a:lnSpc>
                  <a:spcPts val="315"/>
                </a:lnSpc>
              </a:pPr>
              <a:r>
                <a:rPr lang="en-US" sz="225">
                  <a:solidFill>
                    <a:srgbClr val="000000"/>
                  </a:solidFill>
                  <a:latin typeface="Arial"/>
                  <a:ea typeface="Arial"/>
                  <a:cs typeface="Arial"/>
                  <a:sym typeface="Arial"/>
                </a:rPr>
                <a:t>1,360</a:t>
              </a:r>
            </a:p>
          </p:txBody>
        </p:sp>
        <p:sp>
          <p:nvSpPr>
            <p:cNvPr name="TextBox 120" id="120"/>
            <p:cNvSpPr txBox="true"/>
            <p:nvPr/>
          </p:nvSpPr>
          <p:spPr>
            <a:xfrm rot="-5820">
              <a:off x="15328082" y="8770341"/>
              <a:ext cx="99079" cy="55306"/>
            </a:xfrm>
            <a:prstGeom prst="rect">
              <a:avLst/>
            </a:prstGeom>
          </p:spPr>
          <p:txBody>
            <a:bodyPr anchor="t" rtlCol="false" tIns="0" lIns="0" bIns="0" rIns="0">
              <a:spAutoFit/>
            </a:bodyPr>
            <a:lstStyle/>
            <a:p>
              <a:pPr algn="l">
                <a:lnSpc>
                  <a:spcPts val="315"/>
                </a:lnSpc>
              </a:pPr>
              <a:r>
                <a:rPr lang="en-US" sz="225">
                  <a:solidFill>
                    <a:srgbClr val="000000"/>
                  </a:solidFill>
                  <a:latin typeface="Arial"/>
                  <a:ea typeface="Arial"/>
                  <a:cs typeface="Arial"/>
                  <a:sym typeface="Arial"/>
                </a:rPr>
                <a:t>5,200</a:t>
              </a:r>
            </a:p>
          </p:txBody>
        </p:sp>
        <p:sp>
          <p:nvSpPr>
            <p:cNvPr name="TextBox 121" id="121"/>
            <p:cNvSpPr txBox="true"/>
            <p:nvPr/>
          </p:nvSpPr>
          <p:spPr>
            <a:xfrm rot="-5820">
              <a:off x="16894456" y="8649476"/>
              <a:ext cx="122280" cy="55508"/>
            </a:xfrm>
            <a:prstGeom prst="rect">
              <a:avLst/>
            </a:prstGeom>
          </p:spPr>
          <p:txBody>
            <a:bodyPr anchor="t" rtlCol="false" tIns="0" lIns="0" bIns="0" rIns="0">
              <a:spAutoFit/>
            </a:bodyPr>
            <a:lstStyle/>
            <a:p>
              <a:pPr algn="l">
                <a:lnSpc>
                  <a:spcPts val="315"/>
                </a:lnSpc>
              </a:pPr>
              <a:r>
                <a:rPr lang="en-US" sz="225">
                  <a:solidFill>
                    <a:srgbClr val="000000"/>
                  </a:solidFill>
                  <a:latin typeface="Arial"/>
                  <a:ea typeface="Arial"/>
                  <a:cs typeface="Arial"/>
                  <a:sym typeface="Arial"/>
                </a:rPr>
                <a:t>+0,000</a:t>
              </a:r>
            </a:p>
          </p:txBody>
        </p:sp>
        <p:sp>
          <p:nvSpPr>
            <p:cNvPr name="TextBox 122" id="122"/>
            <p:cNvSpPr txBox="true"/>
            <p:nvPr/>
          </p:nvSpPr>
          <p:spPr>
            <a:xfrm rot="-5820">
              <a:off x="16896415" y="7797828"/>
              <a:ext cx="122280" cy="55508"/>
            </a:xfrm>
            <a:prstGeom prst="rect">
              <a:avLst/>
            </a:prstGeom>
          </p:spPr>
          <p:txBody>
            <a:bodyPr anchor="t" rtlCol="false" tIns="0" lIns="0" bIns="0" rIns="0">
              <a:spAutoFit/>
            </a:bodyPr>
            <a:lstStyle/>
            <a:p>
              <a:pPr algn="l">
                <a:lnSpc>
                  <a:spcPts val="315"/>
                </a:lnSpc>
              </a:pPr>
              <a:r>
                <a:rPr lang="en-US" sz="225">
                  <a:solidFill>
                    <a:srgbClr val="000000"/>
                  </a:solidFill>
                  <a:latin typeface="Arial"/>
                  <a:ea typeface="Arial"/>
                  <a:cs typeface="Arial"/>
                  <a:sym typeface="Arial"/>
                </a:rPr>
                <a:t>+3,000</a:t>
              </a:r>
            </a:p>
          </p:txBody>
        </p:sp>
        <p:sp>
          <p:nvSpPr>
            <p:cNvPr name="TextBox 123" id="123"/>
            <p:cNvSpPr txBox="true"/>
            <p:nvPr/>
          </p:nvSpPr>
          <p:spPr>
            <a:xfrm rot="-5820">
              <a:off x="16897920" y="7904335"/>
              <a:ext cx="99156" cy="55468"/>
            </a:xfrm>
            <a:prstGeom prst="rect">
              <a:avLst/>
            </a:prstGeom>
          </p:spPr>
          <p:txBody>
            <a:bodyPr anchor="t" rtlCol="false" tIns="0" lIns="0" bIns="0" rIns="0">
              <a:spAutoFit/>
            </a:bodyPr>
            <a:lstStyle/>
            <a:p>
              <a:pPr algn="l">
                <a:lnSpc>
                  <a:spcPts val="315"/>
                </a:lnSpc>
              </a:pPr>
              <a:r>
                <a:rPr lang="en-US" sz="225">
                  <a:solidFill>
                    <a:srgbClr val="000000"/>
                  </a:solidFill>
                  <a:latin typeface="Arial"/>
                  <a:ea typeface="Arial"/>
                  <a:cs typeface="Arial"/>
                  <a:sym typeface="Arial"/>
                </a:rPr>
                <a:t>2,600</a:t>
              </a:r>
            </a:p>
          </p:txBody>
        </p:sp>
        <p:sp>
          <p:nvSpPr>
            <p:cNvPr name="TextBox 124" id="124"/>
            <p:cNvSpPr txBox="true"/>
            <p:nvPr/>
          </p:nvSpPr>
          <p:spPr>
            <a:xfrm rot="-5820">
              <a:off x="17184468" y="8734558"/>
              <a:ext cx="99156" cy="55468"/>
            </a:xfrm>
            <a:prstGeom prst="rect">
              <a:avLst/>
            </a:prstGeom>
          </p:spPr>
          <p:txBody>
            <a:bodyPr anchor="t" rtlCol="false" tIns="0" lIns="0" bIns="0" rIns="0">
              <a:spAutoFit/>
            </a:bodyPr>
            <a:lstStyle/>
            <a:p>
              <a:pPr algn="l">
                <a:lnSpc>
                  <a:spcPts val="315"/>
                </a:lnSpc>
              </a:pPr>
              <a:r>
                <a:rPr lang="en-US" sz="225">
                  <a:solidFill>
                    <a:srgbClr val="000000"/>
                  </a:solidFill>
                  <a:latin typeface="Arial"/>
                  <a:ea typeface="Arial"/>
                  <a:cs typeface="Arial"/>
                  <a:sym typeface="Arial"/>
                </a:rPr>
                <a:t>1,200</a:t>
              </a:r>
            </a:p>
          </p:txBody>
        </p:sp>
        <p:sp>
          <p:nvSpPr>
            <p:cNvPr name="TextBox 125" id="125"/>
            <p:cNvSpPr txBox="true"/>
            <p:nvPr/>
          </p:nvSpPr>
          <p:spPr>
            <a:xfrm rot="-5820">
              <a:off x="17675123" y="8734558"/>
              <a:ext cx="99156" cy="55468"/>
            </a:xfrm>
            <a:prstGeom prst="rect">
              <a:avLst/>
            </a:prstGeom>
          </p:spPr>
          <p:txBody>
            <a:bodyPr anchor="t" rtlCol="false" tIns="0" lIns="0" bIns="0" rIns="0">
              <a:spAutoFit/>
            </a:bodyPr>
            <a:lstStyle/>
            <a:p>
              <a:pPr algn="l">
                <a:lnSpc>
                  <a:spcPts val="315"/>
                </a:lnSpc>
              </a:pPr>
              <a:r>
                <a:rPr lang="en-US" sz="225">
                  <a:solidFill>
                    <a:srgbClr val="000000"/>
                  </a:solidFill>
                  <a:latin typeface="Arial"/>
                  <a:ea typeface="Arial"/>
                  <a:cs typeface="Arial"/>
                  <a:sym typeface="Arial"/>
                </a:rPr>
                <a:t>2,000</a:t>
              </a:r>
            </a:p>
          </p:txBody>
        </p:sp>
        <p:sp>
          <p:nvSpPr>
            <p:cNvPr name="TextBox 126" id="126"/>
            <p:cNvSpPr txBox="true"/>
            <p:nvPr/>
          </p:nvSpPr>
          <p:spPr>
            <a:xfrm rot="-5820">
              <a:off x="18206716" y="8779292"/>
              <a:ext cx="99156" cy="55468"/>
            </a:xfrm>
            <a:prstGeom prst="rect">
              <a:avLst/>
            </a:prstGeom>
          </p:spPr>
          <p:txBody>
            <a:bodyPr anchor="t" rtlCol="false" tIns="0" lIns="0" bIns="0" rIns="0">
              <a:spAutoFit/>
            </a:bodyPr>
            <a:lstStyle/>
            <a:p>
              <a:pPr algn="l">
                <a:lnSpc>
                  <a:spcPts val="315"/>
                </a:lnSpc>
              </a:pPr>
              <a:r>
                <a:rPr lang="en-US" sz="225">
                  <a:solidFill>
                    <a:srgbClr val="000000"/>
                  </a:solidFill>
                  <a:latin typeface="Arial"/>
                  <a:ea typeface="Arial"/>
                  <a:cs typeface="Arial"/>
                  <a:sym typeface="Arial"/>
                </a:rPr>
                <a:t>1,700</a:t>
              </a:r>
            </a:p>
          </p:txBody>
        </p:sp>
        <p:sp>
          <p:nvSpPr>
            <p:cNvPr name="TextBox 127" id="127"/>
            <p:cNvSpPr txBox="true"/>
            <p:nvPr/>
          </p:nvSpPr>
          <p:spPr>
            <a:xfrm rot="-5820">
              <a:off x="18530592" y="8734558"/>
              <a:ext cx="99156" cy="55468"/>
            </a:xfrm>
            <a:prstGeom prst="rect">
              <a:avLst/>
            </a:prstGeom>
          </p:spPr>
          <p:txBody>
            <a:bodyPr anchor="t" rtlCol="false" tIns="0" lIns="0" bIns="0" rIns="0">
              <a:spAutoFit/>
            </a:bodyPr>
            <a:lstStyle/>
            <a:p>
              <a:pPr algn="l">
                <a:lnSpc>
                  <a:spcPts val="315"/>
                </a:lnSpc>
              </a:pPr>
              <a:r>
                <a:rPr lang="en-US" sz="225">
                  <a:solidFill>
                    <a:srgbClr val="000000"/>
                  </a:solidFill>
                  <a:latin typeface="Arial"/>
                  <a:ea typeface="Arial"/>
                  <a:cs typeface="Arial"/>
                  <a:sym typeface="Arial"/>
                </a:rPr>
                <a:t>0,900</a:t>
              </a:r>
            </a:p>
          </p:txBody>
        </p:sp>
        <p:sp>
          <p:nvSpPr>
            <p:cNvPr name="TextBox 128" id="128"/>
            <p:cNvSpPr txBox="true"/>
            <p:nvPr/>
          </p:nvSpPr>
          <p:spPr>
            <a:xfrm rot="-5820">
              <a:off x="18790443" y="8779292"/>
              <a:ext cx="99156" cy="55468"/>
            </a:xfrm>
            <a:prstGeom prst="rect">
              <a:avLst/>
            </a:prstGeom>
          </p:spPr>
          <p:txBody>
            <a:bodyPr anchor="t" rtlCol="false" tIns="0" lIns="0" bIns="0" rIns="0">
              <a:spAutoFit/>
            </a:bodyPr>
            <a:lstStyle/>
            <a:p>
              <a:pPr algn="l">
                <a:lnSpc>
                  <a:spcPts val="315"/>
                </a:lnSpc>
              </a:pPr>
              <a:r>
                <a:rPr lang="en-US" sz="225">
                  <a:solidFill>
                    <a:srgbClr val="000000"/>
                  </a:solidFill>
                  <a:latin typeface="Arial"/>
                  <a:ea typeface="Arial"/>
                  <a:cs typeface="Arial"/>
                  <a:sym typeface="Arial"/>
                </a:rPr>
                <a:t>1,180</a:t>
              </a:r>
            </a:p>
          </p:txBody>
        </p:sp>
        <p:sp>
          <p:nvSpPr>
            <p:cNvPr name="TextBox 129" id="129"/>
            <p:cNvSpPr txBox="true"/>
            <p:nvPr/>
          </p:nvSpPr>
          <p:spPr>
            <a:xfrm rot="-5400000">
              <a:off x="16024620" y="7084082"/>
              <a:ext cx="96945" cy="55688"/>
            </a:xfrm>
            <a:prstGeom prst="rect">
              <a:avLst/>
            </a:prstGeom>
          </p:spPr>
          <p:txBody>
            <a:bodyPr anchor="t" rtlCol="false" tIns="0" lIns="0" bIns="0" rIns="0">
              <a:spAutoFit/>
            </a:bodyPr>
            <a:lstStyle/>
            <a:p>
              <a:pPr algn="l">
                <a:lnSpc>
                  <a:spcPts val="317"/>
                </a:lnSpc>
              </a:pPr>
              <a:r>
                <a:rPr lang="en-US" sz="226">
                  <a:solidFill>
                    <a:srgbClr val="000000"/>
                  </a:solidFill>
                  <a:latin typeface="Arial"/>
                  <a:ea typeface="Arial"/>
                  <a:cs typeface="Arial"/>
                  <a:sym typeface="Arial"/>
                </a:rPr>
                <a:t>0,911</a:t>
              </a:r>
            </a:p>
          </p:txBody>
        </p:sp>
        <p:sp>
          <p:nvSpPr>
            <p:cNvPr name="TextBox 130" id="130"/>
            <p:cNvSpPr txBox="true"/>
            <p:nvPr/>
          </p:nvSpPr>
          <p:spPr>
            <a:xfrm rot="-5400000">
              <a:off x="16041310" y="6591310"/>
              <a:ext cx="99906" cy="55688"/>
            </a:xfrm>
            <a:prstGeom prst="rect">
              <a:avLst/>
            </a:prstGeom>
          </p:spPr>
          <p:txBody>
            <a:bodyPr anchor="t" rtlCol="false" tIns="0" lIns="0" bIns="0" rIns="0">
              <a:spAutoFit/>
            </a:bodyPr>
            <a:lstStyle/>
            <a:p>
              <a:pPr algn="l">
                <a:lnSpc>
                  <a:spcPts val="317"/>
                </a:lnSpc>
              </a:pPr>
              <a:r>
                <a:rPr lang="en-US" sz="226">
                  <a:solidFill>
                    <a:srgbClr val="000000"/>
                  </a:solidFill>
                  <a:latin typeface="Arial"/>
                  <a:ea typeface="Arial"/>
                  <a:cs typeface="Arial"/>
                  <a:sym typeface="Arial"/>
                </a:rPr>
                <a:t>8,214</a:t>
              </a:r>
            </a:p>
          </p:txBody>
        </p:sp>
        <p:sp>
          <p:nvSpPr>
            <p:cNvPr name="TextBox 131" id="131"/>
            <p:cNvSpPr txBox="true"/>
            <p:nvPr/>
          </p:nvSpPr>
          <p:spPr>
            <a:xfrm rot="-5400000">
              <a:off x="16863098" y="6974222"/>
              <a:ext cx="99906" cy="55688"/>
            </a:xfrm>
            <a:prstGeom prst="rect">
              <a:avLst/>
            </a:prstGeom>
          </p:spPr>
          <p:txBody>
            <a:bodyPr anchor="t" rtlCol="false" tIns="0" lIns="0" bIns="0" rIns="0">
              <a:spAutoFit/>
            </a:bodyPr>
            <a:lstStyle/>
            <a:p>
              <a:pPr algn="l">
                <a:lnSpc>
                  <a:spcPts val="317"/>
                </a:lnSpc>
              </a:pPr>
              <a:r>
                <a:rPr lang="en-US" sz="226">
                  <a:solidFill>
                    <a:srgbClr val="000000"/>
                  </a:solidFill>
                  <a:latin typeface="Arial"/>
                  <a:ea typeface="Arial"/>
                  <a:cs typeface="Arial"/>
                  <a:sym typeface="Arial"/>
                </a:rPr>
                <a:t>2,847</a:t>
              </a:r>
            </a:p>
          </p:txBody>
        </p:sp>
        <p:sp>
          <p:nvSpPr>
            <p:cNvPr name="TextBox 132" id="132"/>
            <p:cNvSpPr txBox="true"/>
            <p:nvPr/>
          </p:nvSpPr>
          <p:spPr>
            <a:xfrm rot="0">
              <a:off x="4506641" y="8757757"/>
              <a:ext cx="90914" cy="188808"/>
            </a:xfrm>
            <a:prstGeom prst="rect">
              <a:avLst/>
            </a:prstGeom>
          </p:spPr>
          <p:txBody>
            <a:bodyPr anchor="t" rtlCol="false" tIns="0" lIns="0" bIns="0" rIns="0">
              <a:spAutoFit/>
            </a:bodyPr>
            <a:lstStyle/>
            <a:p>
              <a:pPr algn="l">
                <a:lnSpc>
                  <a:spcPts val="1102"/>
                </a:lnSpc>
              </a:pPr>
              <a:r>
                <a:rPr lang="en-US" sz="787">
                  <a:solidFill>
                    <a:srgbClr val="000000"/>
                  </a:solidFill>
                  <a:latin typeface="Arial"/>
                  <a:ea typeface="Arial"/>
                  <a:cs typeface="Arial"/>
                  <a:sym typeface="Arial"/>
                </a:rPr>
                <a:t>Б</a:t>
              </a:r>
            </a:p>
          </p:txBody>
        </p:sp>
        <p:sp>
          <p:nvSpPr>
            <p:cNvPr name="TextBox 133" id="133"/>
            <p:cNvSpPr txBox="true"/>
            <p:nvPr/>
          </p:nvSpPr>
          <p:spPr>
            <a:xfrm rot="0">
              <a:off x="9082100" y="8757757"/>
              <a:ext cx="90914" cy="188808"/>
            </a:xfrm>
            <a:prstGeom prst="rect">
              <a:avLst/>
            </a:prstGeom>
          </p:spPr>
          <p:txBody>
            <a:bodyPr anchor="t" rtlCol="false" tIns="0" lIns="0" bIns="0" rIns="0">
              <a:spAutoFit/>
            </a:bodyPr>
            <a:lstStyle/>
            <a:p>
              <a:pPr algn="l">
                <a:lnSpc>
                  <a:spcPts val="1102"/>
                </a:lnSpc>
              </a:pPr>
              <a:r>
                <a:rPr lang="en-US" sz="787">
                  <a:solidFill>
                    <a:srgbClr val="000000"/>
                  </a:solidFill>
                  <a:latin typeface="Arial"/>
                  <a:ea typeface="Arial"/>
                  <a:cs typeface="Arial"/>
                  <a:sym typeface="Arial"/>
                </a:rPr>
                <a:t>Б</a:t>
              </a:r>
            </a:p>
          </p:txBody>
        </p:sp>
        <p:sp>
          <p:nvSpPr>
            <p:cNvPr name="TextBox 134" id="134"/>
            <p:cNvSpPr txBox="true"/>
            <p:nvPr/>
          </p:nvSpPr>
          <p:spPr>
            <a:xfrm rot="0">
              <a:off x="1212552" y="8727135"/>
              <a:ext cx="97444" cy="60419"/>
            </a:xfrm>
            <a:prstGeom prst="rect">
              <a:avLst/>
            </a:prstGeom>
          </p:spPr>
          <p:txBody>
            <a:bodyPr anchor="t" rtlCol="false" tIns="0" lIns="0" bIns="0" rIns="0">
              <a:spAutoFit/>
            </a:bodyPr>
            <a:lstStyle/>
            <a:p>
              <a:pPr algn="l">
                <a:lnSpc>
                  <a:spcPts val="344"/>
                </a:lnSpc>
              </a:pPr>
              <a:r>
                <a:rPr lang="en-US" sz="246">
                  <a:solidFill>
                    <a:srgbClr val="000000"/>
                  </a:solidFill>
                  <a:latin typeface="Fry's Baskerville"/>
                  <a:ea typeface="Fry's Baskerville"/>
                  <a:cs typeface="Fry's Baskerville"/>
                  <a:sym typeface="Fry's Baskerville"/>
                </a:rPr>
                <a:t>1,150</a:t>
              </a:r>
            </a:p>
          </p:txBody>
        </p:sp>
        <p:sp>
          <p:nvSpPr>
            <p:cNvPr name="TextBox 135" id="135"/>
            <p:cNvSpPr txBox="true"/>
            <p:nvPr/>
          </p:nvSpPr>
          <p:spPr>
            <a:xfrm rot="0">
              <a:off x="1568328" y="8727135"/>
              <a:ext cx="97444" cy="60419"/>
            </a:xfrm>
            <a:prstGeom prst="rect">
              <a:avLst/>
            </a:prstGeom>
          </p:spPr>
          <p:txBody>
            <a:bodyPr anchor="t" rtlCol="false" tIns="0" lIns="0" bIns="0" rIns="0">
              <a:spAutoFit/>
            </a:bodyPr>
            <a:lstStyle/>
            <a:p>
              <a:pPr algn="l">
                <a:lnSpc>
                  <a:spcPts val="344"/>
                </a:lnSpc>
              </a:pPr>
              <a:r>
                <a:rPr lang="en-US" sz="246">
                  <a:solidFill>
                    <a:srgbClr val="000000"/>
                  </a:solidFill>
                  <a:latin typeface="Fry's Baskerville"/>
                  <a:ea typeface="Fry's Baskerville"/>
                  <a:cs typeface="Fry's Baskerville"/>
                  <a:sym typeface="Fry's Baskerville"/>
                </a:rPr>
                <a:t>1,150</a:t>
              </a:r>
            </a:p>
          </p:txBody>
        </p:sp>
        <p:sp>
          <p:nvSpPr>
            <p:cNvPr name="TextBox 136" id="136"/>
            <p:cNvSpPr txBox="true"/>
            <p:nvPr/>
          </p:nvSpPr>
          <p:spPr>
            <a:xfrm rot="0">
              <a:off x="3380199" y="8699975"/>
              <a:ext cx="97444" cy="60419"/>
            </a:xfrm>
            <a:prstGeom prst="rect">
              <a:avLst/>
            </a:prstGeom>
          </p:spPr>
          <p:txBody>
            <a:bodyPr anchor="t" rtlCol="false" tIns="0" lIns="0" bIns="0" rIns="0">
              <a:spAutoFit/>
            </a:bodyPr>
            <a:lstStyle/>
            <a:p>
              <a:pPr algn="l">
                <a:lnSpc>
                  <a:spcPts val="344"/>
                </a:lnSpc>
              </a:pPr>
              <a:r>
                <a:rPr lang="en-US" sz="246">
                  <a:solidFill>
                    <a:srgbClr val="000000"/>
                  </a:solidFill>
                  <a:latin typeface="Fry's Baskerville"/>
                  <a:ea typeface="Fry's Baskerville"/>
                  <a:cs typeface="Fry's Baskerville"/>
                  <a:sym typeface="Fry's Baskerville"/>
                </a:rPr>
                <a:t>0,450</a:t>
              </a:r>
            </a:p>
          </p:txBody>
        </p:sp>
        <p:sp>
          <p:nvSpPr>
            <p:cNvPr name="TextBox 137" id="137"/>
            <p:cNvSpPr txBox="true"/>
            <p:nvPr/>
          </p:nvSpPr>
          <p:spPr>
            <a:xfrm rot="0">
              <a:off x="34587" y="5924484"/>
              <a:ext cx="273642" cy="128983"/>
            </a:xfrm>
            <a:prstGeom prst="rect">
              <a:avLst/>
            </a:prstGeom>
          </p:spPr>
          <p:txBody>
            <a:bodyPr anchor="t" rtlCol="false" tIns="0" lIns="0" bIns="0" rIns="0">
              <a:spAutoFit/>
            </a:bodyPr>
            <a:lstStyle/>
            <a:p>
              <a:pPr algn="ctr">
                <a:lnSpc>
                  <a:spcPts val="338"/>
                </a:lnSpc>
              </a:pPr>
              <a:r>
                <a:rPr lang="en-US" sz="295">
                  <a:solidFill>
                    <a:srgbClr val="000000"/>
                  </a:solidFill>
                  <a:latin typeface="Fry's Baskerville"/>
                  <a:ea typeface="Fry's Baskerville"/>
                  <a:cs typeface="Fry's Baskerville"/>
                  <a:sym typeface="Fry's Baskerville"/>
                </a:rPr>
                <a:t>НОМЕР ЗА ПЛАНОМ</a:t>
              </a:r>
            </a:p>
          </p:txBody>
        </p:sp>
        <p:sp>
          <p:nvSpPr>
            <p:cNvPr name="TextBox 138" id="138"/>
            <p:cNvSpPr txBox="true"/>
            <p:nvPr/>
          </p:nvSpPr>
          <p:spPr>
            <a:xfrm rot="0">
              <a:off x="168600" y="6029998"/>
              <a:ext cx="25986" cy="209351"/>
            </a:xfrm>
            <a:prstGeom prst="rect">
              <a:avLst/>
            </a:prstGeom>
          </p:spPr>
          <p:txBody>
            <a:bodyPr anchor="t" rtlCol="false" tIns="0" lIns="0" bIns="0" rIns="0">
              <a:spAutoFit/>
            </a:bodyPr>
            <a:lstStyle/>
            <a:p>
              <a:pPr algn="just">
                <a:lnSpc>
                  <a:spcPts val="638"/>
                </a:lnSpc>
              </a:pPr>
              <a:r>
                <a:rPr lang="en-US" sz="295">
                  <a:solidFill>
                    <a:srgbClr val="000000"/>
                  </a:solidFill>
                  <a:latin typeface="Fry's Baskerville"/>
                  <a:ea typeface="Fry's Baskerville"/>
                  <a:cs typeface="Fry's Baskerville"/>
                  <a:sym typeface="Fry's Baskerville"/>
                </a:rPr>
                <a:t>1 2</a:t>
              </a:r>
            </a:p>
          </p:txBody>
        </p:sp>
        <p:sp>
          <p:nvSpPr>
            <p:cNvPr name="TextBox 139" id="139"/>
            <p:cNvSpPr txBox="true"/>
            <p:nvPr/>
          </p:nvSpPr>
          <p:spPr>
            <a:xfrm rot="0">
              <a:off x="26881" y="6326186"/>
              <a:ext cx="641847" cy="641355"/>
            </a:xfrm>
            <a:prstGeom prst="rect">
              <a:avLst/>
            </a:prstGeom>
          </p:spPr>
          <p:txBody>
            <a:bodyPr anchor="t" rtlCol="false" tIns="0" lIns="0" bIns="0" rIns="0">
              <a:spAutoFit/>
            </a:bodyPr>
            <a:lstStyle/>
            <a:p>
              <a:pPr algn="l">
                <a:lnSpc>
                  <a:spcPts val="495"/>
                </a:lnSpc>
              </a:pPr>
              <a:r>
                <a:rPr lang="en-US" sz="295">
                  <a:solidFill>
                    <a:srgbClr val="000000"/>
                  </a:solidFill>
                  <a:latin typeface="Fry's Baskerville"/>
                  <a:ea typeface="Fry's Baskerville"/>
                  <a:cs typeface="Fry's Baskerville"/>
                  <a:sym typeface="Fry's Baskerville"/>
                </a:rPr>
                <a:t> ЕКСПЛІКАЦІЯ</a:t>
              </a:r>
            </a:p>
            <a:p>
              <a:pPr algn="l">
                <a:lnSpc>
                  <a:spcPts val="495"/>
                </a:lnSpc>
              </a:pPr>
              <a:r>
                <a:rPr lang="en-US" sz="295">
                  <a:solidFill>
                    <a:srgbClr val="000000"/>
                  </a:solidFill>
                  <a:latin typeface="Fry's Baskerville"/>
                  <a:ea typeface="Fry's Baskerville"/>
                  <a:cs typeface="Fry's Baskerville"/>
                  <a:sym typeface="Fry's Baskerville"/>
                </a:rPr>
                <a:t> 1- РОБОЧІЙ СТІЛ</a:t>
              </a:r>
            </a:p>
            <a:p>
              <a:pPr algn="l">
                <a:lnSpc>
                  <a:spcPts val="597"/>
                </a:lnSpc>
              </a:pPr>
              <a:r>
                <a:rPr lang="en-US" sz="295">
                  <a:solidFill>
                    <a:srgbClr val="000000"/>
                  </a:solidFill>
                  <a:latin typeface="Fry's Baskerville"/>
                  <a:ea typeface="Fry's Baskerville"/>
                  <a:cs typeface="Fry's Baskerville"/>
                  <a:sym typeface="Fry's Baskerville"/>
                </a:rPr>
                <a:t> 2- КРІСЛО ЛІКАРЯ</a:t>
              </a:r>
            </a:p>
            <a:p>
              <a:pPr algn="l">
                <a:lnSpc>
                  <a:spcPts val="495"/>
                </a:lnSpc>
              </a:pPr>
              <a:r>
                <a:rPr lang="en-US" sz="295">
                  <a:solidFill>
                    <a:srgbClr val="000000"/>
                  </a:solidFill>
                  <a:latin typeface="Fry's Baskerville"/>
                  <a:ea typeface="Fry's Baskerville"/>
                  <a:cs typeface="Fry's Baskerville"/>
                  <a:sym typeface="Fry's Baskerville"/>
                </a:rPr>
                <a:t> 3-КРІСЛО ВІДВІДУВАЧІВ</a:t>
              </a:r>
            </a:p>
            <a:p>
              <a:pPr algn="l">
                <a:lnSpc>
                  <a:spcPts val="648"/>
                </a:lnSpc>
              </a:pPr>
              <a:r>
                <a:rPr lang="en-US" sz="295">
                  <a:solidFill>
                    <a:srgbClr val="000000"/>
                  </a:solidFill>
                  <a:latin typeface="Fry's Baskerville"/>
                  <a:ea typeface="Fry's Baskerville"/>
                  <a:cs typeface="Fry's Baskerville"/>
                  <a:sym typeface="Fry's Baskerville"/>
                </a:rPr>
                <a:t> 4- ТИХА ЗОНА</a:t>
              </a:r>
            </a:p>
            <a:p>
              <a:pPr algn="l">
                <a:lnSpc>
                  <a:spcPts val="520"/>
                </a:lnSpc>
              </a:pPr>
              <a:r>
                <a:rPr lang="en-US" sz="295">
                  <a:solidFill>
                    <a:srgbClr val="000000"/>
                  </a:solidFill>
                  <a:latin typeface="Fry's Baskerville"/>
                  <a:ea typeface="Fry's Baskerville"/>
                  <a:cs typeface="Fry's Baskerville"/>
                  <a:sym typeface="Fry's Baskerville"/>
                </a:rPr>
                <a:t> 5- ДИТЯЧИЙ СТІЛ</a:t>
              </a:r>
            </a:p>
            <a:p>
              <a:pPr algn="l">
                <a:lnSpc>
                  <a:spcPts val="520"/>
                </a:lnSpc>
              </a:pPr>
              <a:r>
                <a:rPr lang="en-US" sz="295">
                  <a:solidFill>
                    <a:srgbClr val="000000"/>
                  </a:solidFill>
                  <a:latin typeface="Fry's Baskerville"/>
                  <a:ea typeface="Fry's Baskerville"/>
                  <a:cs typeface="Fry's Baskerville"/>
                  <a:sym typeface="Fry's Baskerville"/>
                </a:rPr>
                <a:t> 6- ШАФА</a:t>
              </a:r>
            </a:p>
          </p:txBody>
        </p:sp>
        <p:sp>
          <p:nvSpPr>
            <p:cNvPr name="TextBox 140" id="140"/>
            <p:cNvSpPr txBox="true"/>
            <p:nvPr/>
          </p:nvSpPr>
          <p:spPr>
            <a:xfrm rot="0">
              <a:off x="423831" y="5924484"/>
              <a:ext cx="722035" cy="128983"/>
            </a:xfrm>
            <a:prstGeom prst="rect">
              <a:avLst/>
            </a:prstGeom>
          </p:spPr>
          <p:txBody>
            <a:bodyPr anchor="t" rtlCol="false" tIns="0" lIns="0" bIns="0" rIns="0">
              <a:spAutoFit/>
            </a:bodyPr>
            <a:lstStyle/>
            <a:p>
              <a:pPr algn="ctr">
                <a:lnSpc>
                  <a:spcPts val="338"/>
                </a:lnSpc>
              </a:pPr>
              <a:r>
                <a:rPr lang="en-US" sz="295">
                  <a:solidFill>
                    <a:srgbClr val="000000"/>
                  </a:solidFill>
                  <a:latin typeface="Fry's Baskerville"/>
                  <a:ea typeface="Fry's Baskerville"/>
                  <a:cs typeface="Fry's Baskerville"/>
                  <a:sym typeface="Fry's Baskerville"/>
                </a:rPr>
                <a:t>ТИП І ПОТУЖНІСТЬ ЛАМП ВТ</a:t>
              </a:r>
            </a:p>
          </p:txBody>
        </p:sp>
        <p:sp>
          <p:nvSpPr>
            <p:cNvPr name="TextBox 141" id="141"/>
            <p:cNvSpPr txBox="true"/>
            <p:nvPr/>
          </p:nvSpPr>
          <p:spPr>
            <a:xfrm rot="0">
              <a:off x="1215607" y="5899581"/>
              <a:ext cx="158399" cy="335588"/>
            </a:xfrm>
            <a:prstGeom prst="rect">
              <a:avLst/>
            </a:prstGeom>
          </p:spPr>
          <p:txBody>
            <a:bodyPr anchor="t" rtlCol="false" tIns="0" lIns="0" bIns="0" rIns="0">
              <a:spAutoFit/>
            </a:bodyPr>
            <a:lstStyle/>
            <a:p>
              <a:pPr algn="ctr">
                <a:lnSpc>
                  <a:spcPts val="738"/>
                </a:lnSpc>
              </a:pPr>
              <a:r>
                <a:rPr lang="en-US" sz="295">
                  <a:solidFill>
                    <a:srgbClr val="000000"/>
                  </a:solidFill>
                  <a:latin typeface="Fry's Baskerville"/>
                  <a:ea typeface="Fry's Baskerville"/>
                  <a:cs typeface="Fry's Baskerville"/>
                  <a:sym typeface="Fry's Baskerville"/>
                </a:rPr>
                <a:t>К-СТЬ 32 М</a:t>
              </a:r>
            </a:p>
            <a:p>
              <a:pPr algn="ctr">
                <a:lnSpc>
                  <a:spcPts val="345"/>
                </a:lnSpc>
              </a:pPr>
              <a:r>
                <a:rPr lang="en-US" sz="295">
                  <a:solidFill>
                    <a:srgbClr val="000000"/>
                  </a:solidFill>
                  <a:latin typeface="Fry's Baskerville"/>
                  <a:ea typeface="Fry's Baskerville"/>
                  <a:cs typeface="Fry's Baskerville"/>
                  <a:sym typeface="Fry's Baskerville"/>
                </a:rPr>
                <a:t>6 ШТ</a:t>
              </a:r>
            </a:p>
          </p:txBody>
        </p:sp>
        <p:sp>
          <p:nvSpPr>
            <p:cNvPr name="TextBox 142" id="142"/>
            <p:cNvSpPr txBox="true"/>
            <p:nvPr/>
          </p:nvSpPr>
          <p:spPr>
            <a:xfrm rot="0">
              <a:off x="456095" y="6057876"/>
              <a:ext cx="680744" cy="222494"/>
            </a:xfrm>
            <a:prstGeom prst="rect">
              <a:avLst/>
            </a:prstGeom>
          </p:spPr>
          <p:txBody>
            <a:bodyPr anchor="t" rtlCol="false" tIns="0" lIns="0" bIns="0" rIns="0">
              <a:spAutoFit/>
            </a:bodyPr>
            <a:lstStyle/>
            <a:p>
              <a:pPr algn="ctr">
                <a:lnSpc>
                  <a:spcPts val="338"/>
                </a:lnSpc>
              </a:pPr>
              <a:r>
                <a:rPr lang="en-US" sz="295">
                  <a:solidFill>
                    <a:srgbClr val="000000"/>
                  </a:solidFill>
                  <a:latin typeface="Fry's Baskerville"/>
                  <a:ea typeface="Fry's Baskerville"/>
                  <a:cs typeface="Fry's Baskerville"/>
                  <a:sym typeface="Fry's Baskerville"/>
                </a:rPr>
                <a:t>LED СТРІЧКА 4,8 ВТ</a:t>
              </a:r>
            </a:p>
            <a:p>
              <a:pPr algn="ctr" rtl="true">
                <a:lnSpc>
                  <a:spcPts val="338"/>
                </a:lnSpc>
              </a:pPr>
            </a:p>
            <a:p>
              <a:pPr algn="ctr">
                <a:lnSpc>
                  <a:spcPts val="338"/>
                </a:lnSpc>
              </a:pPr>
              <a:r>
                <a:rPr lang="en-US" sz="295">
                  <a:solidFill>
                    <a:srgbClr val="000000"/>
                  </a:solidFill>
                  <a:latin typeface="Fry's Baskerville"/>
                  <a:ea typeface="Fry's Baskerville"/>
                  <a:cs typeface="Fry's Baskerville"/>
                  <a:sym typeface="Fry's Baskerville"/>
                </a:rPr>
                <a:t>ТОЧКОВИЙ СВІТИЛЬНИК 8 ВТ</a:t>
              </a:r>
            </a:p>
          </p:txBody>
        </p:sp>
        <p:sp>
          <p:nvSpPr>
            <p:cNvPr name="TextBox 143" id="143"/>
            <p:cNvSpPr txBox="true"/>
            <p:nvPr/>
          </p:nvSpPr>
          <p:spPr>
            <a:xfrm rot="0">
              <a:off x="737291" y="6316661"/>
              <a:ext cx="634568" cy="525104"/>
            </a:xfrm>
            <a:prstGeom prst="rect">
              <a:avLst/>
            </a:prstGeom>
          </p:spPr>
          <p:txBody>
            <a:bodyPr anchor="t" rtlCol="false" tIns="0" lIns="0" bIns="0" rIns="0">
              <a:spAutoFit/>
            </a:bodyPr>
            <a:lstStyle/>
            <a:p>
              <a:pPr algn="just">
                <a:lnSpc>
                  <a:spcPts val="542"/>
                </a:lnSpc>
              </a:pPr>
              <a:r>
                <a:rPr lang="en-US" sz="295">
                  <a:solidFill>
                    <a:srgbClr val="000000"/>
                  </a:solidFill>
                  <a:latin typeface="Fry's Baskerville"/>
                  <a:ea typeface="Fry's Baskerville"/>
                  <a:cs typeface="Fry's Baskerville"/>
                  <a:sym typeface="Fry's Baskerville"/>
                </a:rPr>
                <a:t> 7- УМИВАЛЬНИК  8-МАСАЖНА КУШЕТКА  9- ТАКТИЛЬНЕ ПАННО</a:t>
              </a:r>
            </a:p>
            <a:p>
              <a:pPr algn="just">
                <a:lnSpc>
                  <a:spcPts val="610"/>
                </a:lnSpc>
              </a:pPr>
              <a:r>
                <a:rPr lang="en-US" sz="295">
                  <a:solidFill>
                    <a:srgbClr val="000000"/>
                  </a:solidFill>
                  <a:latin typeface="Fry's Baskerville"/>
                  <a:ea typeface="Fry's Baskerville"/>
                  <a:cs typeface="Fry's Baskerville"/>
                  <a:sym typeface="Fry's Baskerville"/>
                </a:rPr>
                <a:t> 10- КРЕЙДОВА ДОШКА</a:t>
              </a:r>
            </a:p>
            <a:p>
              <a:pPr algn="just">
                <a:lnSpc>
                  <a:spcPts val="457"/>
                </a:lnSpc>
              </a:pPr>
              <a:r>
                <a:rPr lang="en-US" sz="295">
                  <a:solidFill>
                    <a:srgbClr val="000000"/>
                  </a:solidFill>
                  <a:latin typeface="Fry's Baskerville"/>
                  <a:ea typeface="Fry's Baskerville"/>
                  <a:cs typeface="Fry's Baskerville"/>
                  <a:sym typeface="Fry's Baskerville"/>
                </a:rPr>
                <a:t> 10-ТАКТИЛЬНИЙ</a:t>
              </a:r>
            </a:p>
            <a:p>
              <a:pPr algn="just">
                <a:lnSpc>
                  <a:spcPts val="219"/>
                </a:lnSpc>
              </a:pPr>
              <a:r>
                <a:rPr lang="en-US" sz="295">
                  <a:solidFill>
                    <a:srgbClr val="000000"/>
                  </a:solidFill>
                  <a:latin typeface="Fry's Baskerville"/>
                  <a:ea typeface="Fry's Baskerville"/>
                  <a:cs typeface="Fry's Baskerville"/>
                  <a:sym typeface="Fry's Baskerville"/>
                </a:rPr>
                <a:t>КИЛИМ</a:t>
              </a:r>
            </a:p>
          </p:txBody>
        </p:sp>
        <p:sp>
          <p:nvSpPr>
            <p:cNvPr name="TextBox 144" id="144"/>
            <p:cNvSpPr txBox="true"/>
            <p:nvPr/>
          </p:nvSpPr>
          <p:spPr>
            <a:xfrm rot="0">
              <a:off x="1503144" y="1164776"/>
              <a:ext cx="1088520" cy="657589"/>
            </a:xfrm>
            <a:prstGeom prst="rect">
              <a:avLst/>
            </a:prstGeom>
          </p:spPr>
          <p:txBody>
            <a:bodyPr anchor="t" rtlCol="false" tIns="0" lIns="0" bIns="0" rIns="0">
              <a:spAutoFit/>
            </a:bodyPr>
            <a:lstStyle/>
            <a:p>
              <a:pPr algn="l">
                <a:lnSpc>
                  <a:spcPts val="516"/>
                </a:lnSpc>
              </a:pPr>
              <a:r>
                <a:rPr lang="en-US" sz="295">
                  <a:solidFill>
                    <a:srgbClr val="000000"/>
                  </a:solidFill>
                  <a:latin typeface="Fry's Baskerville"/>
                  <a:ea typeface="Fry's Baskerville"/>
                  <a:cs typeface="Fry's Baskerville"/>
                  <a:sym typeface="Fry's Baskerville"/>
                </a:rPr>
                <a:t> ЕКСПЛІКАЦІЯ</a:t>
              </a:r>
            </a:p>
            <a:p>
              <a:pPr algn="l">
                <a:lnSpc>
                  <a:spcPts val="516"/>
                </a:lnSpc>
              </a:pPr>
              <a:r>
                <a:rPr lang="en-US" sz="295">
                  <a:solidFill>
                    <a:srgbClr val="000000"/>
                  </a:solidFill>
                  <a:latin typeface="Fry's Baskerville"/>
                  <a:ea typeface="Fry's Baskerville"/>
                  <a:cs typeface="Fry's Baskerville"/>
                  <a:sym typeface="Fry's Baskerville"/>
                </a:rPr>
                <a:t> 1- ДІЛЯНКА ПРОЄКТУВАННЯ</a:t>
              </a:r>
            </a:p>
            <a:p>
              <a:pPr algn="l">
                <a:lnSpc>
                  <a:spcPts val="516"/>
                </a:lnSpc>
              </a:pPr>
              <a:r>
                <a:rPr lang="en-US" sz="295">
                  <a:solidFill>
                    <a:srgbClr val="000000"/>
                  </a:solidFill>
                  <a:latin typeface="Fry's Baskerville"/>
                  <a:ea typeface="Fry's Baskerville"/>
                  <a:cs typeface="Fry's Baskerville"/>
                  <a:sym typeface="Fry's Baskerville"/>
                </a:rPr>
                <a:t> 2- ВЕТЕРИНАРНИЙ ЦЕНТР ЛАКІ</a:t>
              </a:r>
            </a:p>
            <a:p>
              <a:pPr algn="l">
                <a:lnSpc>
                  <a:spcPts val="564"/>
                </a:lnSpc>
              </a:pPr>
              <a:r>
                <a:rPr lang="en-US" sz="295">
                  <a:solidFill>
                    <a:srgbClr val="000000"/>
                  </a:solidFill>
                  <a:latin typeface="Fry's Baskerville"/>
                  <a:ea typeface="Fry's Baskerville"/>
                  <a:cs typeface="Fry's Baskerville"/>
                  <a:sym typeface="Fry's Baskerville"/>
                </a:rPr>
                <a:t> 3- МАГАЗИН ROZETKA</a:t>
              </a:r>
            </a:p>
            <a:p>
              <a:pPr algn="l">
                <a:lnSpc>
                  <a:spcPts val="504"/>
                </a:lnSpc>
              </a:pPr>
              <a:r>
                <a:rPr lang="en-US" sz="295">
                  <a:solidFill>
                    <a:srgbClr val="000000"/>
                  </a:solidFill>
                  <a:latin typeface="Fry's Baskerville"/>
                  <a:ea typeface="Fry's Baskerville"/>
                  <a:cs typeface="Fry's Baskerville"/>
                  <a:sym typeface="Fry's Baskerville"/>
                </a:rPr>
                <a:t> 4- МАГАЗИН АТБ</a:t>
              </a:r>
            </a:p>
            <a:p>
              <a:pPr algn="l">
                <a:lnSpc>
                  <a:spcPts val="338"/>
                </a:lnSpc>
              </a:pPr>
              <a:r>
                <a:rPr lang="en-US" sz="295">
                  <a:solidFill>
                    <a:srgbClr val="000000"/>
                  </a:solidFill>
                  <a:latin typeface="Fry's Baskerville"/>
                  <a:ea typeface="Fry's Baskerville"/>
                  <a:cs typeface="Fry's Baskerville"/>
                  <a:sym typeface="Fry's Baskerville"/>
                </a:rPr>
                <a:t> 5- АМБУЛАТОРІЯ ЗАГАЛЬНОЇ ПРАКТИКИ СІМЕЙНОЇ МЕДЕЦИНИ</a:t>
              </a:r>
            </a:p>
            <a:p>
              <a:pPr algn="l">
                <a:lnSpc>
                  <a:spcPts val="523"/>
                </a:lnSpc>
              </a:pPr>
              <a:r>
                <a:rPr lang="en-US" sz="295">
                  <a:solidFill>
                    <a:srgbClr val="000000"/>
                  </a:solidFill>
                  <a:latin typeface="Fry's Baskerville"/>
                  <a:ea typeface="Fry's Baskerville"/>
                  <a:cs typeface="Fry's Baskerville"/>
                  <a:sym typeface="Fry's Baskerville"/>
                </a:rPr>
                <a:t> 6- ВУЛИЧНИЙ СПОРТ КОМПЛЕКС</a:t>
              </a:r>
            </a:p>
          </p:txBody>
        </p:sp>
        <p:sp>
          <p:nvSpPr>
            <p:cNvPr name="TextBox 145" id="145"/>
            <p:cNvSpPr txBox="true"/>
            <p:nvPr/>
          </p:nvSpPr>
          <p:spPr>
            <a:xfrm rot="0">
              <a:off x="1518494" y="1884136"/>
              <a:ext cx="615578" cy="80127"/>
            </a:xfrm>
            <a:prstGeom prst="rect">
              <a:avLst/>
            </a:prstGeom>
          </p:spPr>
          <p:txBody>
            <a:bodyPr anchor="t" rtlCol="false" tIns="0" lIns="0" bIns="0" rIns="0">
              <a:spAutoFit/>
            </a:bodyPr>
            <a:lstStyle/>
            <a:p>
              <a:pPr algn="l">
                <a:lnSpc>
                  <a:spcPts val="413"/>
                </a:lnSpc>
              </a:pPr>
              <a:r>
                <a:rPr lang="en-US" sz="295">
                  <a:solidFill>
                    <a:srgbClr val="000000"/>
                  </a:solidFill>
                  <a:latin typeface="Fry's Baskerville"/>
                  <a:ea typeface="Fry's Baskerville"/>
                  <a:cs typeface="Fry's Baskerville"/>
                  <a:sym typeface="Fry's Baskerville"/>
                </a:rPr>
                <a:t>УМОВНІ ПОЗНАЧЕННЯ</a:t>
              </a:r>
            </a:p>
          </p:txBody>
        </p:sp>
        <p:sp>
          <p:nvSpPr>
            <p:cNvPr name="TextBox 146" id="146"/>
            <p:cNvSpPr txBox="true"/>
            <p:nvPr/>
          </p:nvSpPr>
          <p:spPr>
            <a:xfrm rot="0">
              <a:off x="1709512" y="1960142"/>
              <a:ext cx="715839" cy="365532"/>
            </a:xfrm>
            <a:prstGeom prst="rect">
              <a:avLst/>
            </a:prstGeom>
          </p:spPr>
          <p:txBody>
            <a:bodyPr anchor="t" rtlCol="false" tIns="0" lIns="0" bIns="0" rIns="0">
              <a:spAutoFit/>
            </a:bodyPr>
            <a:lstStyle/>
            <a:p>
              <a:pPr algn="l">
                <a:lnSpc>
                  <a:spcPts val="540"/>
                </a:lnSpc>
              </a:pPr>
              <a:r>
                <a:rPr lang="en-US" sz="295">
                  <a:solidFill>
                    <a:srgbClr val="000000"/>
                  </a:solidFill>
                  <a:latin typeface="Fry's Baskerville"/>
                  <a:ea typeface="Fry's Baskerville"/>
                  <a:cs typeface="Fry's Baskerville"/>
                  <a:sym typeface="Fry's Baskerville"/>
                </a:rPr>
                <a:t>ДІЛЯНКА ПРОЄКТУВАННЯ ГРОМАДСЬКА ЗАБУДОВА</a:t>
              </a:r>
            </a:p>
            <a:p>
              <a:pPr algn="l">
                <a:lnSpc>
                  <a:spcPts val="462"/>
                </a:lnSpc>
              </a:pPr>
              <a:r>
                <a:rPr lang="en-US" sz="295">
                  <a:solidFill>
                    <a:srgbClr val="000000"/>
                  </a:solidFill>
                  <a:latin typeface="Fry's Baskerville"/>
                  <a:ea typeface="Fry's Baskerville"/>
                  <a:cs typeface="Fry's Baskerville"/>
                  <a:sym typeface="Fry's Baskerville"/>
                </a:rPr>
                <a:t>ЖИТЛОВА ЗАБУДОВА</a:t>
              </a:r>
            </a:p>
            <a:p>
              <a:pPr algn="l">
                <a:lnSpc>
                  <a:spcPts val="651"/>
                </a:lnSpc>
              </a:pPr>
              <a:r>
                <a:rPr lang="en-US" sz="295">
                  <a:solidFill>
                    <a:srgbClr val="000000"/>
                  </a:solidFill>
                  <a:latin typeface="Fry's Baskerville"/>
                  <a:ea typeface="Fry's Baskerville"/>
                  <a:cs typeface="Fry's Baskerville"/>
                  <a:sym typeface="Fry's Baskerville"/>
                </a:rPr>
                <a:t>ОЗЕЛЕНЕННЯ</a:t>
              </a:r>
            </a:p>
          </p:txBody>
        </p:sp>
        <p:sp>
          <p:nvSpPr>
            <p:cNvPr name="TextBox 147" id="147"/>
            <p:cNvSpPr txBox="true"/>
            <p:nvPr/>
          </p:nvSpPr>
          <p:spPr>
            <a:xfrm rot="0">
              <a:off x="1518408" y="2254097"/>
              <a:ext cx="60016" cy="72552"/>
            </a:xfrm>
            <a:prstGeom prst="rect">
              <a:avLst/>
            </a:prstGeom>
          </p:spPr>
          <p:txBody>
            <a:bodyPr anchor="t" rtlCol="false" tIns="0" lIns="0" bIns="0" rIns="0">
              <a:spAutoFit/>
            </a:bodyPr>
            <a:lstStyle/>
            <a:p>
              <a:pPr algn="l">
                <a:lnSpc>
                  <a:spcPts val="280"/>
                </a:lnSpc>
              </a:pPr>
              <a:r>
                <a:rPr lang="en-US" sz="200">
                  <a:solidFill>
                    <a:srgbClr val="000000"/>
                  </a:solidFill>
                  <a:latin typeface="Arial"/>
                  <a:ea typeface="Arial"/>
                  <a:cs typeface="Arial"/>
                  <a:sym typeface="Arial"/>
                </a:rPr>
                <a:t>СХ</a:t>
              </a:r>
              <a:r>
                <a:rPr lang="en-US" sz="200">
                  <a:solidFill>
                    <a:srgbClr val="FFFFFF"/>
                  </a:solidFill>
                  <a:latin typeface="Arial"/>
                  <a:ea typeface="Arial"/>
                  <a:cs typeface="Arial"/>
                  <a:sym typeface="Arial"/>
                </a:rPr>
                <a:t> </a:t>
              </a:r>
            </a:p>
          </p:txBody>
        </p:sp>
        <p:sp>
          <p:nvSpPr>
            <p:cNvPr name="TextBox 148" id="148"/>
            <p:cNvSpPr txBox="true"/>
            <p:nvPr/>
          </p:nvSpPr>
          <p:spPr>
            <a:xfrm rot="0">
              <a:off x="8235732" y="1167181"/>
              <a:ext cx="776332" cy="212941"/>
            </a:xfrm>
            <a:prstGeom prst="rect">
              <a:avLst/>
            </a:prstGeom>
          </p:spPr>
          <p:txBody>
            <a:bodyPr anchor="t" rtlCol="false" tIns="0" lIns="0" bIns="0" rIns="0">
              <a:spAutoFit/>
            </a:bodyPr>
            <a:lstStyle/>
            <a:p>
              <a:pPr algn="l">
                <a:lnSpc>
                  <a:spcPts val="659"/>
                </a:lnSpc>
              </a:pPr>
              <a:r>
                <a:rPr lang="en-US" sz="295">
                  <a:solidFill>
                    <a:srgbClr val="000000"/>
                  </a:solidFill>
                  <a:latin typeface="Fry's Baskerville"/>
                  <a:ea typeface="Fry's Baskerville"/>
                  <a:cs typeface="Fry's Baskerville"/>
                  <a:sym typeface="Fry's Baskerville"/>
                </a:rPr>
                <a:t>ЕКСПЛІКАЦІЯ 1-ГО ПОВЕРХУ 1- СЕНСОРНА КІМНАТА</a:t>
              </a:r>
            </a:p>
          </p:txBody>
        </p:sp>
        <p:sp>
          <p:nvSpPr>
            <p:cNvPr name="TextBox 149" id="149"/>
            <p:cNvSpPr txBox="true"/>
            <p:nvPr/>
          </p:nvSpPr>
          <p:spPr>
            <a:xfrm rot="0">
              <a:off x="9025243" y="1299726"/>
              <a:ext cx="169278" cy="81691"/>
            </a:xfrm>
            <a:prstGeom prst="rect">
              <a:avLst/>
            </a:prstGeom>
          </p:spPr>
          <p:txBody>
            <a:bodyPr anchor="t" rtlCol="false" tIns="0" lIns="0" bIns="0" rIns="0">
              <a:spAutoFit/>
            </a:bodyPr>
            <a:lstStyle/>
            <a:p>
              <a:pPr algn="l">
                <a:lnSpc>
                  <a:spcPts val="413"/>
                </a:lnSpc>
              </a:pPr>
              <a:r>
                <a:rPr lang="en-US" sz="295">
                  <a:solidFill>
                    <a:srgbClr val="000000"/>
                  </a:solidFill>
                  <a:latin typeface="Fry's Baskerville"/>
                  <a:ea typeface="Fry's Baskerville"/>
                  <a:cs typeface="Fry's Baskerville"/>
                  <a:sym typeface="Fry's Baskerville"/>
                </a:rPr>
                <a:t>48,5 М</a:t>
              </a:r>
              <a:r>
                <a:rPr lang="en-US" sz="295">
                  <a:solidFill>
                    <a:srgbClr val="000000"/>
                  </a:solidFill>
                  <a:latin typeface="Fry's Baskerville"/>
                  <a:ea typeface="Fry's Baskerville"/>
                  <a:cs typeface="Fry's Baskerville"/>
                  <a:sym typeface="Fry's Baskerville"/>
                </a:rPr>
                <a:t>2</a:t>
              </a:r>
            </a:p>
          </p:txBody>
        </p:sp>
        <p:sp>
          <p:nvSpPr>
            <p:cNvPr name="TextBox 150" id="150"/>
            <p:cNvSpPr txBox="true"/>
            <p:nvPr/>
          </p:nvSpPr>
          <p:spPr>
            <a:xfrm rot="0">
              <a:off x="8235732" y="1434714"/>
              <a:ext cx="499611" cy="80127"/>
            </a:xfrm>
            <a:prstGeom prst="rect">
              <a:avLst/>
            </a:prstGeom>
          </p:spPr>
          <p:txBody>
            <a:bodyPr anchor="t" rtlCol="false" tIns="0" lIns="0" bIns="0" rIns="0">
              <a:spAutoFit/>
            </a:bodyPr>
            <a:lstStyle/>
            <a:p>
              <a:pPr algn="l">
                <a:lnSpc>
                  <a:spcPts val="413"/>
                </a:lnSpc>
              </a:pPr>
              <a:r>
                <a:rPr lang="en-US" sz="295">
                  <a:solidFill>
                    <a:srgbClr val="000000"/>
                  </a:solidFill>
                  <a:latin typeface="Fry's Baskerville"/>
                  <a:ea typeface="Fry's Baskerville"/>
                  <a:cs typeface="Fry's Baskerville"/>
                  <a:sym typeface="Fry's Baskerville"/>
                </a:rPr>
                <a:t>2- КАБІНЕТ ЛІКАРЯ</a:t>
              </a:r>
            </a:p>
          </p:txBody>
        </p:sp>
        <p:sp>
          <p:nvSpPr>
            <p:cNvPr name="TextBox 151" id="151"/>
            <p:cNvSpPr txBox="true"/>
            <p:nvPr/>
          </p:nvSpPr>
          <p:spPr>
            <a:xfrm rot="0">
              <a:off x="9025243" y="1401398"/>
              <a:ext cx="169278" cy="966210"/>
            </a:xfrm>
            <a:prstGeom prst="rect">
              <a:avLst/>
            </a:prstGeom>
          </p:spPr>
          <p:txBody>
            <a:bodyPr anchor="t" rtlCol="false" tIns="0" lIns="0" bIns="0" rIns="0">
              <a:spAutoFit/>
            </a:bodyPr>
            <a:lstStyle/>
            <a:p>
              <a:pPr algn="ctr">
                <a:lnSpc>
                  <a:spcPts val="717"/>
                </a:lnSpc>
              </a:pPr>
              <a:r>
                <a:rPr lang="en-US" sz="295">
                  <a:solidFill>
                    <a:srgbClr val="000000"/>
                  </a:solidFill>
                  <a:latin typeface="Fry's Baskerville"/>
                  <a:ea typeface="Fry's Baskerville"/>
                  <a:cs typeface="Fry's Baskerville"/>
                  <a:sym typeface="Fry's Baskerville"/>
                </a:rPr>
                <a:t>30,5 М</a:t>
              </a:r>
              <a:r>
                <a:rPr lang="en-US" sz="295">
                  <a:solidFill>
                    <a:srgbClr val="000000"/>
                  </a:solidFill>
                  <a:latin typeface="Fry's Baskerville"/>
                  <a:ea typeface="Fry's Baskerville"/>
                  <a:cs typeface="Fry's Baskerville"/>
                  <a:sym typeface="Fry's Baskerville"/>
                </a:rPr>
                <a:t>2 </a:t>
              </a:r>
              <a:r>
                <a:rPr lang="en-US" sz="295">
                  <a:solidFill>
                    <a:srgbClr val="000000"/>
                  </a:solidFill>
                  <a:latin typeface="Fry's Baskerville"/>
                  <a:ea typeface="Fry's Baskerville"/>
                  <a:cs typeface="Fry's Baskerville"/>
                  <a:sym typeface="Fry's Baskerville"/>
                </a:rPr>
                <a:t>9,9 М</a:t>
              </a:r>
              <a:r>
                <a:rPr lang="en-US" sz="295">
                  <a:solidFill>
                    <a:srgbClr val="000000"/>
                  </a:solidFill>
                  <a:latin typeface="Fry's Baskerville"/>
                  <a:ea typeface="Fry's Baskerville"/>
                  <a:cs typeface="Fry's Baskerville"/>
                  <a:sym typeface="Fry's Baskerville"/>
                </a:rPr>
                <a:t>2 </a:t>
              </a:r>
              <a:r>
                <a:rPr lang="en-US" sz="295">
                  <a:solidFill>
                    <a:srgbClr val="000000"/>
                  </a:solidFill>
                  <a:latin typeface="Fry's Baskerville"/>
                  <a:ea typeface="Fry's Baskerville"/>
                  <a:cs typeface="Fry's Baskerville"/>
                  <a:sym typeface="Fry's Baskerville"/>
                </a:rPr>
                <a:t>6,2 М</a:t>
              </a:r>
              <a:r>
                <a:rPr lang="en-US" sz="295">
                  <a:solidFill>
                    <a:srgbClr val="000000"/>
                  </a:solidFill>
                  <a:latin typeface="Fry's Baskerville"/>
                  <a:ea typeface="Fry's Baskerville"/>
                  <a:cs typeface="Fry's Baskerville"/>
                  <a:sym typeface="Fry's Baskerville"/>
                </a:rPr>
                <a:t>2</a:t>
              </a:r>
            </a:p>
            <a:p>
              <a:pPr algn="ctr">
                <a:lnSpc>
                  <a:spcPts val="659"/>
                </a:lnSpc>
              </a:pPr>
              <a:r>
                <a:rPr lang="en-US" sz="295">
                  <a:solidFill>
                    <a:srgbClr val="000000"/>
                  </a:solidFill>
                  <a:latin typeface="Fry's Baskerville"/>
                  <a:ea typeface="Fry's Baskerville"/>
                  <a:cs typeface="Fry's Baskerville"/>
                  <a:sym typeface="Fry's Baskerville"/>
                </a:rPr>
                <a:t>3,4 М</a:t>
              </a:r>
              <a:r>
                <a:rPr lang="en-US" sz="295">
                  <a:solidFill>
                    <a:srgbClr val="000000"/>
                  </a:solidFill>
                  <a:latin typeface="Fry's Baskerville"/>
                  <a:ea typeface="Fry's Baskerville"/>
                  <a:cs typeface="Fry's Baskerville"/>
                  <a:sym typeface="Fry's Baskerville"/>
                </a:rPr>
                <a:t>2</a:t>
              </a:r>
            </a:p>
            <a:p>
              <a:pPr algn="ctr">
                <a:lnSpc>
                  <a:spcPts val="738"/>
                </a:lnSpc>
              </a:pPr>
              <a:r>
                <a:rPr lang="en-US" sz="295">
                  <a:solidFill>
                    <a:srgbClr val="000000"/>
                  </a:solidFill>
                  <a:latin typeface="Fry's Baskerville"/>
                  <a:ea typeface="Fry's Baskerville"/>
                  <a:cs typeface="Fry's Baskerville"/>
                  <a:sym typeface="Fry's Baskerville"/>
                </a:rPr>
                <a:t>9,4 М</a:t>
              </a:r>
              <a:r>
                <a:rPr lang="en-US" sz="295">
                  <a:solidFill>
                    <a:srgbClr val="000000"/>
                  </a:solidFill>
                  <a:latin typeface="Fry's Baskerville"/>
                  <a:ea typeface="Fry's Baskerville"/>
                  <a:cs typeface="Fry's Baskerville"/>
                  <a:sym typeface="Fry's Baskerville"/>
                </a:rPr>
                <a:t>2</a:t>
              </a:r>
            </a:p>
            <a:p>
              <a:pPr algn="ctr">
                <a:lnSpc>
                  <a:spcPts val="650"/>
                </a:lnSpc>
              </a:pPr>
              <a:r>
                <a:rPr lang="en-US" sz="295">
                  <a:solidFill>
                    <a:srgbClr val="000000"/>
                  </a:solidFill>
                  <a:latin typeface="Fry's Baskerville"/>
                  <a:ea typeface="Fry's Baskerville"/>
                  <a:cs typeface="Fry's Baskerville"/>
                  <a:sym typeface="Fry's Baskerville"/>
                </a:rPr>
                <a:t>2,8 М</a:t>
              </a:r>
              <a:r>
                <a:rPr lang="en-US" sz="295">
                  <a:solidFill>
                    <a:srgbClr val="000000"/>
                  </a:solidFill>
                  <a:latin typeface="Fry's Baskerville"/>
                  <a:ea typeface="Fry's Baskerville"/>
                  <a:cs typeface="Fry's Baskerville"/>
                  <a:sym typeface="Fry's Baskerville"/>
                </a:rPr>
                <a:t>2</a:t>
              </a:r>
            </a:p>
            <a:p>
              <a:pPr algn="ctr">
                <a:lnSpc>
                  <a:spcPts val="738"/>
                </a:lnSpc>
              </a:pPr>
              <a:r>
                <a:rPr lang="en-US" sz="295">
                  <a:solidFill>
                    <a:srgbClr val="000000"/>
                  </a:solidFill>
                  <a:latin typeface="Fry's Baskerville"/>
                  <a:ea typeface="Fry's Baskerville"/>
                  <a:cs typeface="Fry's Baskerville"/>
                  <a:sym typeface="Fry's Baskerville"/>
                </a:rPr>
                <a:t>28,6 М</a:t>
              </a:r>
              <a:r>
                <a:rPr lang="en-US" sz="295">
                  <a:solidFill>
                    <a:srgbClr val="000000"/>
                  </a:solidFill>
                  <a:latin typeface="Fry's Baskerville"/>
                  <a:ea typeface="Fry's Baskerville"/>
                  <a:cs typeface="Fry's Baskerville"/>
                  <a:sym typeface="Fry's Baskerville"/>
                </a:rPr>
                <a:t>2</a:t>
              </a:r>
            </a:p>
            <a:p>
              <a:pPr algn="ctr">
                <a:lnSpc>
                  <a:spcPts val="675"/>
                </a:lnSpc>
              </a:pPr>
              <a:r>
                <a:rPr lang="en-US" sz="295">
                  <a:solidFill>
                    <a:srgbClr val="000000"/>
                  </a:solidFill>
                  <a:latin typeface="Fry's Baskerville"/>
                  <a:ea typeface="Fry's Baskerville"/>
                  <a:cs typeface="Fry's Baskerville"/>
                  <a:sym typeface="Fry's Baskerville"/>
                </a:rPr>
                <a:t>445 М</a:t>
              </a:r>
              <a:r>
                <a:rPr lang="en-US" sz="295">
                  <a:solidFill>
                    <a:srgbClr val="000000"/>
                  </a:solidFill>
                  <a:latin typeface="Fry's Baskerville"/>
                  <a:ea typeface="Fry's Baskerville"/>
                  <a:cs typeface="Fry's Baskerville"/>
                  <a:sym typeface="Fry's Baskerville"/>
                </a:rPr>
                <a:t>2</a:t>
              </a:r>
            </a:p>
          </p:txBody>
        </p:sp>
        <p:sp>
          <p:nvSpPr>
            <p:cNvPr name="TextBox 152" id="152"/>
            <p:cNvSpPr txBox="true"/>
            <p:nvPr/>
          </p:nvSpPr>
          <p:spPr>
            <a:xfrm rot="0">
              <a:off x="8235732" y="1531887"/>
              <a:ext cx="470169" cy="348206"/>
            </a:xfrm>
            <a:prstGeom prst="rect">
              <a:avLst/>
            </a:prstGeom>
          </p:spPr>
          <p:txBody>
            <a:bodyPr anchor="t" rtlCol="false" tIns="0" lIns="0" bIns="0" rIns="0">
              <a:spAutoFit/>
            </a:bodyPr>
            <a:lstStyle/>
            <a:p>
              <a:pPr algn="l">
                <a:lnSpc>
                  <a:spcPts val="711"/>
                </a:lnSpc>
              </a:pPr>
              <a:r>
                <a:rPr lang="en-US" sz="295">
                  <a:solidFill>
                    <a:srgbClr val="000000"/>
                  </a:solidFill>
                  <a:latin typeface="Fry's Baskerville"/>
                  <a:ea typeface="Fry's Baskerville"/>
                  <a:cs typeface="Fry's Baskerville"/>
                  <a:sym typeface="Fry's Baskerville"/>
                </a:rPr>
                <a:t>3- КОРИДОР 4-ВБИРАЛЬНЯ</a:t>
              </a:r>
            </a:p>
            <a:p>
              <a:pPr algn="l">
                <a:lnSpc>
                  <a:spcPts val="642"/>
                </a:lnSpc>
              </a:pPr>
              <a:r>
                <a:rPr lang="en-US" sz="295">
                  <a:solidFill>
                    <a:srgbClr val="000000"/>
                  </a:solidFill>
                  <a:latin typeface="Fry's Baskerville"/>
                  <a:ea typeface="Fry's Baskerville"/>
                  <a:cs typeface="Fry's Baskerville"/>
                  <a:sym typeface="Fry's Baskerville"/>
                </a:rPr>
                <a:t>5- ВБИРАЛЬНЯ №2</a:t>
              </a:r>
            </a:p>
          </p:txBody>
        </p:sp>
        <p:sp>
          <p:nvSpPr>
            <p:cNvPr name="TextBox 153" id="153"/>
            <p:cNvSpPr txBox="true"/>
            <p:nvPr/>
          </p:nvSpPr>
          <p:spPr>
            <a:xfrm rot="0">
              <a:off x="8235732" y="1897118"/>
              <a:ext cx="624839" cy="470095"/>
            </a:xfrm>
            <a:prstGeom prst="rect">
              <a:avLst/>
            </a:prstGeom>
          </p:spPr>
          <p:txBody>
            <a:bodyPr anchor="t" rtlCol="false" tIns="0" lIns="0" bIns="0" rIns="0">
              <a:spAutoFit/>
            </a:bodyPr>
            <a:lstStyle/>
            <a:p>
              <a:pPr algn="l">
                <a:lnSpc>
                  <a:spcPts val="700"/>
                </a:lnSpc>
              </a:pPr>
              <a:r>
                <a:rPr lang="en-US" sz="295">
                  <a:solidFill>
                    <a:srgbClr val="000000"/>
                  </a:solidFill>
                  <a:latin typeface="Fry's Baskerville"/>
                  <a:ea typeface="Fry's Baskerville"/>
                  <a:cs typeface="Fry's Baskerville"/>
                  <a:sym typeface="Fry's Baskerville"/>
                </a:rPr>
                <a:t>6- ГАРДЕРОБ</a:t>
              </a:r>
            </a:p>
            <a:p>
              <a:pPr algn="l">
                <a:lnSpc>
                  <a:spcPts val="700"/>
                </a:lnSpc>
              </a:pPr>
              <a:r>
                <a:rPr lang="en-US" sz="295">
                  <a:solidFill>
                    <a:srgbClr val="000000"/>
                  </a:solidFill>
                  <a:latin typeface="Fry's Baskerville"/>
                  <a:ea typeface="Fry's Baskerville"/>
                  <a:cs typeface="Fry's Baskerville"/>
                  <a:sym typeface="Fry's Baskerville"/>
                </a:rPr>
                <a:t>7- РЕСЕПШЕН</a:t>
              </a:r>
            </a:p>
            <a:p>
              <a:pPr algn="l">
                <a:lnSpc>
                  <a:spcPts val="700"/>
                </a:lnSpc>
              </a:pPr>
              <a:r>
                <a:rPr lang="en-US" sz="295">
                  <a:solidFill>
                    <a:srgbClr val="000000"/>
                  </a:solidFill>
                  <a:latin typeface="Fry's Baskerville"/>
                  <a:ea typeface="Fry's Baskerville"/>
                  <a:cs typeface="Fry's Baskerville"/>
                  <a:sym typeface="Fry's Baskerville"/>
                </a:rPr>
                <a:t>8- ЗОНА ОЧІКУВАННЯ</a:t>
              </a:r>
            </a:p>
            <a:p>
              <a:pPr algn="l">
                <a:lnSpc>
                  <a:spcPts val="700"/>
                </a:lnSpc>
              </a:pPr>
              <a:r>
                <a:rPr lang="en-US" sz="295">
                  <a:solidFill>
                    <a:srgbClr val="000000"/>
                  </a:solidFill>
                  <a:latin typeface="Fry's Baskerville"/>
                  <a:ea typeface="Fry's Baskerville"/>
                  <a:cs typeface="Fry's Baskerville"/>
                  <a:sym typeface="Fry's Baskerville"/>
                </a:rPr>
                <a:t>9- ДВОРОВА ТЕРИТОРІЯ</a:t>
              </a:r>
            </a:p>
          </p:txBody>
        </p:sp>
        <p:sp>
          <p:nvSpPr>
            <p:cNvPr name="TextBox 154" id="154"/>
            <p:cNvSpPr txBox="true"/>
            <p:nvPr/>
          </p:nvSpPr>
          <p:spPr>
            <a:xfrm rot="0">
              <a:off x="11609510" y="1205964"/>
              <a:ext cx="777347" cy="1284553"/>
            </a:xfrm>
            <a:prstGeom prst="rect">
              <a:avLst/>
            </a:prstGeom>
          </p:spPr>
          <p:txBody>
            <a:bodyPr anchor="t" rtlCol="false" tIns="0" lIns="0" bIns="0" rIns="0">
              <a:spAutoFit/>
            </a:bodyPr>
            <a:lstStyle/>
            <a:p>
              <a:pPr algn="l">
                <a:lnSpc>
                  <a:spcPts val="550"/>
                </a:lnSpc>
              </a:pPr>
              <a:r>
                <a:rPr lang="en-US" sz="295">
                  <a:solidFill>
                    <a:srgbClr val="000000"/>
                  </a:solidFill>
                  <a:latin typeface="Fry's Baskerville"/>
                  <a:ea typeface="Fry's Baskerville"/>
                  <a:cs typeface="Fry's Baskerville"/>
                  <a:sym typeface="Fry's Baskerville"/>
                </a:rPr>
                <a:t>ЕКСПЛІКАЦІЯ</a:t>
              </a:r>
            </a:p>
            <a:p>
              <a:pPr algn="l">
                <a:lnSpc>
                  <a:spcPts val="550"/>
                </a:lnSpc>
              </a:pPr>
              <a:r>
                <a:rPr lang="en-US" sz="295">
                  <a:solidFill>
                    <a:srgbClr val="000000"/>
                  </a:solidFill>
                  <a:latin typeface="Fry's Baskerville"/>
                  <a:ea typeface="Fry's Baskerville"/>
                  <a:cs typeface="Fry's Baskerville"/>
                  <a:sym typeface="Fry's Baskerville"/>
                </a:rPr>
                <a:t>1- ВЕСТИБУЛЯРНИЙ МІСТ</a:t>
              </a:r>
            </a:p>
            <a:p>
              <a:pPr algn="l">
                <a:lnSpc>
                  <a:spcPts val="386"/>
                </a:lnSpc>
              </a:pPr>
              <a:r>
                <a:rPr lang="en-US" sz="295">
                  <a:solidFill>
                    <a:srgbClr val="000000"/>
                  </a:solidFill>
                  <a:latin typeface="Fry's Baskerville"/>
                  <a:ea typeface="Fry's Baskerville"/>
                  <a:cs typeface="Fry's Baskerville"/>
                  <a:sym typeface="Fry's Baskerville"/>
                </a:rPr>
                <a:t>2- ВЕСТИБУЛЯРНА КАРУСЕЛЬ</a:t>
              </a:r>
            </a:p>
            <a:p>
              <a:pPr algn="l">
                <a:lnSpc>
                  <a:spcPts val="525"/>
                </a:lnSpc>
              </a:pPr>
              <a:r>
                <a:rPr lang="en-US" sz="295">
                  <a:solidFill>
                    <a:srgbClr val="000000"/>
                  </a:solidFill>
                  <a:latin typeface="Fry's Baskerville"/>
                  <a:ea typeface="Fry's Baskerville"/>
                  <a:cs typeface="Fry's Baskerville"/>
                  <a:sym typeface="Fry's Baskerville"/>
                </a:rPr>
                <a:t>3- БАЛАНСУВАЛЬНІ СФЕРИ</a:t>
              </a:r>
            </a:p>
            <a:p>
              <a:pPr algn="l">
                <a:lnSpc>
                  <a:spcPts val="525"/>
                </a:lnSpc>
              </a:pPr>
              <a:r>
                <a:rPr lang="en-US" sz="295">
                  <a:solidFill>
                    <a:srgbClr val="000000"/>
                  </a:solidFill>
                  <a:latin typeface="Fry's Baskerville"/>
                  <a:ea typeface="Fry's Baskerville"/>
                  <a:cs typeface="Fry's Baskerville"/>
                  <a:sym typeface="Fry's Baskerville"/>
                </a:rPr>
                <a:t>4- КСИЛОФОН</a:t>
              </a:r>
            </a:p>
            <a:p>
              <a:pPr algn="l">
                <a:lnSpc>
                  <a:spcPts val="525"/>
                </a:lnSpc>
              </a:pPr>
              <a:r>
                <a:rPr lang="en-US" sz="295">
                  <a:solidFill>
                    <a:srgbClr val="000000"/>
                  </a:solidFill>
                  <a:latin typeface="Fry's Baskerville"/>
                  <a:ea typeface="Fry's Baskerville"/>
                  <a:cs typeface="Fry's Baskerville"/>
                  <a:sym typeface="Fry's Baskerville"/>
                </a:rPr>
                <a:t>5- TALK TUBE</a:t>
              </a:r>
            </a:p>
            <a:p>
              <a:pPr algn="l">
                <a:lnSpc>
                  <a:spcPts val="478"/>
                </a:lnSpc>
              </a:pPr>
              <a:r>
                <a:rPr lang="en-US" sz="295">
                  <a:solidFill>
                    <a:srgbClr val="000000"/>
                  </a:solidFill>
                  <a:latin typeface="Fry's Baskerville"/>
                  <a:ea typeface="Fry's Baskerville"/>
                  <a:cs typeface="Fry's Baskerville"/>
                  <a:sym typeface="Fry's Baskerville"/>
                </a:rPr>
                <a:t>6- БОНГО</a:t>
              </a:r>
            </a:p>
            <a:p>
              <a:pPr algn="l">
                <a:lnSpc>
                  <a:spcPts val="478"/>
                </a:lnSpc>
              </a:pPr>
              <a:r>
                <a:rPr lang="en-US" sz="295">
                  <a:solidFill>
                    <a:srgbClr val="000000"/>
                  </a:solidFill>
                  <a:latin typeface="Fry's Baskerville"/>
                  <a:ea typeface="Fry's Baskerville"/>
                  <a:cs typeface="Fry's Baskerville"/>
                  <a:sym typeface="Fry's Baskerville"/>
                </a:rPr>
                <a:t>7- БУДИНОК СХОВАНКА</a:t>
              </a:r>
            </a:p>
            <a:p>
              <a:pPr algn="l">
                <a:lnSpc>
                  <a:spcPts val="586"/>
                </a:lnSpc>
              </a:pPr>
              <a:r>
                <a:rPr lang="en-US" sz="295">
                  <a:solidFill>
                    <a:srgbClr val="000000"/>
                  </a:solidFill>
                  <a:latin typeface="Fry's Baskerville"/>
                  <a:ea typeface="Fry's Baskerville"/>
                  <a:cs typeface="Fry's Baskerville"/>
                  <a:sym typeface="Fry's Baskerville"/>
                </a:rPr>
                <a:t>8- ЛАВА</a:t>
              </a:r>
            </a:p>
            <a:p>
              <a:pPr algn="l">
                <a:lnSpc>
                  <a:spcPts val="398"/>
                </a:lnSpc>
              </a:pPr>
              <a:r>
                <a:rPr lang="en-US" sz="295">
                  <a:solidFill>
                    <a:srgbClr val="000000"/>
                  </a:solidFill>
                  <a:latin typeface="Fry's Baskerville"/>
                  <a:ea typeface="Fry's Baskerville"/>
                  <a:cs typeface="Fry's Baskerville"/>
                  <a:sym typeface="Fry's Baskerville"/>
                </a:rPr>
                <a:t>9- КРІСЛО МІШОК</a:t>
              </a:r>
            </a:p>
            <a:p>
              <a:pPr algn="l">
                <a:lnSpc>
                  <a:spcPts val="586"/>
                </a:lnSpc>
              </a:pPr>
              <a:r>
                <a:rPr lang="en-US" sz="295">
                  <a:solidFill>
                    <a:srgbClr val="000000"/>
                  </a:solidFill>
                  <a:latin typeface="Fry's Baskerville"/>
                  <a:ea typeface="Fry's Baskerville"/>
                  <a:cs typeface="Fry's Baskerville"/>
                  <a:sym typeface="Fry's Baskerville"/>
                </a:rPr>
                <a:t>10- ТАКТИЛЬНІ ДОРІЖКИ</a:t>
              </a:r>
            </a:p>
            <a:p>
              <a:pPr algn="l">
                <a:lnSpc>
                  <a:spcPts val="329"/>
                </a:lnSpc>
              </a:pPr>
              <a:r>
                <a:rPr lang="en-US" sz="295">
                  <a:solidFill>
                    <a:srgbClr val="000000"/>
                  </a:solidFill>
                  <a:latin typeface="Fry's Baskerville"/>
                  <a:ea typeface="Fry's Baskerville"/>
                  <a:cs typeface="Fry's Baskerville"/>
                  <a:sym typeface="Fry's Baskerville"/>
                </a:rPr>
                <a:t>12- КОЛЬОРОВЕ КОЛО</a:t>
              </a:r>
            </a:p>
            <a:p>
              <a:pPr algn="l">
                <a:lnSpc>
                  <a:spcPts val="655"/>
                </a:lnSpc>
              </a:pPr>
              <a:r>
                <a:rPr lang="en-US" sz="295">
                  <a:solidFill>
                    <a:srgbClr val="000000"/>
                  </a:solidFill>
                  <a:latin typeface="Fry's Baskerville"/>
                  <a:ea typeface="Fry's Baskerville"/>
                  <a:cs typeface="Fry's Baskerville"/>
                  <a:sym typeface="Fry's Baskerville"/>
                </a:rPr>
                <a:t>13- КОЛО КАЛЕЙДОСКОП</a:t>
              </a:r>
            </a:p>
            <a:p>
              <a:pPr algn="l">
                <a:lnSpc>
                  <a:spcPts val="272"/>
                </a:lnSpc>
              </a:pPr>
              <a:r>
                <a:rPr lang="en-US" sz="295">
                  <a:solidFill>
                    <a:srgbClr val="000000"/>
                  </a:solidFill>
                  <a:latin typeface="Fry's Baskerville"/>
                  <a:ea typeface="Fry's Baskerville"/>
                  <a:cs typeface="Fry's Baskerville"/>
                  <a:sym typeface="Fry's Baskerville"/>
                </a:rPr>
                <a:t>14- ЕКРАН З ТЕПЛОВІЗОРОМ</a:t>
              </a:r>
            </a:p>
            <a:p>
              <a:pPr algn="l">
                <a:lnSpc>
                  <a:spcPts val="703"/>
                </a:lnSpc>
              </a:pPr>
              <a:r>
                <a:rPr lang="en-US" sz="295">
                  <a:solidFill>
                    <a:srgbClr val="000000"/>
                  </a:solidFill>
                  <a:latin typeface="Fry's Baskerville"/>
                  <a:ea typeface="Fry's Baskerville"/>
                  <a:cs typeface="Fry's Baskerville"/>
                  <a:sym typeface="Fry's Baskerville"/>
                </a:rPr>
                <a:t>15- ДИВАН</a:t>
              </a:r>
            </a:p>
          </p:txBody>
        </p:sp>
        <p:sp>
          <p:nvSpPr>
            <p:cNvPr name="TextBox 155" id="155"/>
            <p:cNvSpPr txBox="true"/>
            <p:nvPr/>
          </p:nvSpPr>
          <p:spPr>
            <a:xfrm rot="0">
              <a:off x="14496160" y="2647746"/>
              <a:ext cx="116932" cy="80127"/>
            </a:xfrm>
            <a:prstGeom prst="rect">
              <a:avLst/>
            </a:prstGeom>
          </p:spPr>
          <p:txBody>
            <a:bodyPr anchor="t" rtlCol="false" tIns="0" lIns="0" bIns="0" rIns="0">
              <a:spAutoFit/>
            </a:bodyPr>
            <a:lstStyle/>
            <a:p>
              <a:pPr algn="l">
                <a:lnSpc>
                  <a:spcPts val="413"/>
                </a:lnSpc>
              </a:pPr>
              <a:r>
                <a:rPr lang="en-US" sz="295">
                  <a:solidFill>
                    <a:srgbClr val="000000"/>
                  </a:solidFill>
                  <a:latin typeface="Fry's Baskerville"/>
                  <a:ea typeface="Fry's Baskerville"/>
                  <a:cs typeface="Fry's Baskerville"/>
                  <a:sym typeface="Fry's Baskerville"/>
                </a:rPr>
                <a:t>2,400</a:t>
              </a:r>
            </a:p>
          </p:txBody>
        </p:sp>
        <p:sp>
          <p:nvSpPr>
            <p:cNvPr name="TextBox 156" id="156"/>
            <p:cNvSpPr txBox="true"/>
            <p:nvPr/>
          </p:nvSpPr>
          <p:spPr>
            <a:xfrm rot="0">
              <a:off x="16221687" y="2746560"/>
              <a:ext cx="142919" cy="80127"/>
            </a:xfrm>
            <a:prstGeom prst="rect">
              <a:avLst/>
            </a:prstGeom>
          </p:spPr>
          <p:txBody>
            <a:bodyPr anchor="t" rtlCol="false" tIns="0" lIns="0" bIns="0" rIns="0">
              <a:spAutoFit/>
            </a:bodyPr>
            <a:lstStyle/>
            <a:p>
              <a:pPr algn="l">
                <a:lnSpc>
                  <a:spcPts val="413"/>
                </a:lnSpc>
              </a:pPr>
              <a:r>
                <a:rPr lang="en-US" sz="295">
                  <a:solidFill>
                    <a:srgbClr val="000000"/>
                  </a:solidFill>
                  <a:latin typeface="Fry's Baskerville"/>
                  <a:ea typeface="Fry's Baskerville"/>
                  <a:cs typeface="Fry's Baskerville"/>
                  <a:sym typeface="Fry's Baskerville"/>
                </a:rPr>
                <a:t>26,360</a:t>
              </a:r>
            </a:p>
          </p:txBody>
        </p:sp>
        <p:sp>
          <p:nvSpPr>
            <p:cNvPr name="TextBox 157" id="157"/>
            <p:cNvSpPr txBox="true"/>
            <p:nvPr/>
          </p:nvSpPr>
          <p:spPr>
            <a:xfrm rot="0">
              <a:off x="16436261" y="1889614"/>
              <a:ext cx="142919" cy="80127"/>
            </a:xfrm>
            <a:prstGeom prst="rect">
              <a:avLst/>
            </a:prstGeom>
          </p:spPr>
          <p:txBody>
            <a:bodyPr anchor="t" rtlCol="false" tIns="0" lIns="0" bIns="0" rIns="0">
              <a:spAutoFit/>
            </a:bodyPr>
            <a:lstStyle/>
            <a:p>
              <a:pPr algn="l">
                <a:lnSpc>
                  <a:spcPts val="413"/>
                </a:lnSpc>
              </a:pPr>
              <a:r>
                <a:rPr lang="en-US" sz="295">
                  <a:solidFill>
                    <a:srgbClr val="000000"/>
                  </a:solidFill>
                  <a:latin typeface="Fry's Baskerville"/>
                  <a:ea typeface="Fry's Baskerville"/>
                  <a:cs typeface="Fry's Baskerville"/>
                  <a:sym typeface="Fry's Baskerville"/>
                </a:rPr>
                <a:t>23,780</a:t>
              </a:r>
            </a:p>
          </p:txBody>
        </p:sp>
        <p:sp>
          <p:nvSpPr>
            <p:cNvPr name="TextBox 158" id="158"/>
            <p:cNvSpPr txBox="true"/>
            <p:nvPr/>
          </p:nvSpPr>
          <p:spPr>
            <a:xfrm rot="0">
              <a:off x="17097552" y="2647746"/>
              <a:ext cx="116932" cy="80127"/>
            </a:xfrm>
            <a:prstGeom prst="rect">
              <a:avLst/>
            </a:prstGeom>
          </p:spPr>
          <p:txBody>
            <a:bodyPr anchor="t" rtlCol="false" tIns="0" lIns="0" bIns="0" rIns="0">
              <a:spAutoFit/>
            </a:bodyPr>
            <a:lstStyle/>
            <a:p>
              <a:pPr algn="l">
                <a:lnSpc>
                  <a:spcPts val="413"/>
                </a:lnSpc>
              </a:pPr>
              <a:r>
                <a:rPr lang="en-US" sz="295">
                  <a:solidFill>
                    <a:srgbClr val="000000"/>
                  </a:solidFill>
                  <a:latin typeface="Fry's Baskerville"/>
                  <a:ea typeface="Fry's Baskerville"/>
                  <a:cs typeface="Fry's Baskerville"/>
                  <a:sym typeface="Fry's Baskerville"/>
                </a:rPr>
                <a:t>2,400</a:t>
              </a:r>
            </a:p>
          </p:txBody>
        </p:sp>
        <p:sp>
          <p:nvSpPr>
            <p:cNvPr name="TextBox 159" id="159"/>
            <p:cNvSpPr txBox="true"/>
            <p:nvPr/>
          </p:nvSpPr>
          <p:spPr>
            <a:xfrm rot="0">
              <a:off x="17549064" y="5980362"/>
              <a:ext cx="273642" cy="128983"/>
            </a:xfrm>
            <a:prstGeom prst="rect">
              <a:avLst/>
            </a:prstGeom>
          </p:spPr>
          <p:txBody>
            <a:bodyPr anchor="t" rtlCol="false" tIns="0" lIns="0" bIns="0" rIns="0">
              <a:spAutoFit/>
            </a:bodyPr>
            <a:lstStyle/>
            <a:p>
              <a:pPr algn="ctr">
                <a:lnSpc>
                  <a:spcPts val="338"/>
                </a:lnSpc>
              </a:pPr>
              <a:r>
                <a:rPr lang="en-US" sz="295">
                  <a:solidFill>
                    <a:srgbClr val="000000"/>
                  </a:solidFill>
                  <a:latin typeface="Fry's Baskerville"/>
                  <a:ea typeface="Fry's Baskerville"/>
                  <a:cs typeface="Fry's Baskerville"/>
                  <a:sym typeface="Fry's Baskerville"/>
                </a:rPr>
                <a:t>НОМЕР ЗА ПЛАНОМ</a:t>
              </a:r>
            </a:p>
          </p:txBody>
        </p:sp>
        <p:sp>
          <p:nvSpPr>
            <p:cNvPr name="TextBox 160" id="160"/>
            <p:cNvSpPr txBox="true"/>
            <p:nvPr/>
          </p:nvSpPr>
          <p:spPr>
            <a:xfrm rot="0">
              <a:off x="17676012" y="6078722"/>
              <a:ext cx="25986" cy="209364"/>
            </a:xfrm>
            <a:prstGeom prst="rect">
              <a:avLst/>
            </a:prstGeom>
          </p:spPr>
          <p:txBody>
            <a:bodyPr anchor="t" rtlCol="false" tIns="0" lIns="0" bIns="0" rIns="0">
              <a:spAutoFit/>
            </a:bodyPr>
            <a:lstStyle/>
            <a:p>
              <a:pPr algn="just">
                <a:lnSpc>
                  <a:spcPts val="638"/>
                </a:lnSpc>
              </a:pPr>
              <a:r>
                <a:rPr lang="en-US" sz="295">
                  <a:solidFill>
                    <a:srgbClr val="000000"/>
                  </a:solidFill>
                  <a:latin typeface="Fry's Baskerville"/>
                  <a:ea typeface="Fry's Baskerville"/>
                  <a:cs typeface="Fry's Baskerville"/>
                  <a:sym typeface="Fry's Baskerville"/>
                </a:rPr>
                <a:t>1 2</a:t>
              </a:r>
            </a:p>
          </p:txBody>
        </p:sp>
        <p:sp>
          <p:nvSpPr>
            <p:cNvPr name="TextBox 161" id="161"/>
            <p:cNvSpPr txBox="true"/>
            <p:nvPr/>
          </p:nvSpPr>
          <p:spPr>
            <a:xfrm rot="0">
              <a:off x="17535902" y="6381776"/>
              <a:ext cx="601958" cy="617395"/>
            </a:xfrm>
            <a:prstGeom prst="rect">
              <a:avLst/>
            </a:prstGeom>
          </p:spPr>
          <p:txBody>
            <a:bodyPr anchor="t" rtlCol="false" tIns="0" lIns="0" bIns="0" rIns="0">
              <a:spAutoFit/>
            </a:bodyPr>
            <a:lstStyle/>
            <a:p>
              <a:pPr algn="l">
                <a:lnSpc>
                  <a:spcPts val="495"/>
                </a:lnSpc>
              </a:pPr>
              <a:r>
                <a:rPr lang="en-US" sz="295">
                  <a:solidFill>
                    <a:srgbClr val="000000"/>
                  </a:solidFill>
                  <a:latin typeface="Fry's Baskerville"/>
                  <a:ea typeface="Fry's Baskerville"/>
                  <a:cs typeface="Fry's Baskerville"/>
                  <a:sym typeface="Fry's Baskerville"/>
                </a:rPr>
                <a:t> ЕКСПЛІКАЦІЯ</a:t>
              </a:r>
            </a:p>
            <a:p>
              <a:pPr algn="l">
                <a:lnSpc>
                  <a:spcPts val="495"/>
                </a:lnSpc>
              </a:pPr>
              <a:r>
                <a:rPr lang="en-US" sz="295">
                  <a:solidFill>
                    <a:srgbClr val="000000"/>
                  </a:solidFill>
                  <a:latin typeface="Fry's Baskerville"/>
                  <a:ea typeface="Fry's Baskerville"/>
                  <a:cs typeface="Fry's Baskerville"/>
                  <a:sym typeface="Fry's Baskerville"/>
                </a:rPr>
                <a:t> 1- М'ЯКИЙ МОДУЛЬ</a:t>
              </a:r>
            </a:p>
            <a:p>
              <a:pPr algn="l">
                <a:lnSpc>
                  <a:spcPts val="597"/>
                </a:lnSpc>
              </a:pPr>
              <a:r>
                <a:rPr lang="en-US" sz="295">
                  <a:solidFill>
                    <a:srgbClr val="000000"/>
                  </a:solidFill>
                  <a:latin typeface="Fry's Baskerville"/>
                  <a:ea typeface="Fry's Baskerville"/>
                  <a:cs typeface="Fry's Baskerville"/>
                  <a:sym typeface="Fry's Baskerville"/>
                </a:rPr>
                <a:t> 2- ТАКТИЛЬНИЙ СТІЛ</a:t>
              </a:r>
            </a:p>
            <a:p>
              <a:pPr algn="l">
                <a:lnSpc>
                  <a:spcPts val="495"/>
                </a:lnSpc>
              </a:pPr>
              <a:r>
                <a:rPr lang="en-US" sz="295">
                  <a:solidFill>
                    <a:srgbClr val="000000"/>
                  </a:solidFill>
                  <a:latin typeface="Fry's Baskerville"/>
                  <a:ea typeface="Fry's Baskerville"/>
                  <a:cs typeface="Fry's Baskerville"/>
                  <a:sym typeface="Fry's Baskerville"/>
                </a:rPr>
                <a:t> 3-ТАКТИЛЬНЕ ПАННО</a:t>
              </a:r>
            </a:p>
            <a:p>
              <a:pPr algn="l">
                <a:lnSpc>
                  <a:spcPts val="566"/>
                </a:lnSpc>
              </a:pPr>
              <a:r>
                <a:rPr lang="en-US" sz="295">
                  <a:solidFill>
                    <a:srgbClr val="000000"/>
                  </a:solidFill>
                  <a:latin typeface="Fry's Baskerville"/>
                  <a:ea typeface="Fry's Baskerville"/>
                  <a:cs typeface="Fry's Baskerville"/>
                  <a:sym typeface="Fry's Baskerville"/>
                </a:rPr>
                <a:t> 4-КОЛОННА З</a:t>
              </a:r>
            </a:p>
            <a:p>
              <a:pPr algn="l">
                <a:lnSpc>
                  <a:spcPts val="147"/>
                </a:lnSpc>
              </a:pPr>
              <a:r>
                <a:rPr lang="en-US" sz="295">
                  <a:solidFill>
                    <a:srgbClr val="000000"/>
                  </a:solidFill>
                  <a:latin typeface="Fry's Baskerville"/>
                  <a:ea typeface="Fry's Baskerville"/>
                  <a:cs typeface="Fry's Baskerville"/>
                  <a:sym typeface="Fry's Baskerville"/>
                </a:rPr>
                <a:t>БУЛЬБАМИ</a:t>
              </a:r>
            </a:p>
            <a:p>
              <a:pPr algn="l">
                <a:lnSpc>
                  <a:spcPts val="488"/>
                </a:lnSpc>
              </a:pPr>
              <a:r>
                <a:rPr lang="en-US" sz="295">
                  <a:solidFill>
                    <a:srgbClr val="000000"/>
                  </a:solidFill>
                  <a:latin typeface="Fry's Baskerville"/>
                  <a:ea typeface="Fry's Baskerville"/>
                  <a:cs typeface="Fry's Baskerville"/>
                  <a:sym typeface="Fry's Baskerville"/>
                </a:rPr>
                <a:t> 5- ІНТЕРАКТИВНА</a:t>
              </a:r>
            </a:p>
            <a:p>
              <a:pPr algn="l">
                <a:lnSpc>
                  <a:spcPts val="188"/>
                </a:lnSpc>
              </a:pPr>
              <a:r>
                <a:rPr lang="en-US" sz="295">
                  <a:solidFill>
                    <a:srgbClr val="000000"/>
                  </a:solidFill>
                  <a:latin typeface="Fry's Baskerville"/>
                  <a:ea typeface="Fry's Baskerville"/>
                  <a:cs typeface="Fry's Baskerville"/>
                  <a:sym typeface="Fry's Baskerville"/>
                </a:rPr>
                <a:t>ПАНЕЛЬ</a:t>
              </a:r>
            </a:p>
          </p:txBody>
        </p:sp>
        <p:sp>
          <p:nvSpPr>
            <p:cNvPr name="TextBox 162" id="162"/>
            <p:cNvSpPr txBox="true"/>
            <p:nvPr/>
          </p:nvSpPr>
          <p:spPr>
            <a:xfrm rot="0">
              <a:off x="17931257" y="5963687"/>
              <a:ext cx="722035" cy="80127"/>
            </a:xfrm>
            <a:prstGeom prst="rect">
              <a:avLst/>
            </a:prstGeom>
          </p:spPr>
          <p:txBody>
            <a:bodyPr anchor="t" rtlCol="false" tIns="0" lIns="0" bIns="0" rIns="0">
              <a:spAutoFit/>
            </a:bodyPr>
            <a:lstStyle/>
            <a:p>
              <a:pPr algn="l">
                <a:lnSpc>
                  <a:spcPts val="413"/>
                </a:lnSpc>
              </a:pPr>
              <a:r>
                <a:rPr lang="en-US" sz="295">
                  <a:solidFill>
                    <a:srgbClr val="000000"/>
                  </a:solidFill>
                  <a:latin typeface="Fry's Baskerville"/>
                  <a:ea typeface="Fry's Baskerville"/>
                  <a:cs typeface="Fry's Baskerville"/>
                  <a:sym typeface="Fry's Baskerville"/>
                </a:rPr>
                <a:t>ТИП І ПОТУЖНІСТЬ ЛАМП</a:t>
              </a:r>
            </a:p>
          </p:txBody>
        </p:sp>
        <p:sp>
          <p:nvSpPr>
            <p:cNvPr name="TextBox 163" id="163"/>
            <p:cNvSpPr txBox="true"/>
            <p:nvPr/>
          </p:nvSpPr>
          <p:spPr>
            <a:xfrm rot="0">
              <a:off x="18251768" y="5994037"/>
              <a:ext cx="81217" cy="108158"/>
            </a:xfrm>
            <a:prstGeom prst="rect">
              <a:avLst/>
            </a:prstGeom>
          </p:spPr>
          <p:txBody>
            <a:bodyPr anchor="t" rtlCol="false" tIns="0" lIns="0" bIns="0" rIns="0">
              <a:spAutoFit/>
            </a:bodyPr>
            <a:lstStyle/>
            <a:p>
              <a:pPr algn="l">
                <a:lnSpc>
                  <a:spcPts val="413"/>
                </a:lnSpc>
              </a:pPr>
              <a:r>
                <a:rPr lang="en-US" sz="295">
                  <a:solidFill>
                    <a:srgbClr val="000000"/>
                  </a:solidFill>
                  <a:latin typeface="Fry's Baskerville"/>
                  <a:ea typeface="Fry's Baskerville"/>
                  <a:cs typeface="Fry's Baskerville"/>
                  <a:sym typeface="Fry's Baskerville"/>
                </a:rPr>
                <a:t>ВТ</a:t>
              </a:r>
              <a:r>
                <a:rPr lang="en-US" sz="295">
                  <a:solidFill>
                    <a:srgbClr val="FFFFFF"/>
                  </a:solidFill>
                  <a:latin typeface="Fry's Baskerville"/>
                  <a:ea typeface="Fry's Baskerville"/>
                  <a:cs typeface="Fry's Baskerville"/>
                  <a:sym typeface="Fry's Baskerville"/>
                </a:rPr>
                <a:t> </a:t>
              </a:r>
            </a:p>
          </p:txBody>
        </p:sp>
        <p:sp>
          <p:nvSpPr>
            <p:cNvPr name="TextBox 164" id="164"/>
            <p:cNvSpPr txBox="true"/>
            <p:nvPr/>
          </p:nvSpPr>
          <p:spPr>
            <a:xfrm rot="0">
              <a:off x="18722903" y="5994037"/>
              <a:ext cx="158399" cy="80127"/>
            </a:xfrm>
            <a:prstGeom prst="rect">
              <a:avLst/>
            </a:prstGeom>
          </p:spPr>
          <p:txBody>
            <a:bodyPr anchor="t" rtlCol="false" tIns="0" lIns="0" bIns="0" rIns="0">
              <a:spAutoFit/>
            </a:bodyPr>
            <a:lstStyle/>
            <a:p>
              <a:pPr algn="l">
                <a:lnSpc>
                  <a:spcPts val="413"/>
                </a:lnSpc>
              </a:pPr>
              <a:r>
                <a:rPr lang="en-US" sz="295">
                  <a:solidFill>
                    <a:srgbClr val="000000"/>
                  </a:solidFill>
                  <a:latin typeface="Fry's Baskerville"/>
                  <a:ea typeface="Fry's Baskerville"/>
                  <a:cs typeface="Fry's Baskerville"/>
                  <a:sym typeface="Fry's Baskerville"/>
                </a:rPr>
                <a:t>К-СТЬ</a:t>
              </a:r>
            </a:p>
          </p:txBody>
        </p:sp>
        <p:sp>
          <p:nvSpPr>
            <p:cNvPr name="TextBox 165" id="165"/>
            <p:cNvSpPr txBox="true"/>
            <p:nvPr/>
          </p:nvSpPr>
          <p:spPr>
            <a:xfrm rot="0">
              <a:off x="17963521" y="6125650"/>
              <a:ext cx="680744" cy="203444"/>
            </a:xfrm>
            <a:prstGeom prst="rect">
              <a:avLst/>
            </a:prstGeom>
          </p:spPr>
          <p:txBody>
            <a:bodyPr anchor="t" rtlCol="false" tIns="0" lIns="0" bIns="0" rIns="0">
              <a:spAutoFit/>
            </a:bodyPr>
            <a:lstStyle/>
            <a:p>
              <a:pPr algn="ctr">
                <a:lnSpc>
                  <a:spcPts val="175"/>
                </a:lnSpc>
              </a:pPr>
              <a:r>
                <a:rPr lang="en-US" sz="295">
                  <a:solidFill>
                    <a:srgbClr val="000000"/>
                  </a:solidFill>
                  <a:latin typeface="Fry's Baskerville"/>
                  <a:ea typeface="Fry's Baskerville"/>
                  <a:cs typeface="Fry's Baskerville"/>
                  <a:sym typeface="Fry's Baskerville"/>
                </a:rPr>
                <a:t>LED СТРІЧКА 4,8 ВТ</a:t>
              </a:r>
            </a:p>
            <a:p>
              <a:pPr algn="ctr" rtl="true">
                <a:lnSpc>
                  <a:spcPts val="175"/>
                </a:lnSpc>
              </a:pPr>
            </a:p>
            <a:p>
              <a:pPr algn="ctr" rtl="true">
                <a:lnSpc>
                  <a:spcPts val="175"/>
                </a:lnSpc>
              </a:pPr>
            </a:p>
            <a:p>
              <a:pPr algn="ctr">
                <a:lnSpc>
                  <a:spcPts val="175"/>
                </a:lnSpc>
              </a:pPr>
              <a:r>
                <a:rPr lang="en-US" sz="295">
                  <a:solidFill>
                    <a:srgbClr val="000000"/>
                  </a:solidFill>
                  <a:latin typeface="Fry's Baskerville"/>
                  <a:ea typeface="Fry's Baskerville"/>
                  <a:cs typeface="Fry's Baskerville"/>
                  <a:sym typeface="Fry's Baskerville"/>
                </a:rPr>
                <a:t>ТОЧКОВИЙ СВІТИЛЬНИК 8 ВТ</a:t>
              </a:r>
            </a:p>
          </p:txBody>
        </p:sp>
        <p:sp>
          <p:nvSpPr>
            <p:cNvPr name="TextBox 166" id="166"/>
            <p:cNvSpPr txBox="true"/>
            <p:nvPr/>
          </p:nvSpPr>
          <p:spPr>
            <a:xfrm rot="0">
              <a:off x="18742936" y="6095860"/>
              <a:ext cx="128544" cy="205172"/>
            </a:xfrm>
            <a:prstGeom prst="rect">
              <a:avLst/>
            </a:prstGeom>
          </p:spPr>
          <p:txBody>
            <a:bodyPr anchor="t" rtlCol="false" tIns="0" lIns="0" bIns="0" rIns="0">
              <a:spAutoFit/>
            </a:bodyPr>
            <a:lstStyle/>
            <a:p>
              <a:pPr algn="ctr">
                <a:lnSpc>
                  <a:spcPts val="614"/>
                </a:lnSpc>
              </a:pPr>
              <a:r>
                <a:rPr lang="en-US" sz="295">
                  <a:solidFill>
                    <a:srgbClr val="000000"/>
                  </a:solidFill>
                  <a:latin typeface="Fry's Baskerville"/>
                  <a:ea typeface="Fry's Baskerville"/>
                  <a:cs typeface="Fry's Baskerville"/>
                  <a:sym typeface="Fry's Baskerville"/>
                </a:rPr>
                <a:t>38 М 8 ШТ</a:t>
              </a:r>
            </a:p>
          </p:txBody>
        </p:sp>
        <p:sp>
          <p:nvSpPr>
            <p:cNvPr name="TextBox 167" id="167"/>
            <p:cNvSpPr txBox="true"/>
            <p:nvPr/>
          </p:nvSpPr>
          <p:spPr>
            <a:xfrm rot="0">
              <a:off x="18306792" y="6374144"/>
              <a:ext cx="608010" cy="562637"/>
            </a:xfrm>
            <a:prstGeom prst="rect">
              <a:avLst/>
            </a:prstGeom>
          </p:spPr>
          <p:txBody>
            <a:bodyPr anchor="t" rtlCol="false" tIns="0" lIns="0" bIns="0" rIns="0">
              <a:spAutoFit/>
            </a:bodyPr>
            <a:lstStyle/>
            <a:p>
              <a:pPr algn="l">
                <a:lnSpc>
                  <a:spcPts val="338"/>
                </a:lnSpc>
              </a:pPr>
              <a:r>
                <a:rPr lang="en-US" sz="295">
                  <a:solidFill>
                    <a:srgbClr val="000000"/>
                  </a:solidFill>
                  <a:latin typeface="Fry's Baskerville"/>
                  <a:ea typeface="Fry's Baskerville"/>
                  <a:cs typeface="Fry's Baskerville"/>
                  <a:sym typeface="Fry's Baskerville"/>
                </a:rPr>
                <a:t> 6- ФІБРООПТИЧНЕ ВОЛОКНО</a:t>
              </a:r>
            </a:p>
            <a:p>
              <a:pPr algn="l">
                <a:lnSpc>
                  <a:spcPts val="473"/>
                </a:lnSpc>
              </a:pPr>
              <a:r>
                <a:rPr lang="en-US" sz="295">
                  <a:solidFill>
                    <a:srgbClr val="000000"/>
                  </a:solidFill>
                  <a:latin typeface="Fry's Baskerville"/>
                  <a:ea typeface="Fry's Baskerville"/>
                  <a:cs typeface="Fry's Baskerville"/>
                  <a:sym typeface="Fry's Baskerville"/>
                </a:rPr>
                <a:t> 7- ПУФ ТРАНСФОРМЕР</a:t>
              </a:r>
            </a:p>
            <a:p>
              <a:pPr algn="l">
                <a:lnSpc>
                  <a:spcPts val="203"/>
                </a:lnSpc>
              </a:pPr>
              <a:r>
                <a:rPr lang="en-US" sz="295">
                  <a:solidFill>
                    <a:srgbClr val="000000"/>
                  </a:solidFill>
                  <a:latin typeface="Fry's Baskerville"/>
                  <a:ea typeface="Fry's Baskerville"/>
                  <a:cs typeface="Fry's Baskerville"/>
                  <a:sym typeface="Fry's Baskerville"/>
                </a:rPr>
                <a:t>ІЗ СТОЛОМ</a:t>
              </a:r>
            </a:p>
            <a:p>
              <a:pPr algn="l">
                <a:lnSpc>
                  <a:spcPts val="632"/>
                </a:lnSpc>
              </a:pPr>
              <a:r>
                <a:rPr lang="en-US" sz="295">
                  <a:solidFill>
                    <a:srgbClr val="000000"/>
                  </a:solidFill>
                  <a:latin typeface="Fry's Baskerville"/>
                  <a:ea typeface="Fry's Baskerville"/>
                  <a:cs typeface="Fry's Baskerville"/>
                  <a:sym typeface="Fry's Baskerville"/>
                </a:rPr>
                <a:t> 8-ДИДАКТИЧНЕ</a:t>
              </a:r>
            </a:p>
            <a:p>
              <a:pPr algn="l">
                <a:lnSpc>
                  <a:spcPts val="147"/>
                </a:lnSpc>
              </a:pPr>
              <a:r>
                <a:rPr lang="en-US" sz="295">
                  <a:solidFill>
                    <a:srgbClr val="000000"/>
                  </a:solidFill>
                  <a:latin typeface="Fry's Baskerville"/>
                  <a:ea typeface="Fry's Baskerville"/>
                  <a:cs typeface="Fry's Baskerville"/>
                  <a:sym typeface="Fry's Baskerville"/>
                </a:rPr>
                <a:t>ПАННО</a:t>
              </a:r>
            </a:p>
            <a:p>
              <a:pPr algn="l">
                <a:lnSpc>
                  <a:spcPts val="738"/>
                </a:lnSpc>
              </a:pPr>
              <a:r>
                <a:rPr lang="en-US" sz="295">
                  <a:solidFill>
                    <a:srgbClr val="000000"/>
                  </a:solidFill>
                  <a:latin typeface="Fry's Baskerville"/>
                  <a:ea typeface="Fry's Baskerville"/>
                  <a:cs typeface="Fry's Baskerville"/>
                  <a:sym typeface="Fry's Baskerville"/>
                </a:rPr>
                <a:t> 9- БАЛАНСБОРД</a:t>
              </a:r>
            </a:p>
            <a:p>
              <a:pPr algn="l">
                <a:lnSpc>
                  <a:spcPts val="738"/>
                </a:lnSpc>
              </a:pPr>
              <a:r>
                <a:rPr lang="en-US" sz="295">
                  <a:solidFill>
                    <a:srgbClr val="000000"/>
                  </a:solidFill>
                  <a:latin typeface="Fry's Baskerville"/>
                  <a:ea typeface="Fry's Baskerville"/>
                  <a:cs typeface="Fry's Baskerville"/>
                  <a:sym typeface="Fry's Baskerville"/>
                </a:rPr>
                <a:t> 10- ГАМАК</a:t>
              </a:r>
            </a:p>
          </p:txBody>
        </p:sp>
        <p:sp>
          <p:nvSpPr>
            <p:cNvPr name="TextBox 168" id="168"/>
            <p:cNvSpPr txBox="true"/>
            <p:nvPr/>
          </p:nvSpPr>
          <p:spPr>
            <a:xfrm rot="0">
              <a:off x="6527348" y="1734110"/>
              <a:ext cx="13211" cy="27469"/>
            </a:xfrm>
            <a:prstGeom prst="rect">
              <a:avLst/>
            </a:prstGeom>
          </p:spPr>
          <p:txBody>
            <a:bodyPr anchor="t" rtlCol="false" tIns="0" lIns="0" bIns="0" rIns="0">
              <a:spAutoFit/>
            </a:bodyPr>
            <a:lstStyle/>
            <a:p>
              <a:pPr algn="l">
                <a:lnSpc>
                  <a:spcPts val="189"/>
                </a:lnSpc>
              </a:pPr>
              <a:r>
                <a:rPr lang="en-US" sz="135">
                  <a:solidFill>
                    <a:srgbClr val="000000"/>
                  </a:solidFill>
                  <a:latin typeface="Arial"/>
                  <a:ea typeface="Arial"/>
                  <a:cs typeface="Arial"/>
                  <a:sym typeface="Arial"/>
                </a:rPr>
                <a:t>9</a:t>
              </a:r>
            </a:p>
          </p:txBody>
        </p:sp>
        <p:sp>
          <p:nvSpPr>
            <p:cNvPr name="TextBox 169" id="169"/>
            <p:cNvSpPr txBox="true"/>
            <p:nvPr/>
          </p:nvSpPr>
          <p:spPr>
            <a:xfrm rot="0">
              <a:off x="7019720" y="2226487"/>
              <a:ext cx="13211" cy="27469"/>
            </a:xfrm>
            <a:prstGeom prst="rect">
              <a:avLst/>
            </a:prstGeom>
          </p:spPr>
          <p:txBody>
            <a:bodyPr anchor="t" rtlCol="false" tIns="0" lIns="0" bIns="0" rIns="0">
              <a:spAutoFit/>
            </a:bodyPr>
            <a:lstStyle/>
            <a:p>
              <a:pPr algn="l">
                <a:lnSpc>
                  <a:spcPts val="189"/>
                </a:lnSpc>
              </a:pPr>
              <a:r>
                <a:rPr lang="en-US" sz="135">
                  <a:solidFill>
                    <a:srgbClr val="000000"/>
                  </a:solidFill>
                  <a:latin typeface="Arial"/>
                  <a:ea typeface="Arial"/>
                  <a:cs typeface="Arial"/>
                  <a:sym typeface="Arial"/>
                </a:rPr>
                <a:t>1</a:t>
              </a:r>
            </a:p>
          </p:txBody>
        </p:sp>
        <p:sp>
          <p:nvSpPr>
            <p:cNvPr name="TextBox 170" id="170"/>
            <p:cNvSpPr txBox="true"/>
            <p:nvPr/>
          </p:nvSpPr>
          <p:spPr>
            <a:xfrm rot="0">
              <a:off x="7019720" y="2523513"/>
              <a:ext cx="13211" cy="27469"/>
            </a:xfrm>
            <a:prstGeom prst="rect">
              <a:avLst/>
            </a:prstGeom>
          </p:spPr>
          <p:txBody>
            <a:bodyPr anchor="t" rtlCol="false" tIns="0" lIns="0" bIns="0" rIns="0">
              <a:spAutoFit/>
            </a:bodyPr>
            <a:lstStyle/>
            <a:p>
              <a:pPr algn="l">
                <a:lnSpc>
                  <a:spcPts val="189"/>
                </a:lnSpc>
              </a:pPr>
              <a:r>
                <a:rPr lang="en-US" sz="135">
                  <a:solidFill>
                    <a:srgbClr val="000000"/>
                  </a:solidFill>
                  <a:latin typeface="Arial"/>
                  <a:ea typeface="Arial"/>
                  <a:cs typeface="Arial"/>
                  <a:sym typeface="Arial"/>
                </a:rPr>
                <a:t>2</a:t>
              </a:r>
            </a:p>
          </p:txBody>
        </p:sp>
        <p:sp>
          <p:nvSpPr>
            <p:cNvPr name="TextBox 171" id="171"/>
            <p:cNvSpPr txBox="true"/>
            <p:nvPr/>
          </p:nvSpPr>
          <p:spPr>
            <a:xfrm rot="0">
              <a:off x="7087605" y="2709980"/>
              <a:ext cx="13211" cy="27469"/>
            </a:xfrm>
            <a:prstGeom prst="rect">
              <a:avLst/>
            </a:prstGeom>
          </p:spPr>
          <p:txBody>
            <a:bodyPr anchor="t" rtlCol="false" tIns="0" lIns="0" bIns="0" rIns="0">
              <a:spAutoFit/>
            </a:bodyPr>
            <a:lstStyle/>
            <a:p>
              <a:pPr algn="l">
                <a:lnSpc>
                  <a:spcPts val="189"/>
                </a:lnSpc>
              </a:pPr>
              <a:r>
                <a:rPr lang="en-US" sz="135">
                  <a:solidFill>
                    <a:srgbClr val="000000"/>
                  </a:solidFill>
                  <a:latin typeface="Arial"/>
                  <a:ea typeface="Arial"/>
                  <a:cs typeface="Arial"/>
                  <a:sym typeface="Arial"/>
                </a:rPr>
                <a:t>2</a:t>
              </a:r>
            </a:p>
          </p:txBody>
        </p:sp>
        <p:sp>
          <p:nvSpPr>
            <p:cNvPr name="TextBox 172" id="172"/>
            <p:cNvSpPr txBox="true"/>
            <p:nvPr/>
          </p:nvSpPr>
          <p:spPr>
            <a:xfrm rot="0">
              <a:off x="7306321" y="2084300"/>
              <a:ext cx="13211" cy="27469"/>
            </a:xfrm>
            <a:prstGeom prst="rect">
              <a:avLst/>
            </a:prstGeom>
          </p:spPr>
          <p:txBody>
            <a:bodyPr anchor="t" rtlCol="false" tIns="0" lIns="0" bIns="0" rIns="0">
              <a:spAutoFit/>
            </a:bodyPr>
            <a:lstStyle/>
            <a:p>
              <a:pPr algn="l">
                <a:lnSpc>
                  <a:spcPts val="189"/>
                </a:lnSpc>
              </a:pPr>
              <a:r>
                <a:rPr lang="en-US" sz="135">
                  <a:solidFill>
                    <a:srgbClr val="000000"/>
                  </a:solidFill>
                  <a:latin typeface="Arial"/>
                  <a:ea typeface="Arial"/>
                  <a:cs typeface="Arial"/>
                  <a:sym typeface="Arial"/>
                </a:rPr>
                <a:t>3</a:t>
              </a:r>
            </a:p>
          </p:txBody>
        </p:sp>
        <p:sp>
          <p:nvSpPr>
            <p:cNvPr name="TextBox 173" id="173"/>
            <p:cNvSpPr txBox="true"/>
            <p:nvPr/>
          </p:nvSpPr>
          <p:spPr>
            <a:xfrm rot="0">
              <a:off x="7487148" y="2027012"/>
              <a:ext cx="13211" cy="27469"/>
            </a:xfrm>
            <a:prstGeom prst="rect">
              <a:avLst/>
            </a:prstGeom>
          </p:spPr>
          <p:txBody>
            <a:bodyPr anchor="t" rtlCol="false" tIns="0" lIns="0" bIns="0" rIns="0">
              <a:spAutoFit/>
            </a:bodyPr>
            <a:lstStyle/>
            <a:p>
              <a:pPr algn="l">
                <a:lnSpc>
                  <a:spcPts val="189"/>
                </a:lnSpc>
              </a:pPr>
              <a:r>
                <a:rPr lang="en-US" sz="135">
                  <a:solidFill>
                    <a:srgbClr val="000000"/>
                  </a:solidFill>
                  <a:latin typeface="Arial"/>
                  <a:ea typeface="Arial"/>
                  <a:cs typeface="Arial"/>
                  <a:sym typeface="Arial"/>
                </a:rPr>
                <a:t>5</a:t>
              </a:r>
            </a:p>
          </p:txBody>
        </p:sp>
        <p:sp>
          <p:nvSpPr>
            <p:cNvPr name="TextBox 174" id="174"/>
            <p:cNvSpPr txBox="true"/>
            <p:nvPr/>
          </p:nvSpPr>
          <p:spPr>
            <a:xfrm rot="0">
              <a:off x="7487148" y="2162219"/>
              <a:ext cx="13211" cy="27469"/>
            </a:xfrm>
            <a:prstGeom prst="rect">
              <a:avLst/>
            </a:prstGeom>
          </p:spPr>
          <p:txBody>
            <a:bodyPr anchor="t" rtlCol="false" tIns="0" lIns="0" bIns="0" rIns="0">
              <a:spAutoFit/>
            </a:bodyPr>
            <a:lstStyle/>
            <a:p>
              <a:pPr algn="l">
                <a:lnSpc>
                  <a:spcPts val="189"/>
                </a:lnSpc>
              </a:pPr>
              <a:r>
                <a:rPr lang="en-US" sz="135">
                  <a:solidFill>
                    <a:srgbClr val="000000"/>
                  </a:solidFill>
                  <a:latin typeface="Arial"/>
                  <a:ea typeface="Arial"/>
                  <a:cs typeface="Arial"/>
                  <a:sym typeface="Arial"/>
                </a:rPr>
                <a:t>4</a:t>
              </a:r>
            </a:p>
          </p:txBody>
        </p:sp>
        <p:sp>
          <p:nvSpPr>
            <p:cNvPr name="TextBox 175" id="175"/>
            <p:cNvSpPr txBox="true"/>
            <p:nvPr/>
          </p:nvSpPr>
          <p:spPr>
            <a:xfrm rot="0">
              <a:off x="7558614" y="2264512"/>
              <a:ext cx="13211" cy="27469"/>
            </a:xfrm>
            <a:prstGeom prst="rect">
              <a:avLst/>
            </a:prstGeom>
          </p:spPr>
          <p:txBody>
            <a:bodyPr anchor="t" rtlCol="false" tIns="0" lIns="0" bIns="0" rIns="0">
              <a:spAutoFit/>
            </a:bodyPr>
            <a:lstStyle/>
            <a:p>
              <a:pPr algn="l">
                <a:lnSpc>
                  <a:spcPts val="189"/>
                </a:lnSpc>
              </a:pPr>
              <a:r>
                <a:rPr lang="en-US" sz="135">
                  <a:solidFill>
                    <a:srgbClr val="000000"/>
                  </a:solidFill>
                  <a:latin typeface="Arial"/>
                  <a:ea typeface="Arial"/>
                  <a:cs typeface="Arial"/>
                  <a:sym typeface="Arial"/>
                </a:rPr>
                <a:t>7</a:t>
              </a:r>
            </a:p>
          </p:txBody>
        </p:sp>
        <p:sp>
          <p:nvSpPr>
            <p:cNvPr name="TextBox 176" id="176"/>
            <p:cNvSpPr txBox="true"/>
            <p:nvPr/>
          </p:nvSpPr>
          <p:spPr>
            <a:xfrm rot="0">
              <a:off x="7671013" y="2120847"/>
              <a:ext cx="13211" cy="27469"/>
            </a:xfrm>
            <a:prstGeom prst="rect">
              <a:avLst/>
            </a:prstGeom>
          </p:spPr>
          <p:txBody>
            <a:bodyPr anchor="t" rtlCol="false" tIns="0" lIns="0" bIns="0" rIns="0">
              <a:spAutoFit/>
            </a:bodyPr>
            <a:lstStyle/>
            <a:p>
              <a:pPr algn="l">
                <a:lnSpc>
                  <a:spcPts val="189"/>
                </a:lnSpc>
              </a:pPr>
              <a:r>
                <a:rPr lang="en-US" sz="135">
                  <a:solidFill>
                    <a:srgbClr val="000000"/>
                  </a:solidFill>
                  <a:latin typeface="Arial"/>
                  <a:ea typeface="Arial"/>
                  <a:cs typeface="Arial"/>
                  <a:sym typeface="Arial"/>
                </a:rPr>
                <a:t>6</a:t>
              </a:r>
            </a:p>
          </p:txBody>
        </p:sp>
        <p:sp>
          <p:nvSpPr>
            <p:cNvPr name="TextBox 177" id="177"/>
            <p:cNvSpPr txBox="true"/>
            <p:nvPr/>
          </p:nvSpPr>
          <p:spPr>
            <a:xfrm rot="0">
              <a:off x="7771130" y="2294336"/>
              <a:ext cx="13211" cy="27469"/>
            </a:xfrm>
            <a:prstGeom prst="rect">
              <a:avLst/>
            </a:prstGeom>
          </p:spPr>
          <p:txBody>
            <a:bodyPr anchor="t" rtlCol="false" tIns="0" lIns="0" bIns="0" rIns="0">
              <a:spAutoFit/>
            </a:bodyPr>
            <a:lstStyle/>
            <a:p>
              <a:pPr algn="l">
                <a:lnSpc>
                  <a:spcPts val="189"/>
                </a:lnSpc>
              </a:pPr>
              <a:r>
                <a:rPr lang="en-US" sz="135">
                  <a:solidFill>
                    <a:srgbClr val="000000"/>
                  </a:solidFill>
                  <a:latin typeface="Arial"/>
                  <a:ea typeface="Arial"/>
                  <a:cs typeface="Arial"/>
                  <a:sym typeface="Arial"/>
                </a:rPr>
                <a:t>8</a:t>
              </a:r>
            </a:p>
          </p:txBody>
        </p:sp>
        <p:sp>
          <p:nvSpPr>
            <p:cNvPr name="TextBox 178" id="178"/>
            <p:cNvSpPr txBox="true"/>
            <p:nvPr/>
          </p:nvSpPr>
          <p:spPr>
            <a:xfrm rot="0">
              <a:off x="13835997" y="2276945"/>
              <a:ext cx="73322" cy="27469"/>
            </a:xfrm>
            <a:prstGeom prst="rect">
              <a:avLst/>
            </a:prstGeom>
          </p:spPr>
          <p:txBody>
            <a:bodyPr anchor="t" rtlCol="false" tIns="0" lIns="0" bIns="0" rIns="0">
              <a:spAutoFit/>
            </a:bodyPr>
            <a:lstStyle/>
            <a:p>
              <a:pPr algn="l">
                <a:lnSpc>
                  <a:spcPts val="189"/>
                </a:lnSpc>
              </a:pPr>
              <a:r>
                <a:rPr lang="en-US" sz="135">
                  <a:solidFill>
                    <a:srgbClr val="000000"/>
                  </a:solidFill>
                  <a:latin typeface="Arial"/>
                  <a:ea typeface="Arial"/>
                  <a:cs typeface="Arial"/>
                  <a:sym typeface="Arial"/>
                </a:rPr>
                <a:t>+1,900</a:t>
              </a:r>
            </a:p>
          </p:txBody>
        </p:sp>
        <p:sp>
          <p:nvSpPr>
            <p:cNvPr name="TextBox 179" id="179"/>
            <p:cNvSpPr txBox="true"/>
            <p:nvPr/>
          </p:nvSpPr>
          <p:spPr>
            <a:xfrm rot="0">
              <a:off x="13849091" y="2629508"/>
              <a:ext cx="73322" cy="27469"/>
            </a:xfrm>
            <a:prstGeom prst="rect">
              <a:avLst/>
            </a:prstGeom>
          </p:spPr>
          <p:txBody>
            <a:bodyPr anchor="t" rtlCol="false" tIns="0" lIns="0" bIns="0" rIns="0">
              <a:spAutoFit/>
            </a:bodyPr>
            <a:lstStyle/>
            <a:p>
              <a:pPr algn="l">
                <a:lnSpc>
                  <a:spcPts val="189"/>
                </a:lnSpc>
              </a:pPr>
              <a:r>
                <a:rPr lang="en-US" sz="135">
                  <a:solidFill>
                    <a:srgbClr val="000000"/>
                  </a:solidFill>
                  <a:latin typeface="Arial"/>
                  <a:ea typeface="Arial"/>
                  <a:cs typeface="Arial"/>
                  <a:sym typeface="Arial"/>
                </a:rPr>
                <a:t>+0,000</a:t>
              </a:r>
            </a:p>
          </p:txBody>
        </p:sp>
        <p:sp>
          <p:nvSpPr>
            <p:cNvPr name="TextBox 180" id="180"/>
            <p:cNvSpPr txBox="true"/>
            <p:nvPr/>
          </p:nvSpPr>
          <p:spPr>
            <a:xfrm rot="0">
              <a:off x="14476401" y="1504815"/>
              <a:ext cx="73322" cy="27469"/>
            </a:xfrm>
            <a:prstGeom prst="rect">
              <a:avLst/>
            </a:prstGeom>
          </p:spPr>
          <p:txBody>
            <a:bodyPr anchor="t" rtlCol="false" tIns="0" lIns="0" bIns="0" rIns="0">
              <a:spAutoFit/>
            </a:bodyPr>
            <a:lstStyle/>
            <a:p>
              <a:pPr algn="l">
                <a:lnSpc>
                  <a:spcPts val="189"/>
                </a:lnSpc>
              </a:pPr>
              <a:r>
                <a:rPr lang="en-US" sz="135">
                  <a:solidFill>
                    <a:srgbClr val="000000"/>
                  </a:solidFill>
                  <a:latin typeface="Arial"/>
                  <a:ea typeface="Arial"/>
                  <a:cs typeface="Arial"/>
                  <a:sym typeface="Arial"/>
                </a:rPr>
                <a:t>+1,900</a:t>
              </a:r>
            </a:p>
          </p:txBody>
        </p:sp>
        <p:sp>
          <p:nvSpPr>
            <p:cNvPr name="TextBox 181" id="181"/>
            <p:cNvSpPr txBox="true"/>
            <p:nvPr/>
          </p:nvSpPr>
          <p:spPr>
            <a:xfrm rot="0">
              <a:off x="14489496" y="1849110"/>
              <a:ext cx="73322" cy="27469"/>
            </a:xfrm>
            <a:prstGeom prst="rect">
              <a:avLst/>
            </a:prstGeom>
          </p:spPr>
          <p:txBody>
            <a:bodyPr anchor="t" rtlCol="false" tIns="0" lIns="0" bIns="0" rIns="0">
              <a:spAutoFit/>
            </a:bodyPr>
            <a:lstStyle/>
            <a:p>
              <a:pPr algn="l">
                <a:lnSpc>
                  <a:spcPts val="189"/>
                </a:lnSpc>
              </a:pPr>
              <a:r>
                <a:rPr lang="en-US" sz="135">
                  <a:solidFill>
                    <a:srgbClr val="000000"/>
                  </a:solidFill>
                  <a:latin typeface="Arial"/>
                  <a:ea typeface="Arial"/>
                  <a:cs typeface="Arial"/>
                  <a:sym typeface="Arial"/>
                </a:rPr>
                <a:t>+0,000</a:t>
              </a:r>
            </a:p>
          </p:txBody>
        </p:sp>
        <p:sp>
          <p:nvSpPr>
            <p:cNvPr name="TextBox 182" id="182"/>
            <p:cNvSpPr txBox="true"/>
            <p:nvPr/>
          </p:nvSpPr>
          <p:spPr>
            <a:xfrm rot="0">
              <a:off x="1860034" y="0"/>
              <a:ext cx="15504096" cy="537555"/>
            </a:xfrm>
            <a:prstGeom prst="rect">
              <a:avLst/>
            </a:prstGeom>
          </p:spPr>
          <p:txBody>
            <a:bodyPr anchor="t" rtlCol="false" tIns="0" lIns="0" bIns="0" rIns="0">
              <a:spAutoFit/>
            </a:bodyPr>
            <a:lstStyle/>
            <a:p>
              <a:pPr algn="ctr">
                <a:lnSpc>
                  <a:spcPts val="1522"/>
                </a:lnSpc>
              </a:pPr>
              <a:r>
                <a:rPr lang="en-US" sz="1328">
                  <a:solidFill>
                    <a:srgbClr val="000000"/>
                  </a:solidFill>
                  <a:latin typeface="Fry's Baskerville"/>
                  <a:ea typeface="Fry's Baskerville"/>
                  <a:cs typeface="Fry's Baskerville"/>
                  <a:sym typeface="Fry's Baskerville"/>
                </a:rPr>
                <a:t>ДИЗАЙН ІНТЕР'ЄРІВ ЦЕНТРУ НЕЙРОРЕАБІЛІТАЦІЇ ТА РОЗВИТКУ ДИТИНИ У М. МУКАЧЕВО, ВУЛ. ВОЛОДИМИРА ДАНЧЕВСЬКОГО, 1 кваліфікаційна робота на здобуття І ступеню вищої освіти "Бакалавр"</a:t>
              </a:r>
            </a:p>
          </p:txBody>
        </p:sp>
        <p:sp>
          <p:nvSpPr>
            <p:cNvPr name="TextBox 183" id="183"/>
            <p:cNvSpPr txBox="true"/>
            <p:nvPr/>
          </p:nvSpPr>
          <p:spPr>
            <a:xfrm rot="0">
              <a:off x="70913" y="902158"/>
              <a:ext cx="1290794" cy="101136"/>
            </a:xfrm>
            <a:prstGeom prst="rect">
              <a:avLst/>
            </a:prstGeom>
          </p:spPr>
          <p:txBody>
            <a:bodyPr anchor="t" rtlCol="false" tIns="0" lIns="0" bIns="0" rIns="0">
              <a:spAutoFit/>
            </a:bodyPr>
            <a:lstStyle/>
            <a:p>
              <a:pPr algn="l">
                <a:lnSpc>
                  <a:spcPts val="620"/>
                </a:lnSpc>
              </a:pPr>
              <a:r>
                <a:rPr lang="en-US" sz="442">
                  <a:solidFill>
                    <a:srgbClr val="000000"/>
                  </a:solidFill>
                  <a:latin typeface="Fry's Baskerville"/>
                  <a:ea typeface="Fry's Baskerville"/>
                  <a:cs typeface="Fry's Baskerville"/>
                  <a:sym typeface="Fry's Baskerville"/>
                </a:rPr>
                <a:t>СХЕМА СИТУАЦІЙНОГО ПЛАНУ</a:t>
              </a:r>
            </a:p>
          </p:txBody>
        </p:sp>
        <p:sp>
          <p:nvSpPr>
            <p:cNvPr name="TextBox 184" id="184"/>
            <p:cNvSpPr txBox="true"/>
            <p:nvPr/>
          </p:nvSpPr>
          <p:spPr>
            <a:xfrm rot="0">
              <a:off x="312530" y="7420438"/>
              <a:ext cx="1472165" cy="101136"/>
            </a:xfrm>
            <a:prstGeom prst="rect">
              <a:avLst/>
            </a:prstGeom>
          </p:spPr>
          <p:txBody>
            <a:bodyPr anchor="t" rtlCol="false" tIns="0" lIns="0" bIns="0" rIns="0">
              <a:spAutoFit/>
            </a:bodyPr>
            <a:lstStyle/>
            <a:p>
              <a:pPr algn="l">
                <a:lnSpc>
                  <a:spcPts val="620"/>
                </a:lnSpc>
              </a:pPr>
              <a:r>
                <a:rPr lang="en-US" sz="442">
                  <a:solidFill>
                    <a:srgbClr val="000000"/>
                  </a:solidFill>
                  <a:latin typeface="Fry's Baskerville"/>
                  <a:ea typeface="Fry's Baskerville"/>
                  <a:cs typeface="Fry's Baskerville"/>
                  <a:sym typeface="Fry's Baskerville"/>
                </a:rPr>
                <a:t>РОЗГОРТКИ КАБІНЕТУ ЛІКАРЯ М 1:60</a:t>
              </a:r>
            </a:p>
          </p:txBody>
        </p:sp>
        <p:sp>
          <p:nvSpPr>
            <p:cNvPr name="TextBox 185" id="185"/>
            <p:cNvSpPr txBox="true"/>
            <p:nvPr/>
          </p:nvSpPr>
          <p:spPr>
            <a:xfrm rot="0">
              <a:off x="319787" y="7591122"/>
              <a:ext cx="863790" cy="101136"/>
            </a:xfrm>
            <a:prstGeom prst="rect">
              <a:avLst/>
            </a:prstGeom>
          </p:spPr>
          <p:txBody>
            <a:bodyPr anchor="t" rtlCol="false" tIns="0" lIns="0" bIns="0" rIns="0">
              <a:spAutoFit/>
            </a:bodyPr>
            <a:lstStyle/>
            <a:p>
              <a:pPr algn="l">
                <a:lnSpc>
                  <a:spcPts val="620"/>
                </a:lnSpc>
              </a:pPr>
              <a:r>
                <a:rPr lang="en-US" sz="442">
                  <a:solidFill>
                    <a:srgbClr val="000000"/>
                  </a:solidFill>
                  <a:latin typeface="Fry's Baskerville"/>
                  <a:ea typeface="Fry's Baskerville"/>
                  <a:cs typeface="Fry's Baskerville"/>
                  <a:sym typeface="Fry's Baskerville"/>
                </a:rPr>
                <a:t>РОЗГОРТКА Г-Д М 1:60</a:t>
              </a:r>
            </a:p>
          </p:txBody>
        </p:sp>
        <p:sp>
          <p:nvSpPr>
            <p:cNvPr name="TextBox 186" id="186"/>
            <p:cNvSpPr txBox="true"/>
            <p:nvPr/>
          </p:nvSpPr>
          <p:spPr>
            <a:xfrm rot="0">
              <a:off x="323975" y="5704675"/>
              <a:ext cx="1529566" cy="101136"/>
            </a:xfrm>
            <a:prstGeom prst="rect">
              <a:avLst/>
            </a:prstGeom>
          </p:spPr>
          <p:txBody>
            <a:bodyPr anchor="t" rtlCol="false" tIns="0" lIns="0" bIns="0" rIns="0">
              <a:spAutoFit/>
            </a:bodyPr>
            <a:lstStyle/>
            <a:p>
              <a:pPr algn="l">
                <a:lnSpc>
                  <a:spcPts val="620"/>
                </a:lnSpc>
              </a:pPr>
              <a:r>
                <a:rPr lang="en-US" sz="442">
                  <a:solidFill>
                    <a:srgbClr val="000000"/>
                  </a:solidFill>
                  <a:latin typeface="Fry's Baskerville"/>
                  <a:ea typeface="Fry's Baskerville"/>
                  <a:cs typeface="Fry's Baskerville"/>
                  <a:sym typeface="Fry's Baskerville"/>
                </a:rPr>
                <a:t>ПЛАН СТЕЛІ КАБІНЕТУ ЛІКАРЯ М 1:100</a:t>
              </a:r>
            </a:p>
          </p:txBody>
        </p:sp>
        <p:sp>
          <p:nvSpPr>
            <p:cNvPr name="TextBox 187" id="187"/>
            <p:cNvSpPr txBox="true"/>
            <p:nvPr/>
          </p:nvSpPr>
          <p:spPr>
            <a:xfrm rot="0">
              <a:off x="372636" y="2994489"/>
              <a:ext cx="1660163" cy="101136"/>
            </a:xfrm>
            <a:prstGeom prst="rect">
              <a:avLst/>
            </a:prstGeom>
          </p:spPr>
          <p:txBody>
            <a:bodyPr anchor="t" rtlCol="false" tIns="0" lIns="0" bIns="0" rIns="0">
              <a:spAutoFit/>
            </a:bodyPr>
            <a:lstStyle/>
            <a:p>
              <a:pPr algn="l">
                <a:lnSpc>
                  <a:spcPts val="620"/>
                </a:lnSpc>
              </a:pPr>
              <a:r>
                <a:rPr lang="en-US" sz="442">
                  <a:solidFill>
                    <a:srgbClr val="000000"/>
                  </a:solidFill>
                  <a:latin typeface="Fry's Baskerville"/>
                  <a:ea typeface="Fry's Baskerville"/>
                  <a:cs typeface="Fry's Baskerville"/>
                  <a:sym typeface="Fry's Baskerville"/>
                </a:rPr>
                <a:t>ПЛАН ПІДЛОГИ КАБІНЕТУ ЛІКАРЯ М 1:100</a:t>
              </a:r>
            </a:p>
          </p:txBody>
        </p:sp>
        <p:sp>
          <p:nvSpPr>
            <p:cNvPr name="TextBox 188" id="188"/>
            <p:cNvSpPr txBox="true"/>
            <p:nvPr/>
          </p:nvSpPr>
          <p:spPr>
            <a:xfrm rot="0">
              <a:off x="2658357" y="897759"/>
              <a:ext cx="569896" cy="101136"/>
            </a:xfrm>
            <a:prstGeom prst="rect">
              <a:avLst/>
            </a:prstGeom>
          </p:spPr>
          <p:txBody>
            <a:bodyPr anchor="t" rtlCol="false" tIns="0" lIns="0" bIns="0" rIns="0">
              <a:spAutoFit/>
            </a:bodyPr>
            <a:lstStyle/>
            <a:p>
              <a:pPr algn="l">
                <a:lnSpc>
                  <a:spcPts val="620"/>
                </a:lnSpc>
              </a:pPr>
              <a:r>
                <a:rPr lang="en-US" sz="442">
                  <a:solidFill>
                    <a:srgbClr val="000000"/>
                  </a:solidFill>
                  <a:latin typeface="Fry's Baskerville"/>
                  <a:ea typeface="Fry's Baskerville"/>
                  <a:cs typeface="Fry's Baskerville"/>
                  <a:sym typeface="Fry's Baskerville"/>
                </a:rPr>
                <a:t>ФАСАД М 1:120</a:t>
              </a:r>
            </a:p>
          </p:txBody>
        </p:sp>
        <p:sp>
          <p:nvSpPr>
            <p:cNvPr name="TextBox 189" id="189"/>
            <p:cNvSpPr txBox="true"/>
            <p:nvPr/>
          </p:nvSpPr>
          <p:spPr>
            <a:xfrm rot="0">
              <a:off x="2483201" y="7591122"/>
              <a:ext cx="863790" cy="101136"/>
            </a:xfrm>
            <a:prstGeom prst="rect">
              <a:avLst/>
            </a:prstGeom>
          </p:spPr>
          <p:txBody>
            <a:bodyPr anchor="t" rtlCol="false" tIns="0" lIns="0" bIns="0" rIns="0">
              <a:spAutoFit/>
            </a:bodyPr>
            <a:lstStyle/>
            <a:p>
              <a:pPr algn="l">
                <a:lnSpc>
                  <a:spcPts val="620"/>
                </a:lnSpc>
              </a:pPr>
              <a:r>
                <a:rPr lang="en-US" sz="442">
                  <a:solidFill>
                    <a:srgbClr val="000000"/>
                  </a:solidFill>
                  <a:latin typeface="Fry's Baskerville"/>
                  <a:ea typeface="Fry's Baskerville"/>
                  <a:cs typeface="Fry's Baskerville"/>
                  <a:sym typeface="Fry's Baskerville"/>
                </a:rPr>
                <a:t>РОЗГОРТКА Г-Д М 1:60</a:t>
              </a:r>
            </a:p>
          </p:txBody>
        </p:sp>
        <p:sp>
          <p:nvSpPr>
            <p:cNvPr name="TextBox 190" id="190"/>
            <p:cNvSpPr txBox="true"/>
            <p:nvPr/>
          </p:nvSpPr>
          <p:spPr>
            <a:xfrm rot="0">
              <a:off x="2725173" y="2404709"/>
              <a:ext cx="1040712" cy="101136"/>
            </a:xfrm>
            <a:prstGeom prst="rect">
              <a:avLst/>
            </a:prstGeom>
          </p:spPr>
          <p:txBody>
            <a:bodyPr anchor="t" rtlCol="false" tIns="0" lIns="0" bIns="0" rIns="0">
              <a:spAutoFit/>
            </a:bodyPr>
            <a:lstStyle/>
            <a:p>
              <a:pPr algn="l">
                <a:lnSpc>
                  <a:spcPts val="620"/>
                </a:lnSpc>
              </a:pPr>
              <a:r>
                <a:rPr lang="en-US" sz="442">
                  <a:solidFill>
                    <a:srgbClr val="000000"/>
                  </a:solidFill>
                  <a:latin typeface="Fry's Baskerville"/>
                  <a:ea typeface="Fry's Baskerville"/>
                  <a:cs typeface="Fry's Baskerville"/>
                  <a:sym typeface="Fry's Baskerville"/>
                </a:rPr>
                <a:t>РОЗРІЗ 1-1 ФАСАДУ М 1:120</a:t>
              </a:r>
            </a:p>
          </p:txBody>
        </p:sp>
        <p:sp>
          <p:nvSpPr>
            <p:cNvPr name="TextBox 191" id="191"/>
            <p:cNvSpPr txBox="true"/>
            <p:nvPr/>
          </p:nvSpPr>
          <p:spPr>
            <a:xfrm rot="0">
              <a:off x="4619929" y="7415445"/>
              <a:ext cx="1674458" cy="101136"/>
            </a:xfrm>
            <a:prstGeom prst="rect">
              <a:avLst/>
            </a:prstGeom>
          </p:spPr>
          <p:txBody>
            <a:bodyPr anchor="t" rtlCol="false" tIns="0" lIns="0" bIns="0" rIns="0">
              <a:spAutoFit/>
            </a:bodyPr>
            <a:lstStyle/>
            <a:p>
              <a:pPr algn="l">
                <a:lnSpc>
                  <a:spcPts val="620"/>
                </a:lnSpc>
              </a:pPr>
              <a:r>
                <a:rPr lang="en-US" sz="442">
                  <a:solidFill>
                    <a:srgbClr val="000000"/>
                  </a:solidFill>
                  <a:latin typeface="Fry's Baskerville"/>
                  <a:ea typeface="Fry's Baskerville"/>
                  <a:cs typeface="Fry's Baskerville"/>
                  <a:sym typeface="Fry's Baskerville"/>
                </a:rPr>
                <a:t>РОЗРІЗ 2-2 КАБІНЕТУ ЛІКАРЯ М ЛІНІЙНИЙ</a:t>
              </a:r>
            </a:p>
          </p:txBody>
        </p:sp>
        <p:sp>
          <p:nvSpPr>
            <p:cNvPr name="TextBox 192" id="192"/>
            <p:cNvSpPr txBox="true"/>
            <p:nvPr/>
          </p:nvSpPr>
          <p:spPr>
            <a:xfrm rot="0">
              <a:off x="6349752" y="897759"/>
              <a:ext cx="1167522" cy="101136"/>
            </a:xfrm>
            <a:prstGeom prst="rect">
              <a:avLst/>
            </a:prstGeom>
          </p:spPr>
          <p:txBody>
            <a:bodyPr anchor="t" rtlCol="false" tIns="0" lIns="0" bIns="0" rIns="0">
              <a:spAutoFit/>
            </a:bodyPr>
            <a:lstStyle/>
            <a:p>
              <a:pPr algn="l">
                <a:lnSpc>
                  <a:spcPts val="620"/>
                </a:lnSpc>
              </a:pPr>
              <a:r>
                <a:rPr lang="en-US" sz="442">
                  <a:solidFill>
                    <a:srgbClr val="000000"/>
                  </a:solidFill>
                  <a:latin typeface="Fry's Baskerville"/>
                  <a:ea typeface="Fry's Baskerville"/>
                  <a:cs typeface="Fry's Baskerville"/>
                  <a:sym typeface="Fry's Baskerville"/>
                </a:rPr>
                <a:t>ПЛАН ПІДЛОГИ М ЛІНІЙНИЙ</a:t>
              </a:r>
            </a:p>
          </p:txBody>
        </p:sp>
        <p:sp>
          <p:nvSpPr>
            <p:cNvPr name="TextBox 193" id="193"/>
            <p:cNvSpPr txBox="true"/>
            <p:nvPr/>
          </p:nvSpPr>
          <p:spPr>
            <a:xfrm rot="0">
              <a:off x="9589032" y="889886"/>
              <a:ext cx="1600156" cy="101136"/>
            </a:xfrm>
            <a:prstGeom prst="rect">
              <a:avLst/>
            </a:prstGeom>
          </p:spPr>
          <p:txBody>
            <a:bodyPr anchor="t" rtlCol="false" tIns="0" lIns="0" bIns="0" rIns="0">
              <a:spAutoFit/>
            </a:bodyPr>
            <a:lstStyle/>
            <a:p>
              <a:pPr algn="l">
                <a:lnSpc>
                  <a:spcPts val="620"/>
                </a:lnSpc>
              </a:pPr>
              <a:r>
                <a:rPr lang="en-US" sz="442">
                  <a:solidFill>
                    <a:srgbClr val="000000"/>
                  </a:solidFill>
                  <a:latin typeface="Fry's Baskerville"/>
                  <a:ea typeface="Fry's Baskerville"/>
                  <a:cs typeface="Fry's Baskerville"/>
                  <a:sym typeface="Fry's Baskerville"/>
                </a:rPr>
                <a:t>ПЛАН СЕНСОРНОГО САДУ М ЛІНІЙНИЙ</a:t>
              </a:r>
            </a:p>
          </p:txBody>
        </p:sp>
        <p:sp>
          <p:nvSpPr>
            <p:cNvPr name="TextBox 194" id="194"/>
            <p:cNvSpPr txBox="true"/>
            <p:nvPr/>
          </p:nvSpPr>
          <p:spPr>
            <a:xfrm rot="0">
              <a:off x="9846843" y="7420438"/>
              <a:ext cx="1644786" cy="101136"/>
            </a:xfrm>
            <a:prstGeom prst="rect">
              <a:avLst/>
            </a:prstGeom>
          </p:spPr>
          <p:txBody>
            <a:bodyPr anchor="t" rtlCol="false" tIns="0" lIns="0" bIns="0" rIns="0">
              <a:spAutoFit/>
            </a:bodyPr>
            <a:lstStyle/>
            <a:p>
              <a:pPr algn="l">
                <a:lnSpc>
                  <a:spcPts val="620"/>
                </a:lnSpc>
              </a:pPr>
              <a:r>
                <a:rPr lang="en-US" sz="442">
                  <a:solidFill>
                    <a:srgbClr val="000000"/>
                  </a:solidFill>
                  <a:latin typeface="Fry's Baskerville"/>
                  <a:ea typeface="Fry's Baskerville"/>
                  <a:cs typeface="Fry's Baskerville"/>
                  <a:sym typeface="Fry's Baskerville"/>
                </a:rPr>
                <a:t>РОЗГОРТКИ СЕНСОРНОЇ КІМНАТИ М 1:60</a:t>
              </a:r>
            </a:p>
          </p:txBody>
        </p:sp>
        <p:sp>
          <p:nvSpPr>
            <p:cNvPr name="TextBox 195" id="195"/>
            <p:cNvSpPr txBox="true"/>
            <p:nvPr/>
          </p:nvSpPr>
          <p:spPr>
            <a:xfrm rot="0">
              <a:off x="9812669" y="7591122"/>
              <a:ext cx="859903" cy="101136"/>
            </a:xfrm>
            <a:prstGeom prst="rect">
              <a:avLst/>
            </a:prstGeom>
          </p:spPr>
          <p:txBody>
            <a:bodyPr anchor="t" rtlCol="false" tIns="0" lIns="0" bIns="0" rIns="0">
              <a:spAutoFit/>
            </a:bodyPr>
            <a:lstStyle/>
            <a:p>
              <a:pPr algn="l">
                <a:lnSpc>
                  <a:spcPts val="620"/>
                </a:lnSpc>
              </a:pPr>
              <a:r>
                <a:rPr lang="en-US" sz="442">
                  <a:solidFill>
                    <a:srgbClr val="000000"/>
                  </a:solidFill>
                  <a:latin typeface="Fry's Baskerville"/>
                  <a:ea typeface="Fry's Baskerville"/>
                  <a:cs typeface="Fry's Baskerville"/>
                  <a:sym typeface="Fry's Baskerville"/>
                </a:rPr>
                <a:t>РОЗГОРТКА А-Б М 1:60</a:t>
              </a:r>
            </a:p>
          </p:txBody>
        </p:sp>
        <p:sp>
          <p:nvSpPr>
            <p:cNvPr name="TextBox 196" id="196"/>
            <p:cNvSpPr txBox="true"/>
            <p:nvPr/>
          </p:nvSpPr>
          <p:spPr>
            <a:xfrm rot="0">
              <a:off x="12354206" y="7591122"/>
              <a:ext cx="855032" cy="101136"/>
            </a:xfrm>
            <a:prstGeom prst="rect">
              <a:avLst/>
            </a:prstGeom>
          </p:spPr>
          <p:txBody>
            <a:bodyPr anchor="t" rtlCol="false" tIns="0" lIns="0" bIns="0" rIns="0">
              <a:spAutoFit/>
            </a:bodyPr>
            <a:lstStyle/>
            <a:p>
              <a:pPr algn="l">
                <a:lnSpc>
                  <a:spcPts val="620"/>
                </a:lnSpc>
              </a:pPr>
              <a:r>
                <a:rPr lang="en-US" sz="442">
                  <a:solidFill>
                    <a:srgbClr val="000000"/>
                  </a:solidFill>
                  <a:latin typeface="Fry's Baskerville"/>
                  <a:ea typeface="Fry's Baskerville"/>
                  <a:cs typeface="Fry's Baskerville"/>
                  <a:sym typeface="Fry's Baskerville"/>
                </a:rPr>
                <a:t>РОЗГОРТКА Б-В М 1:60</a:t>
              </a:r>
            </a:p>
          </p:txBody>
        </p:sp>
        <p:sp>
          <p:nvSpPr>
            <p:cNvPr name="TextBox 197" id="197"/>
            <p:cNvSpPr txBox="true"/>
            <p:nvPr/>
          </p:nvSpPr>
          <p:spPr>
            <a:xfrm rot="0">
              <a:off x="12818327" y="2002995"/>
              <a:ext cx="1154122" cy="101136"/>
            </a:xfrm>
            <a:prstGeom prst="rect">
              <a:avLst/>
            </a:prstGeom>
          </p:spPr>
          <p:txBody>
            <a:bodyPr anchor="t" rtlCol="false" tIns="0" lIns="0" bIns="0" rIns="0">
              <a:spAutoFit/>
            </a:bodyPr>
            <a:lstStyle/>
            <a:p>
              <a:pPr algn="l">
                <a:lnSpc>
                  <a:spcPts val="620"/>
                </a:lnSpc>
              </a:pPr>
              <a:r>
                <a:rPr lang="en-US" sz="442">
                  <a:solidFill>
                    <a:srgbClr val="000000"/>
                  </a:solidFill>
                  <a:latin typeface="Fry's Baskerville"/>
                  <a:ea typeface="Fry's Baskerville"/>
                  <a:cs typeface="Fry's Baskerville"/>
                  <a:sym typeface="Fry's Baskerville"/>
                </a:rPr>
                <a:t>РОЗГОРТКА Е-А М ЛІНІЙНИЙ</a:t>
              </a:r>
            </a:p>
          </p:txBody>
        </p:sp>
        <p:sp>
          <p:nvSpPr>
            <p:cNvPr name="TextBox 198" id="198"/>
            <p:cNvSpPr txBox="true"/>
            <p:nvPr/>
          </p:nvSpPr>
          <p:spPr>
            <a:xfrm rot="0">
              <a:off x="12742498" y="889886"/>
              <a:ext cx="1308836" cy="101136"/>
            </a:xfrm>
            <a:prstGeom prst="rect">
              <a:avLst/>
            </a:prstGeom>
          </p:spPr>
          <p:txBody>
            <a:bodyPr anchor="t" rtlCol="false" tIns="0" lIns="0" bIns="0" rIns="0">
              <a:spAutoFit/>
            </a:bodyPr>
            <a:lstStyle/>
            <a:p>
              <a:pPr algn="l">
                <a:lnSpc>
                  <a:spcPts val="620"/>
                </a:lnSpc>
              </a:pPr>
              <a:r>
                <a:rPr lang="en-US" sz="442">
                  <a:solidFill>
                    <a:srgbClr val="000000"/>
                  </a:solidFill>
                  <a:latin typeface="Fry's Baskerville"/>
                  <a:ea typeface="Fry's Baskerville"/>
                  <a:cs typeface="Fry's Baskerville"/>
                  <a:sym typeface="Fry's Baskerville"/>
                </a:rPr>
                <a:t>РОЗГОРТКИ СЕНСОРНОГО САДУ</a:t>
              </a:r>
            </a:p>
          </p:txBody>
        </p:sp>
        <p:sp>
          <p:nvSpPr>
            <p:cNvPr name="TextBox 199" id="199"/>
            <p:cNvSpPr txBox="true"/>
            <p:nvPr/>
          </p:nvSpPr>
          <p:spPr>
            <a:xfrm rot="0">
              <a:off x="12820714" y="1092723"/>
              <a:ext cx="1149251" cy="101136"/>
            </a:xfrm>
            <a:prstGeom prst="rect">
              <a:avLst/>
            </a:prstGeom>
          </p:spPr>
          <p:txBody>
            <a:bodyPr anchor="t" rtlCol="false" tIns="0" lIns="0" bIns="0" rIns="0">
              <a:spAutoFit/>
            </a:bodyPr>
            <a:lstStyle/>
            <a:p>
              <a:pPr algn="l">
                <a:lnSpc>
                  <a:spcPts val="620"/>
                </a:lnSpc>
              </a:pPr>
              <a:r>
                <a:rPr lang="en-US" sz="442">
                  <a:solidFill>
                    <a:srgbClr val="000000"/>
                  </a:solidFill>
                  <a:latin typeface="Fry's Baskerville"/>
                  <a:ea typeface="Fry's Baskerville"/>
                  <a:cs typeface="Fry's Baskerville"/>
                  <a:sym typeface="Fry's Baskerville"/>
                </a:rPr>
                <a:t>РОЗГОРТКА А-Б М ЛІНІЙНИЙ</a:t>
              </a:r>
            </a:p>
          </p:txBody>
        </p:sp>
        <p:sp>
          <p:nvSpPr>
            <p:cNvPr name="TextBox 200" id="200"/>
            <p:cNvSpPr txBox="true"/>
            <p:nvPr/>
          </p:nvSpPr>
          <p:spPr>
            <a:xfrm rot="0">
              <a:off x="14035135" y="7599768"/>
              <a:ext cx="854237" cy="101136"/>
            </a:xfrm>
            <a:prstGeom prst="rect">
              <a:avLst/>
            </a:prstGeom>
          </p:spPr>
          <p:txBody>
            <a:bodyPr anchor="t" rtlCol="false" tIns="0" lIns="0" bIns="0" rIns="0">
              <a:spAutoFit/>
            </a:bodyPr>
            <a:lstStyle/>
            <a:p>
              <a:pPr algn="l">
                <a:lnSpc>
                  <a:spcPts val="620"/>
                </a:lnSpc>
              </a:pPr>
              <a:r>
                <a:rPr lang="en-US" sz="442">
                  <a:solidFill>
                    <a:srgbClr val="000000"/>
                  </a:solidFill>
                  <a:latin typeface="Fry's Baskerville"/>
                  <a:ea typeface="Fry's Baskerville"/>
                  <a:cs typeface="Fry's Baskerville"/>
                  <a:sym typeface="Fry's Baskerville"/>
                </a:rPr>
                <a:t>РОЗГОРТКА В-Г М 1:60</a:t>
              </a:r>
            </a:p>
          </p:txBody>
        </p:sp>
        <p:sp>
          <p:nvSpPr>
            <p:cNvPr name="TextBox 201" id="201"/>
            <p:cNvSpPr txBox="true"/>
            <p:nvPr/>
          </p:nvSpPr>
          <p:spPr>
            <a:xfrm rot="0">
              <a:off x="16031105" y="5764458"/>
              <a:ext cx="1702187" cy="101136"/>
            </a:xfrm>
            <a:prstGeom prst="rect">
              <a:avLst/>
            </a:prstGeom>
          </p:spPr>
          <p:txBody>
            <a:bodyPr anchor="t" rtlCol="false" tIns="0" lIns="0" bIns="0" rIns="0">
              <a:spAutoFit/>
            </a:bodyPr>
            <a:lstStyle/>
            <a:p>
              <a:pPr algn="l">
                <a:lnSpc>
                  <a:spcPts val="620"/>
                </a:lnSpc>
              </a:pPr>
              <a:r>
                <a:rPr lang="en-US" sz="442">
                  <a:solidFill>
                    <a:srgbClr val="000000"/>
                  </a:solidFill>
                  <a:latin typeface="Fry's Baskerville"/>
                  <a:ea typeface="Fry's Baskerville"/>
                  <a:cs typeface="Fry's Baskerville"/>
                  <a:sym typeface="Fry's Baskerville"/>
                </a:rPr>
                <a:t>ПЛАН СТЕЛІ СЕНСОРНОЇ КІМНАТИ М 1:100</a:t>
              </a:r>
            </a:p>
          </p:txBody>
        </p:sp>
        <p:sp>
          <p:nvSpPr>
            <p:cNvPr name="TextBox 202" id="202"/>
            <p:cNvSpPr txBox="true"/>
            <p:nvPr/>
          </p:nvSpPr>
          <p:spPr>
            <a:xfrm rot="0">
              <a:off x="16863435" y="7599768"/>
              <a:ext cx="859108" cy="101136"/>
            </a:xfrm>
            <a:prstGeom prst="rect">
              <a:avLst/>
            </a:prstGeom>
          </p:spPr>
          <p:txBody>
            <a:bodyPr anchor="t" rtlCol="false" tIns="0" lIns="0" bIns="0" rIns="0">
              <a:spAutoFit/>
            </a:bodyPr>
            <a:lstStyle/>
            <a:p>
              <a:pPr algn="l">
                <a:lnSpc>
                  <a:spcPts val="620"/>
                </a:lnSpc>
              </a:pPr>
              <a:r>
                <a:rPr lang="en-US" sz="442">
                  <a:solidFill>
                    <a:srgbClr val="000000"/>
                  </a:solidFill>
                  <a:latin typeface="Fry's Baskerville"/>
                  <a:ea typeface="Fry's Baskerville"/>
                  <a:cs typeface="Fry's Baskerville"/>
                  <a:sym typeface="Fry's Baskerville"/>
                </a:rPr>
                <a:t>РОЗГОРТКА Г-А М 1:60</a:t>
              </a:r>
            </a:p>
          </p:txBody>
        </p:sp>
        <p:sp>
          <p:nvSpPr>
            <p:cNvPr name="TextBox 203" id="203"/>
            <p:cNvSpPr txBox="true"/>
            <p:nvPr/>
          </p:nvSpPr>
          <p:spPr>
            <a:xfrm rot="0">
              <a:off x="16065364" y="2994489"/>
              <a:ext cx="1832789" cy="101136"/>
            </a:xfrm>
            <a:prstGeom prst="rect">
              <a:avLst/>
            </a:prstGeom>
          </p:spPr>
          <p:txBody>
            <a:bodyPr anchor="t" rtlCol="false" tIns="0" lIns="0" bIns="0" rIns="0">
              <a:spAutoFit/>
            </a:bodyPr>
            <a:lstStyle/>
            <a:p>
              <a:pPr algn="l">
                <a:lnSpc>
                  <a:spcPts val="620"/>
                </a:lnSpc>
              </a:pPr>
              <a:r>
                <a:rPr lang="en-US" sz="442">
                  <a:solidFill>
                    <a:srgbClr val="000000"/>
                  </a:solidFill>
                  <a:latin typeface="Fry's Baskerville"/>
                  <a:ea typeface="Fry's Baskerville"/>
                  <a:cs typeface="Fry's Baskerville"/>
                  <a:sym typeface="Fry's Baskerville"/>
                </a:rPr>
                <a:t>ПЛАН ПІДЛОГИ СЕНСОРНОЇ КІМНАТИ М 1:100</a:t>
              </a:r>
            </a:p>
          </p:txBody>
        </p:sp>
        <p:sp>
          <p:nvSpPr>
            <p:cNvPr name="TextBox 204" id="204"/>
            <p:cNvSpPr txBox="true"/>
            <p:nvPr/>
          </p:nvSpPr>
          <p:spPr>
            <a:xfrm rot="0">
              <a:off x="1625882" y="11695180"/>
              <a:ext cx="10702109" cy="1512774"/>
            </a:xfrm>
            <a:prstGeom prst="rect">
              <a:avLst/>
            </a:prstGeom>
          </p:spPr>
          <p:txBody>
            <a:bodyPr anchor="t" rtlCol="false" tIns="0" lIns="0" bIns="0" rIns="0">
              <a:spAutoFit/>
            </a:bodyPr>
            <a:lstStyle/>
            <a:p>
              <a:pPr algn="just">
                <a:lnSpc>
                  <a:spcPts val="888"/>
                </a:lnSpc>
              </a:pPr>
              <a:r>
                <a:rPr lang="en-US" sz="516">
                  <a:solidFill>
                    <a:srgbClr val="000000"/>
                  </a:solidFill>
                  <a:latin typeface="Times New Roman"/>
                  <a:ea typeface="Times New Roman"/>
                  <a:cs typeface="Times New Roman"/>
                  <a:sym typeface="Times New Roman"/>
                </a:rPr>
                <a:t>ДЛЯ ДИПЛОМНОГО ПРОЄКТУ БУЛО ОБРАНЕ КОМЕРЦІЙНЕ ПРИМІЩЕННЯ ДЛЯ ДИЗАЙНУ ІНТЕР'ЄРІВ ЦЕНТРУ НЕЙРОРЕАБІЛІТАЦІЇ ТА РОЗВИТКУ ДІТЕЙ, ЗАГАЛЬНОЮ ПЛОЩЕЮ В 450 КВ.М., РОЗТАШОВАНА У М. МУКАЧЕВО ВУЛ. ВОЛОДИМИРА ДАНЧЕВСЬКОГО 1. ДАНА СПОРУДА БУЛА ЗБУДОВАНА У 2022 Р. І В ЦЬОМУ Ж РОЦІ ВВЕДЕНА В ЕКСПЛУАТАЦІЮ. МАЄ ПРИВАТИЗОВАНУ ДІЛЯНКУ 7 СОТОК ІЗ ДВОМА В'ЇЗДАМИ ТА ВЛАСНИМ ДВОРОМ. ПРОПОНУЄТЬСЯ РОЗРОБИТИ ТРИ ІНТЕР'ЄРИ</a:t>
              </a:r>
            </a:p>
            <a:p>
              <a:pPr algn="just">
                <a:lnSpc>
                  <a:spcPts val="888"/>
                </a:lnSpc>
              </a:pPr>
              <a:r>
                <a:rPr lang="en-US" sz="516">
                  <a:solidFill>
                    <a:srgbClr val="000000"/>
                  </a:solidFill>
                  <a:latin typeface="Times New Roman"/>
                  <a:ea typeface="Times New Roman"/>
                  <a:cs typeface="Times New Roman"/>
                  <a:sym typeface="Times New Roman"/>
                </a:rPr>
                <a:t>ЦЕНТРУ: СЕНСОРНА КІМНАТА ( 48,5 КВ.М ), КАБІНЕТ ЛІКАРЯ ( 30,7 КВ.М. ), ДВОРОВА ЗОНА (СЕНСОРНИЙ САД) - 445 КВ.М. КОНЦЕПЦІЯ ЦЕНТРУ, ВІКОМ ВІД 5 ДО 10 РОКІВ ҐРУНТУЄТЬСЯ НА СТВОРЕНІ БЕЗПЕЧНОГО, ТЕРАПЕВТИЧНО ЕФЕКТИВНОГО</a:t>
              </a:r>
            </a:p>
            <a:p>
              <a:pPr algn="just">
                <a:lnSpc>
                  <a:spcPts val="888"/>
                </a:lnSpc>
              </a:pPr>
              <a:r>
                <a:rPr lang="en-US" sz="516">
                  <a:solidFill>
                    <a:srgbClr val="000000"/>
                  </a:solidFill>
                  <a:latin typeface="Times New Roman"/>
                  <a:ea typeface="Times New Roman"/>
                  <a:cs typeface="Times New Roman"/>
                  <a:sym typeface="Times New Roman"/>
                </a:rPr>
                <a:t>ТА ЕМОЦІЙНО ПІДТРИМУЮЧОГО СЕРЕДОВИЩА, ЯКЕ СПРИЯЄ ВІДНОВЛЕННЮ, РОЗВИТКУ СЕНСОРНОЇ ІНТЕГРАЦІЇ, ЕМОЦІЙНОЇ СТАБІЛЬНОСТІ ДИТИНИ. ПРОСТІР РОЗГЛЯДАЄТЬСЯ НЕ ЯК МЕДИЧНИЙ ЗАКЛАД, А ЯК ДРУЖНЄ СЕРЕДОВИЩЕ РОЗВИТКУ, У ЯКОМУ ІНТЕР'ЄР СТАЄ АКТИВНИМ ІНСТРУМЕНТОМ РЕАБІЛІТАЦІЇ. УСІ ПРОСТОРОВІ, КОЛОРИСТИЧНІ ТА СВІТЛОВІ РІШЕННЯ СПРЯМОВАНІ НА ЗМЕНШЕННЯ СЕНСОРНОГО ПЕРЕНАВАНТАЖЕННЯ, ФОРМУВАННЯ ВІДЧУТТЯ БЕЗПЕКИ</a:t>
              </a:r>
            </a:p>
            <a:p>
              <a:pPr algn="just">
                <a:lnSpc>
                  <a:spcPts val="888"/>
                </a:lnSpc>
              </a:pPr>
              <a:r>
                <a:rPr lang="en-US" sz="516">
                  <a:solidFill>
                    <a:srgbClr val="000000"/>
                  </a:solidFill>
                  <a:latin typeface="Times New Roman"/>
                  <a:ea typeface="Times New Roman"/>
                  <a:cs typeface="Times New Roman"/>
                  <a:sym typeface="Times New Roman"/>
                </a:rPr>
                <a:t>ТА ПОСТУПОВУ АДАПТАЦІЮ ДИТИНИ ДО ЗОВНІШНЬОГО СВІТУ. ДЛЯ ВИЯВЛЕННЯ ХУДОЖНЬОГО ОБРАЗУ ОБРАНИХ ДЛЯ ПРОЄКТУВАННЯ ПРИМІЩЕНЬ Є АНАЛІЗ НАУКОВИХ СТАТЕЙ, ПОВ'ЯЗАНИХ ІЗ ВИКОРИСТАННЯМ ФОРМОУТВОРЕНЬ, КОЛІРНОЇ ГАМИ ДЛЯ ДІТЕЙ ІЗ ПЕВНИМИ ПОТРЕБАМИ. В ОСНОВІ ПОБУДОВИ ФОРМОУТВОРЕНЬ ПРОПОНУЄТЬСЯ ВИКОРИСТОВУВАТИ М'ЯКІ, АРОЧНІ ФОРМИ, ДЛЯ БЕЗПЕЧНОГО ТА КОМФОРТНОГО ПЕРЕБУВАННЯ ДІТЕЙ. У РІЗНИХ ПРИМІЩЕННЯХ ПРОПОНУЄТЬСЯ ВИКОРИСТОВУВАТИ РІЗНОМАНІТНІ СПОСОБИ РІШЕННЯ ЇХ ДИЗАЙНУ, ВИЯВЛЕННЯ ЇХ ФУНКЦІОНАЛЬНИХ РІШЕНЬ, ПІДБІР КОЛІРНОЇ ГАМИ, МЕБЛІВ ТА ОБЛАДНАНЬ, ЯКІ ВІДПОВІДАЮТЬ ФУНКЦІОНАЛЬНИМ ЗОНАМ ТА ФОРМОУТВОРЕННЯМ. ПІДКРЕСЛЮЄТЬСЯ, ЩО ЦЕ САМЕ ДИТЯЧИЙ ЦЕНТР, А НЕ МЕДИЧНИЙ ЗАКЛАД, ТОМУ МЕТА ПРОЄКТУ ЗРОБИТИ МАКСИМАЛЬНО КОМФОРТНИЙ ТА ЗАТИШНИЙ ЦЕНТР ДЛЯ ДІТЕЙ, ДЕ ВОНИ БУДУТЬ ПОЧУВАТИ СЕБЕ У БЕЗПЕЦІ, СПОКОЮ ТА ВПЕВНЕНИМИ У СОБІ.</a:t>
              </a:r>
            </a:p>
          </p:txBody>
        </p:sp>
        <p:sp>
          <p:nvSpPr>
            <p:cNvPr name="TextBox 205" id="205"/>
            <p:cNvSpPr txBox="true"/>
            <p:nvPr/>
          </p:nvSpPr>
          <p:spPr>
            <a:xfrm rot="0">
              <a:off x="13390555" y="12112968"/>
              <a:ext cx="3216435" cy="924225"/>
            </a:xfrm>
            <a:prstGeom prst="rect">
              <a:avLst/>
            </a:prstGeom>
          </p:spPr>
          <p:txBody>
            <a:bodyPr anchor="t" rtlCol="false" tIns="0" lIns="0" bIns="0" rIns="0">
              <a:spAutoFit/>
            </a:bodyPr>
            <a:lstStyle/>
            <a:p>
              <a:pPr algn="l">
                <a:lnSpc>
                  <a:spcPts val="592"/>
                </a:lnSpc>
              </a:pPr>
              <a:r>
                <a:rPr lang="en-US" sz="516">
                  <a:solidFill>
                    <a:srgbClr val="000000"/>
                  </a:solidFill>
                  <a:latin typeface="Fry's Baskerville"/>
                  <a:ea typeface="Fry's Baskerville"/>
                  <a:cs typeface="Fry's Baskerville"/>
                  <a:sym typeface="Fry's Baskerville"/>
                </a:rPr>
                <a:t>ВИКОНАЛА:</a:t>
              </a:r>
            </a:p>
            <a:p>
              <a:pPr algn="l">
                <a:lnSpc>
                  <a:spcPts val="592"/>
                </a:lnSpc>
              </a:pPr>
              <a:r>
                <a:rPr lang="en-US" sz="516">
                  <a:solidFill>
                    <a:srgbClr val="000000"/>
                  </a:solidFill>
                  <a:latin typeface="Fry's Baskerville"/>
                  <a:ea typeface="Fry's Baskerville"/>
                  <a:cs typeface="Fry's Baskerville"/>
                  <a:sym typeface="Fry's Baskerville"/>
                </a:rPr>
                <a:t>АВРАМЕНКО ЮЛІЯ ОЛЕКСІЇВНА</a:t>
              </a:r>
            </a:p>
            <a:p>
              <a:pPr algn="l">
                <a:lnSpc>
                  <a:spcPts val="592"/>
                </a:lnSpc>
              </a:pPr>
              <a:r>
                <a:rPr lang="en-US" sz="516">
                  <a:solidFill>
                    <a:srgbClr val="000000"/>
                  </a:solidFill>
                  <a:latin typeface="Fry's Baskerville"/>
                  <a:ea typeface="Fry's Baskerville"/>
                  <a:cs typeface="Fry's Baskerville"/>
                  <a:sym typeface="Fry's Baskerville"/>
                </a:rPr>
                <a:t>КЕРІВНИК:</a:t>
              </a:r>
            </a:p>
            <a:p>
              <a:pPr algn="l">
                <a:lnSpc>
                  <a:spcPts val="592"/>
                </a:lnSpc>
              </a:pPr>
              <a:r>
                <a:rPr lang="en-US" sz="516">
                  <a:solidFill>
                    <a:srgbClr val="000000"/>
                  </a:solidFill>
                  <a:latin typeface="Fry's Baskerville"/>
                  <a:ea typeface="Fry's Baskerville"/>
                  <a:cs typeface="Fry's Baskerville"/>
                  <a:sym typeface="Fry's Baskerville"/>
                </a:rPr>
                <a:t>ШАРЛАЙ ОЛЕНА ВАСИЛІВНА - ДОЦ. КАФ., КАНДИДАТ АРХІТЕКТУРИ КОНСУЛЬТАНТИ:</a:t>
              </a:r>
            </a:p>
            <a:p>
              <a:pPr algn="l">
                <a:lnSpc>
                  <a:spcPts val="592"/>
                </a:lnSpc>
              </a:pPr>
              <a:r>
                <a:rPr lang="en-US" sz="516">
                  <a:solidFill>
                    <a:srgbClr val="000000"/>
                  </a:solidFill>
                  <a:latin typeface="Fry's Baskerville"/>
                  <a:ea typeface="Fry's Baskerville"/>
                  <a:cs typeface="Fry's Baskerville"/>
                  <a:sym typeface="Fry's Baskerville"/>
                </a:rPr>
                <a:t>КРИВУЦ СВІТЛАНА ВАСИЛІВНА - КАНДИДАТ МИСТЕЦТВОЗНАВСТВА, ПРОФЕСОР</a:t>
              </a:r>
            </a:p>
            <a:p>
              <a:pPr algn="l">
                <a:lnSpc>
                  <a:spcPts val="592"/>
                </a:lnSpc>
              </a:pPr>
              <a:r>
                <a:rPr lang="en-US" sz="516">
                  <a:solidFill>
                    <a:srgbClr val="000000"/>
                  </a:solidFill>
                  <a:latin typeface="Fry's Baskerville"/>
                  <a:ea typeface="Fry's Baskerville"/>
                  <a:cs typeface="Fry's Baskerville"/>
                  <a:sym typeface="Fry's Baskerville"/>
                </a:rPr>
                <a:t>СЕВЕРИН ВІКТОР ДМИТРОВИЧ - ДОЦ. КАФ., КАНДИДАТ МИСТЕЦТВОЗНАВСТВА.</a:t>
              </a:r>
            </a:p>
          </p:txBody>
        </p:sp>
        <p:sp>
          <p:nvSpPr>
            <p:cNvPr name="TextBox 206" id="206"/>
            <p:cNvSpPr txBox="true"/>
            <p:nvPr/>
          </p:nvSpPr>
          <p:spPr>
            <a:xfrm rot="0">
              <a:off x="6513876" y="1413206"/>
              <a:ext cx="78355" cy="29086"/>
            </a:xfrm>
            <a:prstGeom prst="rect">
              <a:avLst/>
            </a:prstGeom>
          </p:spPr>
          <p:txBody>
            <a:bodyPr anchor="t" rtlCol="false" tIns="0" lIns="0" bIns="0" rIns="0">
              <a:spAutoFit/>
            </a:bodyPr>
            <a:lstStyle/>
            <a:p>
              <a:pPr algn="l">
                <a:lnSpc>
                  <a:spcPts val="126"/>
                </a:lnSpc>
              </a:pPr>
              <a:r>
                <a:rPr lang="en-US" sz="100">
                  <a:solidFill>
                    <a:srgbClr val="000000"/>
                  </a:solidFill>
                  <a:latin typeface="Arial"/>
                  <a:ea typeface="Arial"/>
                  <a:cs typeface="Arial"/>
                  <a:sym typeface="Arial"/>
                </a:rPr>
                <a:t>445,396 м</a:t>
              </a:r>
              <a:r>
                <a:rPr lang="en-US" sz="100">
                  <a:solidFill>
                    <a:srgbClr val="000000"/>
                  </a:solidFill>
                  <a:latin typeface="Arial"/>
                  <a:ea typeface="Arial"/>
                  <a:cs typeface="Arial"/>
                  <a:sym typeface="Arial"/>
                </a:rPr>
                <a:t>2</a:t>
              </a:r>
            </a:p>
          </p:txBody>
        </p:sp>
        <p:sp>
          <p:nvSpPr>
            <p:cNvPr name="TextBox 207" id="207"/>
            <p:cNvSpPr txBox="true"/>
            <p:nvPr/>
          </p:nvSpPr>
          <p:spPr>
            <a:xfrm rot="0">
              <a:off x="6845481" y="2705366"/>
              <a:ext cx="17615" cy="27836"/>
            </a:xfrm>
            <a:prstGeom prst="rect">
              <a:avLst/>
            </a:prstGeom>
          </p:spPr>
          <p:txBody>
            <a:bodyPr anchor="t" rtlCol="false" tIns="0" lIns="0" bIns="0" rIns="0">
              <a:spAutoFit/>
            </a:bodyPr>
            <a:lstStyle/>
            <a:p>
              <a:pPr algn="l">
                <a:lnSpc>
                  <a:spcPts val="126"/>
                </a:lnSpc>
              </a:pPr>
              <a:r>
                <a:rPr lang="en-US" sz="100">
                  <a:solidFill>
                    <a:srgbClr val="000000"/>
                  </a:solidFill>
                  <a:latin typeface="Arial"/>
                  <a:ea typeface="Arial"/>
                  <a:cs typeface="Arial"/>
                  <a:sym typeface="Arial"/>
                </a:rPr>
                <a:t>45</a:t>
              </a:r>
            </a:p>
          </p:txBody>
        </p:sp>
        <p:sp>
          <p:nvSpPr>
            <p:cNvPr name="TextBox 208" id="208"/>
            <p:cNvSpPr txBox="true"/>
            <p:nvPr/>
          </p:nvSpPr>
          <p:spPr>
            <a:xfrm rot="0">
              <a:off x="6877511" y="1924811"/>
              <a:ext cx="39634" cy="27836"/>
            </a:xfrm>
            <a:prstGeom prst="rect">
              <a:avLst/>
            </a:prstGeom>
          </p:spPr>
          <p:txBody>
            <a:bodyPr anchor="t" rtlCol="false" tIns="0" lIns="0" bIns="0" rIns="0">
              <a:spAutoFit/>
            </a:bodyPr>
            <a:lstStyle/>
            <a:p>
              <a:pPr algn="l">
                <a:lnSpc>
                  <a:spcPts val="126"/>
                </a:lnSpc>
              </a:pPr>
              <a:r>
                <a:rPr lang="en-US" sz="100">
                  <a:solidFill>
                    <a:srgbClr val="000000"/>
                  </a:solidFill>
                  <a:latin typeface="Arial"/>
                  <a:ea typeface="Arial"/>
                  <a:cs typeface="Arial"/>
                  <a:sym typeface="Arial"/>
                </a:rPr>
                <a:t>1,260</a:t>
              </a:r>
            </a:p>
          </p:txBody>
        </p:sp>
        <p:sp>
          <p:nvSpPr>
            <p:cNvPr name="TextBox 209" id="209"/>
            <p:cNvSpPr txBox="true"/>
            <p:nvPr/>
          </p:nvSpPr>
          <p:spPr>
            <a:xfrm rot="0">
              <a:off x="6970039" y="1924811"/>
              <a:ext cx="39634" cy="27836"/>
            </a:xfrm>
            <a:prstGeom prst="rect">
              <a:avLst/>
            </a:prstGeom>
          </p:spPr>
          <p:txBody>
            <a:bodyPr anchor="t" rtlCol="false" tIns="0" lIns="0" bIns="0" rIns="0">
              <a:spAutoFit/>
            </a:bodyPr>
            <a:lstStyle/>
            <a:p>
              <a:pPr algn="l">
                <a:lnSpc>
                  <a:spcPts val="126"/>
                </a:lnSpc>
              </a:pPr>
              <a:r>
                <a:rPr lang="en-US" sz="100">
                  <a:solidFill>
                    <a:srgbClr val="000000"/>
                  </a:solidFill>
                  <a:latin typeface="Arial"/>
                  <a:ea typeface="Arial"/>
                  <a:cs typeface="Arial"/>
                  <a:sym typeface="Arial"/>
                </a:rPr>
                <a:t>2,000</a:t>
              </a:r>
            </a:p>
          </p:txBody>
        </p:sp>
        <p:sp>
          <p:nvSpPr>
            <p:cNvPr name="TextBox 210" id="210"/>
            <p:cNvSpPr txBox="true"/>
            <p:nvPr/>
          </p:nvSpPr>
          <p:spPr>
            <a:xfrm rot="0">
              <a:off x="7035717" y="1895939"/>
              <a:ext cx="39634" cy="27836"/>
            </a:xfrm>
            <a:prstGeom prst="rect">
              <a:avLst/>
            </a:prstGeom>
          </p:spPr>
          <p:txBody>
            <a:bodyPr anchor="t" rtlCol="false" tIns="0" lIns="0" bIns="0" rIns="0">
              <a:spAutoFit/>
            </a:bodyPr>
            <a:lstStyle/>
            <a:p>
              <a:pPr algn="l">
                <a:lnSpc>
                  <a:spcPts val="126"/>
                </a:lnSpc>
              </a:pPr>
              <a:r>
                <a:rPr lang="en-US" sz="100">
                  <a:solidFill>
                    <a:srgbClr val="000000"/>
                  </a:solidFill>
                  <a:latin typeface="Arial"/>
                  <a:ea typeface="Arial"/>
                  <a:cs typeface="Arial"/>
                  <a:sym typeface="Arial"/>
                </a:rPr>
                <a:t>6,850</a:t>
              </a:r>
            </a:p>
          </p:txBody>
        </p:sp>
        <p:sp>
          <p:nvSpPr>
            <p:cNvPr name="TextBox 211" id="211"/>
            <p:cNvSpPr txBox="true"/>
            <p:nvPr/>
          </p:nvSpPr>
          <p:spPr>
            <a:xfrm rot="0">
              <a:off x="7240234" y="1874217"/>
              <a:ext cx="48441" cy="27836"/>
            </a:xfrm>
            <a:prstGeom prst="rect">
              <a:avLst/>
            </a:prstGeom>
          </p:spPr>
          <p:txBody>
            <a:bodyPr anchor="t" rtlCol="false" tIns="0" lIns="0" bIns="0" rIns="0">
              <a:spAutoFit/>
            </a:bodyPr>
            <a:lstStyle/>
            <a:p>
              <a:pPr algn="l">
                <a:lnSpc>
                  <a:spcPts val="126"/>
                </a:lnSpc>
              </a:pPr>
              <a:r>
                <a:rPr lang="en-US" sz="100">
                  <a:solidFill>
                    <a:srgbClr val="000000"/>
                  </a:solidFill>
                  <a:latin typeface="Arial"/>
                  <a:ea typeface="Arial"/>
                  <a:cs typeface="Arial"/>
                  <a:sym typeface="Arial"/>
                </a:rPr>
                <a:t>14,200</a:t>
              </a:r>
            </a:p>
          </p:txBody>
        </p:sp>
        <p:sp>
          <p:nvSpPr>
            <p:cNvPr name="TextBox 212" id="212"/>
            <p:cNvSpPr txBox="true"/>
            <p:nvPr/>
          </p:nvSpPr>
          <p:spPr>
            <a:xfrm rot="0">
              <a:off x="7470958" y="1865351"/>
              <a:ext cx="39634" cy="27836"/>
            </a:xfrm>
            <a:prstGeom prst="rect">
              <a:avLst/>
            </a:prstGeom>
          </p:spPr>
          <p:txBody>
            <a:bodyPr anchor="t" rtlCol="false" tIns="0" lIns="0" bIns="0" rIns="0">
              <a:spAutoFit/>
            </a:bodyPr>
            <a:lstStyle/>
            <a:p>
              <a:pPr algn="l">
                <a:lnSpc>
                  <a:spcPts val="126"/>
                </a:lnSpc>
              </a:pPr>
              <a:r>
                <a:rPr lang="en-US" sz="100">
                  <a:solidFill>
                    <a:srgbClr val="000000"/>
                  </a:solidFill>
                  <a:latin typeface="Arial"/>
                  <a:ea typeface="Arial"/>
                  <a:cs typeface="Arial"/>
                  <a:sym typeface="Arial"/>
                </a:rPr>
                <a:t>0,500</a:t>
              </a:r>
            </a:p>
          </p:txBody>
        </p:sp>
        <p:sp>
          <p:nvSpPr>
            <p:cNvPr name="TextBox 213" id="213"/>
            <p:cNvSpPr txBox="true"/>
            <p:nvPr/>
          </p:nvSpPr>
          <p:spPr>
            <a:xfrm rot="0">
              <a:off x="7549119" y="2608084"/>
              <a:ext cx="39634" cy="27836"/>
            </a:xfrm>
            <a:prstGeom prst="rect">
              <a:avLst/>
            </a:prstGeom>
          </p:spPr>
          <p:txBody>
            <a:bodyPr anchor="t" rtlCol="false" tIns="0" lIns="0" bIns="0" rIns="0">
              <a:spAutoFit/>
            </a:bodyPr>
            <a:lstStyle/>
            <a:p>
              <a:pPr algn="l">
                <a:lnSpc>
                  <a:spcPts val="126"/>
                </a:lnSpc>
              </a:pPr>
              <a:r>
                <a:rPr lang="en-US" sz="100">
                  <a:solidFill>
                    <a:srgbClr val="000000"/>
                  </a:solidFill>
                  <a:latin typeface="Arial"/>
                  <a:ea typeface="Arial"/>
                  <a:cs typeface="Arial"/>
                  <a:sym typeface="Arial"/>
                </a:rPr>
                <a:t>2,700</a:t>
              </a:r>
            </a:p>
          </p:txBody>
        </p:sp>
        <p:sp>
          <p:nvSpPr>
            <p:cNvPr name="TextBox 214" id="214"/>
            <p:cNvSpPr txBox="true"/>
            <p:nvPr/>
          </p:nvSpPr>
          <p:spPr>
            <a:xfrm rot="0">
              <a:off x="6377140" y="2153651"/>
              <a:ext cx="25582" cy="41573"/>
            </a:xfrm>
            <a:prstGeom prst="rect">
              <a:avLst/>
            </a:prstGeom>
          </p:spPr>
          <p:txBody>
            <a:bodyPr anchor="t" rtlCol="false" tIns="0" lIns="0" bIns="0" rIns="0">
              <a:spAutoFit/>
            </a:bodyPr>
            <a:lstStyle/>
            <a:p>
              <a:pPr algn="l">
                <a:lnSpc>
                  <a:spcPts val="220"/>
                </a:lnSpc>
              </a:pPr>
              <a:r>
                <a:rPr lang="en-US" sz="157">
                  <a:solidFill>
                    <a:srgbClr val="000000"/>
                  </a:solidFill>
                  <a:latin typeface="Arial"/>
                  <a:ea typeface="Arial"/>
                  <a:cs typeface="Arial"/>
                  <a:sym typeface="Arial"/>
                </a:rPr>
                <a:t>Ж</a:t>
              </a:r>
            </a:p>
          </p:txBody>
        </p:sp>
        <p:sp>
          <p:nvSpPr>
            <p:cNvPr name="TextBox 215" id="215"/>
            <p:cNvSpPr txBox="true"/>
            <p:nvPr/>
          </p:nvSpPr>
          <p:spPr>
            <a:xfrm rot="0">
              <a:off x="6379737" y="2236007"/>
              <a:ext cx="20706" cy="105309"/>
            </a:xfrm>
            <a:prstGeom prst="rect">
              <a:avLst/>
            </a:prstGeom>
          </p:spPr>
          <p:txBody>
            <a:bodyPr anchor="t" rtlCol="false" tIns="0" lIns="0" bIns="0" rIns="0">
              <a:spAutoFit/>
            </a:bodyPr>
            <a:lstStyle/>
            <a:p>
              <a:pPr algn="just">
                <a:lnSpc>
                  <a:spcPts val="314"/>
                </a:lnSpc>
              </a:pPr>
              <a:r>
                <a:rPr lang="en-US" sz="157">
                  <a:solidFill>
                    <a:srgbClr val="000000"/>
                  </a:solidFill>
                  <a:latin typeface="Arial"/>
                  <a:ea typeface="Arial"/>
                  <a:cs typeface="Arial"/>
                  <a:sym typeface="Arial"/>
                </a:rPr>
                <a:t>ЄЕ</a:t>
              </a:r>
            </a:p>
            <a:p>
              <a:pPr algn="just">
                <a:lnSpc>
                  <a:spcPts val="314"/>
                </a:lnSpc>
              </a:pPr>
              <a:r>
                <a:rPr lang="en-US" sz="157">
                  <a:solidFill>
                    <a:srgbClr val="000000"/>
                  </a:solidFill>
                  <a:latin typeface="Arial"/>
                  <a:ea typeface="Arial"/>
                  <a:cs typeface="Arial"/>
                  <a:sym typeface="Arial"/>
                </a:rPr>
                <a:t>Д</a:t>
              </a:r>
            </a:p>
          </p:txBody>
        </p:sp>
        <p:sp>
          <p:nvSpPr>
            <p:cNvPr name="TextBox 216" id="216"/>
            <p:cNvSpPr txBox="true"/>
            <p:nvPr/>
          </p:nvSpPr>
          <p:spPr>
            <a:xfrm rot="0">
              <a:off x="6381778" y="2643157"/>
              <a:ext cx="18487" cy="41573"/>
            </a:xfrm>
            <a:prstGeom prst="rect">
              <a:avLst/>
            </a:prstGeom>
          </p:spPr>
          <p:txBody>
            <a:bodyPr anchor="t" rtlCol="false" tIns="0" lIns="0" bIns="0" rIns="0">
              <a:spAutoFit/>
            </a:bodyPr>
            <a:lstStyle/>
            <a:p>
              <a:pPr algn="l">
                <a:lnSpc>
                  <a:spcPts val="220"/>
                </a:lnSpc>
              </a:pPr>
              <a:r>
                <a:rPr lang="en-US" sz="157">
                  <a:solidFill>
                    <a:srgbClr val="000000"/>
                  </a:solidFill>
                  <a:latin typeface="Arial"/>
                  <a:ea typeface="Arial"/>
                  <a:cs typeface="Arial"/>
                  <a:sym typeface="Arial"/>
                </a:rPr>
                <a:t>В</a:t>
              </a:r>
            </a:p>
          </p:txBody>
        </p:sp>
        <p:sp>
          <p:nvSpPr>
            <p:cNvPr name="TextBox 217" id="217"/>
            <p:cNvSpPr txBox="true"/>
            <p:nvPr/>
          </p:nvSpPr>
          <p:spPr>
            <a:xfrm rot="0">
              <a:off x="6381472" y="1958697"/>
              <a:ext cx="16743" cy="41573"/>
            </a:xfrm>
            <a:prstGeom prst="rect">
              <a:avLst/>
            </a:prstGeom>
          </p:spPr>
          <p:txBody>
            <a:bodyPr anchor="t" rtlCol="false" tIns="0" lIns="0" bIns="0" rIns="0">
              <a:spAutoFit/>
            </a:bodyPr>
            <a:lstStyle/>
            <a:p>
              <a:pPr algn="l">
                <a:lnSpc>
                  <a:spcPts val="220"/>
                </a:lnSpc>
              </a:pPr>
              <a:r>
                <a:rPr lang="en-US" sz="157">
                  <a:solidFill>
                    <a:srgbClr val="000000"/>
                  </a:solidFill>
                  <a:latin typeface="Arial"/>
                  <a:ea typeface="Arial"/>
                  <a:cs typeface="Arial"/>
                  <a:sym typeface="Arial"/>
                </a:rPr>
                <a:t>З</a:t>
              </a:r>
            </a:p>
          </p:txBody>
        </p:sp>
        <p:sp>
          <p:nvSpPr>
            <p:cNvPr name="TextBox 218" id="218"/>
            <p:cNvSpPr txBox="true"/>
            <p:nvPr/>
          </p:nvSpPr>
          <p:spPr>
            <a:xfrm rot="0">
              <a:off x="6383476" y="2537162"/>
              <a:ext cx="15022" cy="41573"/>
            </a:xfrm>
            <a:prstGeom prst="rect">
              <a:avLst/>
            </a:prstGeom>
          </p:spPr>
          <p:txBody>
            <a:bodyPr anchor="t" rtlCol="false" tIns="0" lIns="0" bIns="0" rIns="0">
              <a:spAutoFit/>
            </a:bodyPr>
            <a:lstStyle/>
            <a:p>
              <a:pPr algn="l">
                <a:lnSpc>
                  <a:spcPts val="220"/>
                </a:lnSpc>
              </a:pPr>
              <a:r>
                <a:rPr lang="en-US" sz="157">
                  <a:solidFill>
                    <a:srgbClr val="000000"/>
                  </a:solidFill>
                  <a:latin typeface="Arial"/>
                  <a:ea typeface="Arial"/>
                  <a:cs typeface="Arial"/>
                  <a:sym typeface="Arial"/>
                </a:rPr>
                <a:t>Г</a:t>
              </a:r>
            </a:p>
          </p:txBody>
        </p:sp>
        <p:sp>
          <p:nvSpPr>
            <p:cNvPr name="TextBox 219" id="219"/>
            <p:cNvSpPr txBox="true"/>
            <p:nvPr/>
          </p:nvSpPr>
          <p:spPr>
            <a:xfrm rot="0">
              <a:off x="6384186" y="2411773"/>
              <a:ext cx="13553" cy="41573"/>
            </a:xfrm>
            <a:prstGeom prst="rect">
              <a:avLst/>
            </a:prstGeom>
          </p:spPr>
          <p:txBody>
            <a:bodyPr anchor="t" rtlCol="false" tIns="0" lIns="0" bIns="0" rIns="0">
              <a:spAutoFit/>
            </a:bodyPr>
            <a:lstStyle/>
            <a:p>
              <a:pPr algn="l">
                <a:lnSpc>
                  <a:spcPts val="220"/>
                </a:lnSpc>
              </a:pPr>
              <a:r>
                <a:rPr lang="en-US" sz="157">
                  <a:solidFill>
                    <a:srgbClr val="000000"/>
                  </a:solidFill>
                  <a:latin typeface="Arial"/>
                  <a:ea typeface="Arial"/>
                  <a:cs typeface="Arial"/>
                  <a:sym typeface="Arial"/>
                </a:rPr>
                <a:t>Ґ</a:t>
              </a:r>
            </a:p>
          </p:txBody>
        </p:sp>
        <p:sp>
          <p:nvSpPr>
            <p:cNvPr name="TextBox 220" id="220"/>
            <p:cNvSpPr txBox="true"/>
            <p:nvPr/>
          </p:nvSpPr>
          <p:spPr>
            <a:xfrm rot="0">
              <a:off x="6825646" y="2968565"/>
              <a:ext cx="15413" cy="41573"/>
            </a:xfrm>
            <a:prstGeom prst="rect">
              <a:avLst/>
            </a:prstGeom>
          </p:spPr>
          <p:txBody>
            <a:bodyPr anchor="t" rtlCol="false" tIns="0" lIns="0" bIns="0" rIns="0">
              <a:spAutoFit/>
            </a:bodyPr>
            <a:lstStyle/>
            <a:p>
              <a:pPr algn="l">
                <a:lnSpc>
                  <a:spcPts val="220"/>
                </a:lnSpc>
              </a:pPr>
              <a:r>
                <a:rPr lang="en-US" sz="157">
                  <a:solidFill>
                    <a:srgbClr val="000000"/>
                  </a:solidFill>
                  <a:latin typeface="Arial"/>
                  <a:ea typeface="Arial"/>
                  <a:cs typeface="Arial"/>
                  <a:sym typeface="Arial"/>
                </a:rPr>
                <a:t>1</a:t>
              </a:r>
            </a:p>
          </p:txBody>
        </p:sp>
        <p:sp>
          <p:nvSpPr>
            <p:cNvPr name="TextBox 221" id="221"/>
            <p:cNvSpPr txBox="true"/>
            <p:nvPr/>
          </p:nvSpPr>
          <p:spPr>
            <a:xfrm rot="0">
              <a:off x="6898878" y="3058850"/>
              <a:ext cx="18181" cy="41573"/>
            </a:xfrm>
            <a:prstGeom prst="rect">
              <a:avLst/>
            </a:prstGeom>
          </p:spPr>
          <p:txBody>
            <a:bodyPr anchor="t" rtlCol="false" tIns="0" lIns="0" bIns="0" rIns="0">
              <a:spAutoFit/>
            </a:bodyPr>
            <a:lstStyle/>
            <a:p>
              <a:pPr algn="l">
                <a:lnSpc>
                  <a:spcPts val="220"/>
                </a:lnSpc>
              </a:pPr>
              <a:r>
                <a:rPr lang="en-US" sz="157">
                  <a:solidFill>
                    <a:srgbClr val="000000"/>
                  </a:solidFill>
                  <a:latin typeface="Arial"/>
                  <a:ea typeface="Arial"/>
                  <a:cs typeface="Arial"/>
                  <a:sym typeface="Arial"/>
                </a:rPr>
                <a:t>Б</a:t>
              </a:r>
            </a:p>
          </p:txBody>
        </p:sp>
        <p:sp>
          <p:nvSpPr>
            <p:cNvPr name="TextBox 222" id="222"/>
            <p:cNvSpPr txBox="true"/>
            <p:nvPr/>
          </p:nvSpPr>
          <p:spPr>
            <a:xfrm rot="0">
              <a:off x="7048335" y="3208460"/>
              <a:ext cx="18487" cy="41573"/>
            </a:xfrm>
            <a:prstGeom prst="rect">
              <a:avLst/>
            </a:prstGeom>
          </p:spPr>
          <p:txBody>
            <a:bodyPr anchor="t" rtlCol="false" tIns="0" lIns="0" bIns="0" rIns="0">
              <a:spAutoFit/>
            </a:bodyPr>
            <a:lstStyle/>
            <a:p>
              <a:pPr algn="l">
                <a:lnSpc>
                  <a:spcPts val="220"/>
                </a:lnSpc>
              </a:pPr>
              <a:r>
                <a:rPr lang="en-US" sz="157">
                  <a:solidFill>
                    <a:srgbClr val="000000"/>
                  </a:solidFill>
                  <a:latin typeface="Arial"/>
                  <a:ea typeface="Arial"/>
                  <a:cs typeface="Arial"/>
                  <a:sym typeface="Arial"/>
                </a:rPr>
                <a:t>А</a:t>
              </a:r>
            </a:p>
          </p:txBody>
        </p:sp>
        <p:sp>
          <p:nvSpPr>
            <p:cNvPr name="TextBox 223" id="223"/>
            <p:cNvSpPr txBox="true"/>
            <p:nvPr/>
          </p:nvSpPr>
          <p:spPr>
            <a:xfrm rot="0">
              <a:off x="7323235" y="3140984"/>
              <a:ext cx="15413" cy="41573"/>
            </a:xfrm>
            <a:prstGeom prst="rect">
              <a:avLst/>
            </a:prstGeom>
          </p:spPr>
          <p:txBody>
            <a:bodyPr anchor="t" rtlCol="false" tIns="0" lIns="0" bIns="0" rIns="0">
              <a:spAutoFit/>
            </a:bodyPr>
            <a:lstStyle/>
            <a:p>
              <a:pPr algn="l">
                <a:lnSpc>
                  <a:spcPts val="220"/>
                </a:lnSpc>
              </a:pPr>
              <a:r>
                <a:rPr lang="en-US" sz="157">
                  <a:solidFill>
                    <a:srgbClr val="000000"/>
                  </a:solidFill>
                  <a:latin typeface="Arial"/>
                  <a:ea typeface="Arial"/>
                  <a:cs typeface="Arial"/>
                  <a:sym typeface="Arial"/>
                </a:rPr>
                <a:t>2</a:t>
              </a:r>
            </a:p>
          </p:txBody>
        </p:sp>
        <p:sp>
          <p:nvSpPr>
            <p:cNvPr name="TextBox 224" id="224"/>
            <p:cNvSpPr txBox="true"/>
            <p:nvPr/>
          </p:nvSpPr>
          <p:spPr>
            <a:xfrm rot="0">
              <a:off x="7666389" y="2797826"/>
              <a:ext cx="15413" cy="41573"/>
            </a:xfrm>
            <a:prstGeom prst="rect">
              <a:avLst/>
            </a:prstGeom>
          </p:spPr>
          <p:txBody>
            <a:bodyPr anchor="t" rtlCol="false" tIns="0" lIns="0" bIns="0" rIns="0">
              <a:spAutoFit/>
            </a:bodyPr>
            <a:lstStyle/>
            <a:p>
              <a:pPr algn="l">
                <a:lnSpc>
                  <a:spcPts val="220"/>
                </a:lnSpc>
              </a:pPr>
              <a:r>
                <a:rPr lang="en-US" sz="157">
                  <a:solidFill>
                    <a:srgbClr val="000000"/>
                  </a:solidFill>
                  <a:latin typeface="Arial"/>
                  <a:ea typeface="Arial"/>
                  <a:cs typeface="Arial"/>
                  <a:sym typeface="Arial"/>
                </a:rPr>
                <a:t>3</a:t>
              </a:r>
            </a:p>
          </p:txBody>
        </p:sp>
        <p:sp>
          <p:nvSpPr>
            <p:cNvPr name="TextBox 225" id="225"/>
            <p:cNvSpPr txBox="true"/>
            <p:nvPr/>
          </p:nvSpPr>
          <p:spPr>
            <a:xfrm rot="0">
              <a:off x="7804279" y="2659936"/>
              <a:ext cx="15413" cy="41573"/>
            </a:xfrm>
            <a:prstGeom prst="rect">
              <a:avLst/>
            </a:prstGeom>
          </p:spPr>
          <p:txBody>
            <a:bodyPr anchor="t" rtlCol="false" tIns="0" lIns="0" bIns="0" rIns="0">
              <a:spAutoFit/>
            </a:bodyPr>
            <a:lstStyle/>
            <a:p>
              <a:pPr algn="l">
                <a:lnSpc>
                  <a:spcPts val="220"/>
                </a:lnSpc>
              </a:pPr>
              <a:r>
                <a:rPr lang="en-US" sz="157">
                  <a:solidFill>
                    <a:srgbClr val="000000"/>
                  </a:solidFill>
                  <a:latin typeface="Arial"/>
                  <a:ea typeface="Arial"/>
                  <a:cs typeface="Arial"/>
                  <a:sym typeface="Arial"/>
                </a:rPr>
                <a:t>4</a:t>
              </a:r>
            </a:p>
          </p:txBody>
        </p:sp>
        <p:sp>
          <p:nvSpPr>
            <p:cNvPr name="TextBox 226" id="226"/>
            <p:cNvSpPr txBox="true"/>
            <p:nvPr/>
          </p:nvSpPr>
          <p:spPr>
            <a:xfrm rot="0">
              <a:off x="8085785" y="2378430"/>
              <a:ext cx="15413" cy="41573"/>
            </a:xfrm>
            <a:prstGeom prst="rect">
              <a:avLst/>
            </a:prstGeom>
          </p:spPr>
          <p:txBody>
            <a:bodyPr anchor="t" rtlCol="false" tIns="0" lIns="0" bIns="0" rIns="0">
              <a:spAutoFit/>
            </a:bodyPr>
            <a:lstStyle/>
            <a:p>
              <a:pPr algn="l">
                <a:lnSpc>
                  <a:spcPts val="220"/>
                </a:lnSpc>
              </a:pPr>
              <a:r>
                <a:rPr lang="en-US" sz="157">
                  <a:solidFill>
                    <a:srgbClr val="000000"/>
                  </a:solidFill>
                  <a:latin typeface="Arial"/>
                  <a:ea typeface="Arial"/>
                  <a:cs typeface="Arial"/>
                  <a:sym typeface="Arial"/>
                </a:rPr>
                <a:t>5</a:t>
              </a:r>
            </a:p>
          </p:txBody>
        </p:sp>
        <p:sp>
          <p:nvSpPr>
            <p:cNvPr name="TextBox 227" id="227"/>
            <p:cNvSpPr txBox="true"/>
            <p:nvPr/>
          </p:nvSpPr>
          <p:spPr>
            <a:xfrm rot="-5400000">
              <a:off x="6540662" y="2064282"/>
              <a:ext cx="39634" cy="27836"/>
            </a:xfrm>
            <a:prstGeom prst="rect">
              <a:avLst/>
            </a:prstGeom>
          </p:spPr>
          <p:txBody>
            <a:bodyPr anchor="t" rtlCol="false" tIns="0" lIns="0" bIns="0" rIns="0">
              <a:spAutoFit/>
            </a:bodyPr>
            <a:lstStyle/>
            <a:p>
              <a:pPr algn="l">
                <a:lnSpc>
                  <a:spcPts val="126"/>
                </a:lnSpc>
              </a:pPr>
              <a:r>
                <a:rPr lang="en-US" sz="100">
                  <a:solidFill>
                    <a:srgbClr val="000000"/>
                  </a:solidFill>
                  <a:latin typeface="Arial"/>
                  <a:ea typeface="Arial"/>
                  <a:cs typeface="Arial"/>
                  <a:sym typeface="Arial"/>
                </a:rPr>
                <a:t>3,400</a:t>
              </a:r>
            </a:p>
          </p:txBody>
        </p:sp>
        <p:sp>
          <p:nvSpPr>
            <p:cNvPr name="TextBox 228" id="228"/>
            <p:cNvSpPr txBox="true"/>
            <p:nvPr/>
          </p:nvSpPr>
          <p:spPr>
            <a:xfrm rot="-5400000">
              <a:off x="6548863" y="2269922"/>
              <a:ext cx="39634" cy="27836"/>
            </a:xfrm>
            <a:prstGeom prst="rect">
              <a:avLst/>
            </a:prstGeom>
          </p:spPr>
          <p:txBody>
            <a:bodyPr anchor="t" rtlCol="false" tIns="0" lIns="0" bIns="0" rIns="0">
              <a:spAutoFit/>
            </a:bodyPr>
            <a:lstStyle/>
            <a:p>
              <a:pPr algn="l">
                <a:lnSpc>
                  <a:spcPts val="126"/>
                </a:lnSpc>
              </a:pPr>
              <a:r>
                <a:rPr lang="en-US" sz="100">
                  <a:solidFill>
                    <a:srgbClr val="000000"/>
                  </a:solidFill>
                  <a:latin typeface="Arial"/>
                  <a:ea typeface="Arial"/>
                  <a:cs typeface="Arial"/>
                  <a:sym typeface="Arial"/>
                </a:rPr>
                <a:t>0,300</a:t>
              </a:r>
            </a:p>
          </p:txBody>
        </p:sp>
        <p:sp>
          <p:nvSpPr>
            <p:cNvPr name="TextBox 229" id="229"/>
            <p:cNvSpPr txBox="true"/>
            <p:nvPr/>
          </p:nvSpPr>
          <p:spPr>
            <a:xfrm rot="-5400000">
              <a:off x="6521758" y="2285766"/>
              <a:ext cx="39634" cy="27836"/>
            </a:xfrm>
            <a:prstGeom prst="rect">
              <a:avLst/>
            </a:prstGeom>
          </p:spPr>
          <p:txBody>
            <a:bodyPr anchor="t" rtlCol="false" tIns="0" lIns="0" bIns="0" rIns="0">
              <a:spAutoFit/>
            </a:bodyPr>
            <a:lstStyle/>
            <a:p>
              <a:pPr algn="l">
                <a:lnSpc>
                  <a:spcPts val="126"/>
                </a:lnSpc>
              </a:pPr>
              <a:r>
                <a:rPr lang="en-US" sz="100">
                  <a:solidFill>
                    <a:srgbClr val="000000"/>
                  </a:solidFill>
                  <a:latin typeface="Arial"/>
                  <a:ea typeface="Arial"/>
                  <a:cs typeface="Arial"/>
                  <a:sym typeface="Arial"/>
                </a:rPr>
                <a:t>0,600</a:t>
              </a:r>
            </a:p>
          </p:txBody>
        </p:sp>
        <p:sp>
          <p:nvSpPr>
            <p:cNvPr name="TextBox 230" id="230"/>
            <p:cNvSpPr txBox="true"/>
            <p:nvPr/>
          </p:nvSpPr>
          <p:spPr>
            <a:xfrm rot="-5400000">
              <a:off x="6446724" y="2301630"/>
              <a:ext cx="39634" cy="27836"/>
            </a:xfrm>
            <a:prstGeom prst="rect">
              <a:avLst/>
            </a:prstGeom>
          </p:spPr>
          <p:txBody>
            <a:bodyPr anchor="t" rtlCol="false" tIns="0" lIns="0" bIns="0" rIns="0">
              <a:spAutoFit/>
            </a:bodyPr>
            <a:lstStyle/>
            <a:p>
              <a:pPr algn="l">
                <a:lnSpc>
                  <a:spcPts val="126"/>
                </a:lnSpc>
              </a:pPr>
              <a:r>
                <a:rPr lang="en-US" sz="100">
                  <a:solidFill>
                    <a:srgbClr val="000000"/>
                  </a:solidFill>
                  <a:latin typeface="Arial"/>
                  <a:ea typeface="Arial"/>
                  <a:cs typeface="Arial"/>
                  <a:sym typeface="Arial"/>
                </a:rPr>
                <a:t>2,000</a:t>
              </a:r>
            </a:p>
          </p:txBody>
        </p:sp>
        <p:sp>
          <p:nvSpPr>
            <p:cNvPr name="TextBox 231" id="231"/>
            <p:cNvSpPr txBox="true"/>
            <p:nvPr/>
          </p:nvSpPr>
          <p:spPr>
            <a:xfrm rot="-5400000">
              <a:off x="6602890" y="2184320"/>
              <a:ext cx="4404" cy="27836"/>
            </a:xfrm>
            <a:prstGeom prst="rect">
              <a:avLst/>
            </a:prstGeom>
          </p:spPr>
          <p:txBody>
            <a:bodyPr anchor="t" rtlCol="false" tIns="0" lIns="0" bIns="0" rIns="0">
              <a:spAutoFit/>
            </a:bodyPr>
            <a:lstStyle/>
            <a:p>
              <a:pPr algn="l">
                <a:lnSpc>
                  <a:spcPts val="126"/>
                </a:lnSpc>
              </a:pPr>
              <a:r>
                <a:rPr lang="en-US" sz="100">
                  <a:solidFill>
                    <a:srgbClr val="FFFFFF"/>
                  </a:solidFill>
                  <a:latin typeface="Arial"/>
                  <a:ea typeface="Arial"/>
                  <a:cs typeface="Arial"/>
                  <a:sym typeface="Arial"/>
                </a:rPr>
                <a:t> </a:t>
              </a:r>
            </a:p>
          </p:txBody>
        </p:sp>
        <p:sp>
          <p:nvSpPr>
            <p:cNvPr name="TextBox 232" id="232"/>
            <p:cNvSpPr txBox="true"/>
            <p:nvPr/>
          </p:nvSpPr>
          <p:spPr>
            <a:xfrm rot="-5400000">
              <a:off x="6602890" y="2301630"/>
              <a:ext cx="39634" cy="27836"/>
            </a:xfrm>
            <a:prstGeom prst="rect">
              <a:avLst/>
            </a:prstGeom>
          </p:spPr>
          <p:txBody>
            <a:bodyPr anchor="t" rtlCol="false" tIns="0" lIns="0" bIns="0" rIns="0">
              <a:spAutoFit/>
            </a:bodyPr>
            <a:lstStyle/>
            <a:p>
              <a:pPr algn="l">
                <a:lnSpc>
                  <a:spcPts val="126"/>
                </a:lnSpc>
              </a:pPr>
              <a:r>
                <a:rPr lang="en-US" sz="100">
                  <a:solidFill>
                    <a:srgbClr val="000000"/>
                  </a:solidFill>
                  <a:latin typeface="Arial"/>
                  <a:ea typeface="Arial"/>
                  <a:cs typeface="Arial"/>
                  <a:sym typeface="Arial"/>
                </a:rPr>
                <a:t>1,600</a:t>
              </a:r>
            </a:p>
          </p:txBody>
        </p:sp>
        <p:sp>
          <p:nvSpPr>
            <p:cNvPr name="TextBox 233" id="233"/>
            <p:cNvSpPr txBox="true"/>
            <p:nvPr/>
          </p:nvSpPr>
          <p:spPr>
            <a:xfrm rot="-5400000">
              <a:off x="6540662" y="2482556"/>
              <a:ext cx="39634" cy="27836"/>
            </a:xfrm>
            <a:prstGeom prst="rect">
              <a:avLst/>
            </a:prstGeom>
          </p:spPr>
          <p:txBody>
            <a:bodyPr anchor="t" rtlCol="false" tIns="0" lIns="0" bIns="0" rIns="0">
              <a:spAutoFit/>
            </a:bodyPr>
            <a:lstStyle/>
            <a:p>
              <a:pPr algn="l">
                <a:lnSpc>
                  <a:spcPts val="126"/>
                </a:lnSpc>
              </a:pPr>
              <a:r>
                <a:rPr lang="en-US" sz="100">
                  <a:solidFill>
                    <a:srgbClr val="000000"/>
                  </a:solidFill>
                  <a:latin typeface="Arial"/>
                  <a:ea typeface="Arial"/>
                  <a:cs typeface="Arial"/>
                  <a:sym typeface="Arial"/>
                </a:rPr>
                <a:t>2,200</a:t>
              </a:r>
            </a:p>
          </p:txBody>
        </p:sp>
        <p:sp>
          <p:nvSpPr>
            <p:cNvPr name="TextBox 234" id="234"/>
            <p:cNvSpPr txBox="true"/>
            <p:nvPr/>
          </p:nvSpPr>
          <p:spPr>
            <a:xfrm rot="-5400000">
              <a:off x="6540662" y="2598166"/>
              <a:ext cx="39634" cy="27836"/>
            </a:xfrm>
            <a:prstGeom prst="rect">
              <a:avLst/>
            </a:prstGeom>
          </p:spPr>
          <p:txBody>
            <a:bodyPr anchor="t" rtlCol="false" tIns="0" lIns="0" bIns="0" rIns="0">
              <a:spAutoFit/>
            </a:bodyPr>
            <a:lstStyle/>
            <a:p>
              <a:pPr algn="l">
                <a:lnSpc>
                  <a:spcPts val="126"/>
                </a:lnSpc>
              </a:pPr>
              <a:r>
                <a:rPr lang="en-US" sz="100">
                  <a:solidFill>
                    <a:srgbClr val="000000"/>
                  </a:solidFill>
                  <a:latin typeface="Arial"/>
                  <a:ea typeface="Arial"/>
                  <a:cs typeface="Arial"/>
                  <a:sym typeface="Arial"/>
                </a:rPr>
                <a:t>1,800</a:t>
              </a:r>
            </a:p>
          </p:txBody>
        </p:sp>
        <p:sp>
          <p:nvSpPr>
            <p:cNvPr name="TextBox 235" id="235"/>
            <p:cNvSpPr txBox="true"/>
            <p:nvPr/>
          </p:nvSpPr>
          <p:spPr>
            <a:xfrm rot="-5400000">
              <a:off x="6757048" y="2299382"/>
              <a:ext cx="48441" cy="27836"/>
            </a:xfrm>
            <a:prstGeom prst="rect">
              <a:avLst/>
            </a:prstGeom>
          </p:spPr>
          <p:txBody>
            <a:bodyPr anchor="t" rtlCol="false" tIns="0" lIns="0" bIns="0" rIns="0">
              <a:spAutoFit/>
            </a:bodyPr>
            <a:lstStyle/>
            <a:p>
              <a:pPr algn="l">
                <a:lnSpc>
                  <a:spcPts val="126"/>
                </a:lnSpc>
              </a:pPr>
              <a:r>
                <a:rPr lang="en-US" sz="100">
                  <a:solidFill>
                    <a:srgbClr val="000000"/>
                  </a:solidFill>
                  <a:latin typeface="Arial"/>
                  <a:ea typeface="Arial"/>
                  <a:cs typeface="Arial"/>
                  <a:sym typeface="Arial"/>
                </a:rPr>
                <a:t>12,400</a:t>
              </a:r>
            </a:p>
          </p:txBody>
        </p:sp>
        <p:sp>
          <p:nvSpPr>
            <p:cNvPr name="TextBox 236" id="236"/>
            <p:cNvSpPr txBox="true"/>
            <p:nvPr/>
          </p:nvSpPr>
          <p:spPr>
            <a:xfrm rot="-5400000">
              <a:off x="6785569" y="2206078"/>
              <a:ext cx="39634" cy="27836"/>
            </a:xfrm>
            <a:prstGeom prst="rect">
              <a:avLst/>
            </a:prstGeom>
          </p:spPr>
          <p:txBody>
            <a:bodyPr anchor="t" rtlCol="false" tIns="0" lIns="0" bIns="0" rIns="0">
              <a:spAutoFit/>
            </a:bodyPr>
            <a:lstStyle/>
            <a:p>
              <a:pPr algn="l">
                <a:lnSpc>
                  <a:spcPts val="126"/>
                </a:lnSpc>
              </a:pPr>
              <a:r>
                <a:rPr lang="en-US" sz="100">
                  <a:solidFill>
                    <a:srgbClr val="000000"/>
                  </a:solidFill>
                  <a:latin typeface="Arial"/>
                  <a:ea typeface="Arial"/>
                  <a:cs typeface="Arial"/>
                  <a:sym typeface="Arial"/>
                </a:rPr>
                <a:t>8,100</a:t>
              </a:r>
            </a:p>
          </p:txBody>
        </p:sp>
        <p:sp>
          <p:nvSpPr>
            <p:cNvPr name="TextBox 237" id="237"/>
            <p:cNvSpPr txBox="true"/>
            <p:nvPr/>
          </p:nvSpPr>
          <p:spPr>
            <a:xfrm rot="2700000">
              <a:off x="7002903" y="2761713"/>
              <a:ext cx="39634" cy="27836"/>
            </a:xfrm>
            <a:prstGeom prst="rect">
              <a:avLst/>
            </a:prstGeom>
          </p:spPr>
          <p:txBody>
            <a:bodyPr anchor="t" rtlCol="false" tIns="0" lIns="0" bIns="0" rIns="0">
              <a:spAutoFit/>
            </a:bodyPr>
            <a:lstStyle/>
            <a:p>
              <a:pPr algn="l">
                <a:lnSpc>
                  <a:spcPts val="126"/>
                </a:lnSpc>
              </a:pPr>
              <a:r>
                <a:rPr lang="en-US" sz="100">
                  <a:solidFill>
                    <a:srgbClr val="000000"/>
                  </a:solidFill>
                  <a:latin typeface="Arial"/>
                  <a:ea typeface="Arial"/>
                  <a:cs typeface="Arial"/>
                  <a:sym typeface="Arial"/>
                </a:rPr>
                <a:t>3,900</a:t>
              </a:r>
            </a:p>
          </p:txBody>
        </p:sp>
        <p:sp>
          <p:nvSpPr>
            <p:cNvPr name="TextBox 238" id="238"/>
            <p:cNvSpPr txBox="true"/>
            <p:nvPr/>
          </p:nvSpPr>
          <p:spPr>
            <a:xfrm rot="2700000">
              <a:off x="7394852" y="2583996"/>
              <a:ext cx="39634" cy="27836"/>
            </a:xfrm>
            <a:prstGeom prst="rect">
              <a:avLst/>
            </a:prstGeom>
          </p:spPr>
          <p:txBody>
            <a:bodyPr anchor="t" rtlCol="false" tIns="0" lIns="0" bIns="0" rIns="0">
              <a:spAutoFit/>
            </a:bodyPr>
            <a:lstStyle/>
            <a:p>
              <a:pPr algn="l">
                <a:lnSpc>
                  <a:spcPts val="126"/>
                </a:lnSpc>
              </a:pPr>
              <a:r>
                <a:rPr lang="en-US" sz="100">
                  <a:solidFill>
                    <a:srgbClr val="000000"/>
                  </a:solidFill>
                  <a:latin typeface="Arial"/>
                  <a:ea typeface="Arial"/>
                  <a:cs typeface="Arial"/>
                  <a:sym typeface="Arial"/>
                </a:rPr>
                <a:t>0,440</a:t>
              </a:r>
            </a:p>
          </p:txBody>
        </p:sp>
        <p:sp>
          <p:nvSpPr>
            <p:cNvPr name="TextBox 239" id="239"/>
            <p:cNvSpPr txBox="true"/>
            <p:nvPr/>
          </p:nvSpPr>
          <p:spPr>
            <a:xfrm rot="2700000">
              <a:off x="7850049" y="2080772"/>
              <a:ext cx="39634" cy="27836"/>
            </a:xfrm>
            <a:prstGeom prst="rect">
              <a:avLst/>
            </a:prstGeom>
          </p:spPr>
          <p:txBody>
            <a:bodyPr anchor="t" rtlCol="false" tIns="0" lIns="0" bIns="0" rIns="0">
              <a:spAutoFit/>
            </a:bodyPr>
            <a:lstStyle/>
            <a:p>
              <a:pPr algn="l">
                <a:lnSpc>
                  <a:spcPts val="126"/>
                </a:lnSpc>
              </a:pPr>
              <a:r>
                <a:rPr lang="en-US" sz="100">
                  <a:solidFill>
                    <a:srgbClr val="000000"/>
                  </a:solidFill>
                  <a:latin typeface="Arial"/>
                  <a:ea typeface="Arial"/>
                  <a:cs typeface="Arial"/>
                  <a:sym typeface="Arial"/>
                </a:rPr>
                <a:t>8,000</a:t>
              </a:r>
            </a:p>
          </p:txBody>
        </p:sp>
        <p:sp>
          <p:nvSpPr>
            <p:cNvPr name="TextBox 240" id="240"/>
            <p:cNvSpPr txBox="true"/>
            <p:nvPr/>
          </p:nvSpPr>
          <p:spPr>
            <a:xfrm rot="-2700000">
              <a:off x="7119516" y="2764486"/>
              <a:ext cx="39634" cy="27836"/>
            </a:xfrm>
            <a:prstGeom prst="rect">
              <a:avLst/>
            </a:prstGeom>
          </p:spPr>
          <p:txBody>
            <a:bodyPr anchor="t" rtlCol="false" tIns="0" lIns="0" bIns="0" rIns="0">
              <a:spAutoFit/>
            </a:bodyPr>
            <a:lstStyle/>
            <a:p>
              <a:pPr algn="l">
                <a:lnSpc>
                  <a:spcPts val="126"/>
                </a:lnSpc>
              </a:pPr>
              <a:r>
                <a:rPr lang="en-US" sz="100">
                  <a:solidFill>
                    <a:srgbClr val="000000"/>
                  </a:solidFill>
                  <a:latin typeface="Arial"/>
                  <a:ea typeface="Arial"/>
                  <a:cs typeface="Arial"/>
                  <a:sym typeface="Arial"/>
                </a:rPr>
                <a:t>3,800</a:t>
              </a:r>
            </a:p>
          </p:txBody>
        </p:sp>
        <p:sp>
          <p:nvSpPr>
            <p:cNvPr name="TextBox 241" id="241"/>
            <p:cNvSpPr txBox="true"/>
            <p:nvPr/>
          </p:nvSpPr>
          <p:spPr>
            <a:xfrm rot="-2700000">
              <a:off x="7199484" y="2751854"/>
              <a:ext cx="39634" cy="27836"/>
            </a:xfrm>
            <a:prstGeom prst="rect">
              <a:avLst/>
            </a:prstGeom>
          </p:spPr>
          <p:txBody>
            <a:bodyPr anchor="t" rtlCol="false" tIns="0" lIns="0" bIns="0" rIns="0">
              <a:spAutoFit/>
            </a:bodyPr>
            <a:lstStyle/>
            <a:p>
              <a:pPr algn="l">
                <a:lnSpc>
                  <a:spcPts val="126"/>
                </a:lnSpc>
              </a:pPr>
              <a:r>
                <a:rPr lang="en-US" sz="100">
                  <a:solidFill>
                    <a:srgbClr val="000000"/>
                  </a:solidFill>
                  <a:latin typeface="Arial"/>
                  <a:ea typeface="Arial"/>
                  <a:cs typeface="Arial"/>
                  <a:sym typeface="Arial"/>
                </a:rPr>
                <a:t>2,000</a:t>
              </a:r>
            </a:p>
          </p:txBody>
        </p:sp>
        <p:sp>
          <p:nvSpPr>
            <p:cNvPr name="TextBox 242" id="242"/>
            <p:cNvSpPr txBox="true"/>
            <p:nvPr/>
          </p:nvSpPr>
          <p:spPr>
            <a:xfrm rot="-2700000">
              <a:off x="7243606" y="2773810"/>
              <a:ext cx="39634" cy="27836"/>
            </a:xfrm>
            <a:prstGeom prst="rect">
              <a:avLst/>
            </a:prstGeom>
          </p:spPr>
          <p:txBody>
            <a:bodyPr anchor="t" rtlCol="false" tIns="0" lIns="0" bIns="0" rIns="0">
              <a:spAutoFit/>
            </a:bodyPr>
            <a:lstStyle/>
            <a:p>
              <a:pPr algn="l">
                <a:lnSpc>
                  <a:spcPts val="126"/>
                </a:lnSpc>
              </a:pPr>
              <a:r>
                <a:rPr lang="en-US" sz="100">
                  <a:solidFill>
                    <a:srgbClr val="000000"/>
                  </a:solidFill>
                  <a:latin typeface="Arial"/>
                  <a:ea typeface="Arial"/>
                  <a:cs typeface="Arial"/>
                  <a:sym typeface="Arial"/>
                </a:rPr>
                <a:t>8,200</a:t>
              </a:r>
            </a:p>
          </p:txBody>
        </p:sp>
        <p:sp>
          <p:nvSpPr>
            <p:cNvPr name="TextBox 243" id="243"/>
            <p:cNvSpPr txBox="true"/>
            <p:nvPr/>
          </p:nvSpPr>
          <p:spPr>
            <a:xfrm rot="-2700000">
              <a:off x="7425682" y="2532171"/>
              <a:ext cx="39634" cy="27836"/>
            </a:xfrm>
            <a:prstGeom prst="rect">
              <a:avLst/>
            </a:prstGeom>
          </p:spPr>
          <p:txBody>
            <a:bodyPr anchor="t" rtlCol="false" tIns="0" lIns="0" bIns="0" rIns="0">
              <a:spAutoFit/>
            </a:bodyPr>
            <a:lstStyle/>
            <a:p>
              <a:pPr algn="l">
                <a:lnSpc>
                  <a:spcPts val="126"/>
                </a:lnSpc>
              </a:pPr>
              <a:r>
                <a:rPr lang="en-US" sz="100">
                  <a:solidFill>
                    <a:srgbClr val="000000"/>
                  </a:solidFill>
                  <a:latin typeface="Arial"/>
                  <a:ea typeface="Arial"/>
                  <a:cs typeface="Arial"/>
                  <a:sym typeface="Arial"/>
                </a:rPr>
                <a:t>0,650</a:t>
              </a:r>
            </a:p>
          </p:txBody>
        </p:sp>
        <p:sp>
          <p:nvSpPr>
            <p:cNvPr name="TextBox 244" id="244"/>
            <p:cNvSpPr txBox="true"/>
            <p:nvPr/>
          </p:nvSpPr>
          <p:spPr>
            <a:xfrm rot="-2700000">
              <a:off x="7407946" y="2574506"/>
              <a:ext cx="39634" cy="27836"/>
            </a:xfrm>
            <a:prstGeom prst="rect">
              <a:avLst/>
            </a:prstGeom>
          </p:spPr>
          <p:txBody>
            <a:bodyPr anchor="t" rtlCol="false" tIns="0" lIns="0" bIns="0" rIns="0">
              <a:spAutoFit/>
            </a:bodyPr>
            <a:lstStyle/>
            <a:p>
              <a:pPr algn="l">
                <a:lnSpc>
                  <a:spcPts val="126"/>
                </a:lnSpc>
              </a:pPr>
              <a:r>
                <a:rPr lang="en-US" sz="100">
                  <a:solidFill>
                    <a:srgbClr val="000000"/>
                  </a:solidFill>
                  <a:latin typeface="Arial"/>
                  <a:ea typeface="Arial"/>
                  <a:cs typeface="Arial"/>
                  <a:sym typeface="Arial"/>
                </a:rPr>
                <a:t>0,800</a:t>
              </a:r>
            </a:p>
          </p:txBody>
        </p:sp>
        <p:sp>
          <p:nvSpPr>
            <p:cNvPr name="TextBox 245" id="245"/>
            <p:cNvSpPr txBox="true"/>
            <p:nvPr/>
          </p:nvSpPr>
          <p:spPr>
            <a:xfrm rot="-2700000">
              <a:off x="7850813" y="2453161"/>
              <a:ext cx="39634" cy="27836"/>
            </a:xfrm>
            <a:prstGeom prst="rect">
              <a:avLst/>
            </a:prstGeom>
          </p:spPr>
          <p:txBody>
            <a:bodyPr anchor="t" rtlCol="false" tIns="0" lIns="0" bIns="0" rIns="0">
              <a:spAutoFit/>
            </a:bodyPr>
            <a:lstStyle/>
            <a:p>
              <a:pPr algn="l">
                <a:lnSpc>
                  <a:spcPts val="126"/>
                </a:lnSpc>
              </a:pPr>
              <a:r>
                <a:rPr lang="en-US" sz="100">
                  <a:solidFill>
                    <a:srgbClr val="000000"/>
                  </a:solidFill>
                  <a:latin typeface="Arial"/>
                  <a:ea typeface="Arial"/>
                  <a:cs typeface="Arial"/>
                  <a:sym typeface="Arial"/>
                </a:rPr>
                <a:t>7,800</a:t>
              </a:r>
            </a:p>
          </p:txBody>
        </p:sp>
        <p:sp>
          <p:nvSpPr>
            <p:cNvPr name="TextBox 246" id="246"/>
            <p:cNvSpPr txBox="true"/>
            <p:nvPr/>
          </p:nvSpPr>
          <p:spPr>
            <a:xfrm rot="-2646660">
              <a:off x="7440232" y="2936264"/>
              <a:ext cx="39634" cy="27836"/>
            </a:xfrm>
            <a:prstGeom prst="rect">
              <a:avLst/>
            </a:prstGeom>
          </p:spPr>
          <p:txBody>
            <a:bodyPr anchor="t" rtlCol="false" tIns="0" lIns="0" bIns="0" rIns="0">
              <a:spAutoFit/>
            </a:bodyPr>
            <a:lstStyle/>
            <a:p>
              <a:pPr algn="l">
                <a:lnSpc>
                  <a:spcPts val="126"/>
                </a:lnSpc>
              </a:pPr>
              <a:r>
                <a:rPr lang="en-US" sz="100">
                  <a:solidFill>
                    <a:srgbClr val="000000"/>
                  </a:solidFill>
                  <a:latin typeface="Arial"/>
                  <a:ea typeface="Arial"/>
                  <a:cs typeface="Arial"/>
                  <a:sym typeface="Arial"/>
                </a:rPr>
                <a:t>8,500</a:t>
              </a:r>
            </a:p>
          </p:txBody>
        </p:sp>
        <p:sp>
          <p:nvSpPr>
            <p:cNvPr name="TextBox 247" id="247"/>
            <p:cNvSpPr txBox="true"/>
            <p:nvPr/>
          </p:nvSpPr>
          <p:spPr>
            <a:xfrm rot="-2646660">
              <a:off x="7684477" y="2699479"/>
              <a:ext cx="39634" cy="27836"/>
            </a:xfrm>
            <a:prstGeom prst="rect">
              <a:avLst/>
            </a:prstGeom>
          </p:spPr>
          <p:txBody>
            <a:bodyPr anchor="t" rtlCol="false" tIns="0" lIns="0" bIns="0" rIns="0">
              <a:spAutoFit/>
            </a:bodyPr>
            <a:lstStyle/>
            <a:p>
              <a:pPr algn="l">
                <a:lnSpc>
                  <a:spcPts val="126"/>
                </a:lnSpc>
              </a:pPr>
              <a:r>
                <a:rPr lang="en-US" sz="100">
                  <a:solidFill>
                    <a:srgbClr val="000000"/>
                  </a:solidFill>
                  <a:latin typeface="Arial"/>
                  <a:ea typeface="Arial"/>
                  <a:cs typeface="Arial"/>
                  <a:sym typeface="Arial"/>
                </a:rPr>
                <a:t>3,500</a:t>
              </a:r>
            </a:p>
          </p:txBody>
        </p:sp>
        <p:sp>
          <p:nvSpPr>
            <p:cNvPr name="TextBox 248" id="248"/>
            <p:cNvSpPr txBox="true"/>
            <p:nvPr/>
          </p:nvSpPr>
          <p:spPr>
            <a:xfrm rot="-2646660">
              <a:off x="7897487" y="2492971"/>
              <a:ext cx="39634" cy="27836"/>
            </a:xfrm>
            <a:prstGeom prst="rect">
              <a:avLst/>
            </a:prstGeom>
          </p:spPr>
          <p:txBody>
            <a:bodyPr anchor="t" rtlCol="false" tIns="0" lIns="0" bIns="0" rIns="0">
              <a:spAutoFit/>
            </a:bodyPr>
            <a:lstStyle/>
            <a:p>
              <a:pPr algn="l">
                <a:lnSpc>
                  <a:spcPts val="126"/>
                </a:lnSpc>
              </a:pPr>
              <a:r>
                <a:rPr lang="en-US" sz="100">
                  <a:solidFill>
                    <a:srgbClr val="000000"/>
                  </a:solidFill>
                  <a:latin typeface="Arial"/>
                  <a:ea typeface="Arial"/>
                  <a:cs typeface="Arial"/>
                  <a:sym typeface="Arial"/>
                </a:rPr>
                <a:t>7,000</a:t>
              </a:r>
            </a:p>
          </p:txBody>
        </p:sp>
        <p:sp>
          <p:nvSpPr>
            <p:cNvPr name="TextBox 249" id="249"/>
            <p:cNvSpPr txBox="true"/>
            <p:nvPr/>
          </p:nvSpPr>
          <p:spPr>
            <a:xfrm rot="2869380">
              <a:off x="6934680" y="2922727"/>
              <a:ext cx="39634" cy="27836"/>
            </a:xfrm>
            <a:prstGeom prst="rect">
              <a:avLst/>
            </a:prstGeom>
          </p:spPr>
          <p:txBody>
            <a:bodyPr anchor="t" rtlCol="false" tIns="0" lIns="0" bIns="0" rIns="0">
              <a:spAutoFit/>
            </a:bodyPr>
            <a:lstStyle/>
            <a:p>
              <a:pPr algn="l">
                <a:lnSpc>
                  <a:spcPts val="126"/>
                </a:lnSpc>
              </a:pPr>
              <a:r>
                <a:rPr lang="en-US" sz="100">
                  <a:solidFill>
                    <a:srgbClr val="000000"/>
                  </a:solidFill>
                  <a:latin typeface="Arial"/>
                  <a:ea typeface="Arial"/>
                  <a:cs typeface="Arial"/>
                  <a:sym typeface="Arial"/>
                </a:rPr>
                <a:t>9,800</a:t>
              </a:r>
            </a:p>
          </p:txBody>
        </p:sp>
        <p:sp>
          <p:nvSpPr>
            <p:cNvPr name="TextBox 250" id="250"/>
            <p:cNvSpPr txBox="true"/>
            <p:nvPr/>
          </p:nvSpPr>
          <p:spPr>
            <a:xfrm rot="-2700000">
              <a:off x="6832180" y="1840258"/>
              <a:ext cx="34336" cy="27469"/>
            </a:xfrm>
            <a:prstGeom prst="rect">
              <a:avLst/>
            </a:prstGeom>
          </p:spPr>
          <p:txBody>
            <a:bodyPr anchor="t" rtlCol="false" tIns="0" lIns="0" bIns="0" rIns="0">
              <a:spAutoFit/>
            </a:bodyPr>
            <a:lstStyle/>
            <a:p>
              <a:pPr algn="l">
                <a:lnSpc>
                  <a:spcPts val="189"/>
                </a:lnSpc>
              </a:pPr>
              <a:r>
                <a:rPr lang="en-US" sz="135">
                  <a:solidFill>
                    <a:srgbClr val="000000"/>
                  </a:solidFill>
                  <a:latin typeface="Arial"/>
                  <a:ea typeface="Arial"/>
                  <a:cs typeface="Arial"/>
                  <a:sym typeface="Arial"/>
                </a:rPr>
                <a:t>1-1</a:t>
              </a:r>
            </a:p>
          </p:txBody>
        </p:sp>
        <p:sp>
          <p:nvSpPr>
            <p:cNvPr name="TextBox 251" id="251"/>
            <p:cNvSpPr txBox="true"/>
            <p:nvPr/>
          </p:nvSpPr>
          <p:spPr>
            <a:xfrm rot="-2700000">
              <a:off x="7734561" y="2742635"/>
              <a:ext cx="34336" cy="27469"/>
            </a:xfrm>
            <a:prstGeom prst="rect">
              <a:avLst/>
            </a:prstGeom>
          </p:spPr>
          <p:txBody>
            <a:bodyPr anchor="t" rtlCol="false" tIns="0" lIns="0" bIns="0" rIns="0">
              <a:spAutoFit/>
            </a:bodyPr>
            <a:lstStyle/>
            <a:p>
              <a:pPr algn="l">
                <a:lnSpc>
                  <a:spcPts val="189"/>
                </a:lnSpc>
              </a:pPr>
              <a:r>
                <a:rPr lang="en-US" sz="135">
                  <a:solidFill>
                    <a:srgbClr val="000000"/>
                  </a:solidFill>
                  <a:latin typeface="Arial"/>
                  <a:ea typeface="Arial"/>
                  <a:cs typeface="Arial"/>
                  <a:sym typeface="Arial"/>
                </a:rPr>
                <a:t>1-1</a:t>
              </a:r>
            </a:p>
          </p:txBody>
        </p:sp>
        <p:sp>
          <p:nvSpPr>
            <p:cNvPr name="TextBox 252" id="252"/>
            <p:cNvSpPr txBox="true"/>
            <p:nvPr/>
          </p:nvSpPr>
          <p:spPr>
            <a:xfrm rot="3068040">
              <a:off x="6803964" y="2681728"/>
              <a:ext cx="34336" cy="27469"/>
            </a:xfrm>
            <a:prstGeom prst="rect">
              <a:avLst/>
            </a:prstGeom>
          </p:spPr>
          <p:txBody>
            <a:bodyPr anchor="t" rtlCol="false" tIns="0" lIns="0" bIns="0" rIns="0">
              <a:spAutoFit/>
            </a:bodyPr>
            <a:lstStyle/>
            <a:p>
              <a:pPr algn="l">
                <a:lnSpc>
                  <a:spcPts val="189"/>
                </a:lnSpc>
              </a:pPr>
              <a:r>
                <a:rPr lang="en-US" sz="135">
                  <a:solidFill>
                    <a:srgbClr val="000000"/>
                  </a:solidFill>
                  <a:latin typeface="Arial"/>
                  <a:ea typeface="Arial"/>
                  <a:cs typeface="Arial"/>
                  <a:sym typeface="Arial"/>
                </a:rPr>
                <a:t>2-2</a:t>
              </a:r>
            </a:p>
          </p:txBody>
        </p:sp>
        <p:sp>
          <p:nvSpPr>
            <p:cNvPr name="TextBox 253" id="253"/>
            <p:cNvSpPr txBox="true"/>
            <p:nvPr/>
          </p:nvSpPr>
          <p:spPr>
            <a:xfrm rot="3068040">
              <a:off x="7183022" y="2547150"/>
              <a:ext cx="34336" cy="27469"/>
            </a:xfrm>
            <a:prstGeom prst="rect">
              <a:avLst/>
            </a:prstGeom>
          </p:spPr>
          <p:txBody>
            <a:bodyPr anchor="t" rtlCol="false" tIns="0" lIns="0" bIns="0" rIns="0">
              <a:spAutoFit/>
            </a:bodyPr>
            <a:lstStyle/>
            <a:p>
              <a:pPr algn="l">
                <a:lnSpc>
                  <a:spcPts val="189"/>
                </a:lnSpc>
              </a:pPr>
              <a:r>
                <a:rPr lang="en-US" sz="135">
                  <a:solidFill>
                    <a:srgbClr val="000000"/>
                  </a:solidFill>
                  <a:latin typeface="Arial"/>
                  <a:ea typeface="Arial"/>
                  <a:cs typeface="Arial"/>
                  <a:sym typeface="Arial"/>
                </a:rPr>
                <a:t>2-2</a:t>
              </a:r>
            </a:p>
          </p:txBody>
        </p:sp>
      </p:grpSp>
    </p:spTree>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582071" y="1415955"/>
            <a:ext cx="3288618" cy="2900032"/>
          </a:xfrm>
          <a:custGeom>
            <a:avLst/>
            <a:gdLst/>
            <a:ahLst/>
            <a:cxnLst/>
            <a:rect r="r" b="b" t="t" l="l"/>
            <a:pathLst>
              <a:path h="2900032" w="3288618">
                <a:moveTo>
                  <a:pt x="0" y="0"/>
                </a:moveTo>
                <a:lnTo>
                  <a:pt x="3288618" y="0"/>
                </a:lnTo>
                <a:lnTo>
                  <a:pt x="3288618" y="2900031"/>
                </a:lnTo>
                <a:lnTo>
                  <a:pt x="0" y="2900031"/>
                </a:lnTo>
                <a:lnTo>
                  <a:pt x="0" y="0"/>
                </a:lnTo>
                <a:close/>
              </a:path>
            </a:pathLst>
          </a:custGeom>
          <a:blipFill>
            <a:blip r:embed="rId2"/>
            <a:stretch>
              <a:fillRect l="0" t="-6465" r="-39347" b="0"/>
            </a:stretch>
          </a:blipFill>
        </p:spPr>
      </p:sp>
      <p:sp>
        <p:nvSpPr>
          <p:cNvPr name="Freeform 3" id="3"/>
          <p:cNvSpPr/>
          <p:nvPr/>
        </p:nvSpPr>
        <p:spPr>
          <a:xfrm flipH="false" flipV="false" rot="0">
            <a:off x="10271655" y="519192"/>
            <a:ext cx="7092718" cy="3768006"/>
          </a:xfrm>
          <a:custGeom>
            <a:avLst/>
            <a:gdLst/>
            <a:ahLst/>
            <a:cxnLst/>
            <a:rect r="r" b="b" t="t" l="l"/>
            <a:pathLst>
              <a:path h="3768006" w="7092718">
                <a:moveTo>
                  <a:pt x="0" y="0"/>
                </a:moveTo>
                <a:lnTo>
                  <a:pt x="7092718" y="0"/>
                </a:lnTo>
                <a:lnTo>
                  <a:pt x="7092718" y="3768006"/>
                </a:lnTo>
                <a:lnTo>
                  <a:pt x="0" y="3768006"/>
                </a:lnTo>
                <a:lnTo>
                  <a:pt x="0" y="0"/>
                </a:lnTo>
                <a:close/>
              </a:path>
            </a:pathLst>
          </a:custGeom>
          <a:blipFill>
            <a:blip r:embed="rId3"/>
            <a:stretch>
              <a:fillRect l="0" t="0" r="0" b="0"/>
            </a:stretch>
          </a:blipFill>
        </p:spPr>
      </p:sp>
      <p:grpSp>
        <p:nvGrpSpPr>
          <p:cNvPr name="Group 4" id="4"/>
          <p:cNvGrpSpPr/>
          <p:nvPr/>
        </p:nvGrpSpPr>
        <p:grpSpPr>
          <a:xfrm rot="0">
            <a:off x="6605052" y="99020"/>
            <a:ext cx="4463581" cy="840344"/>
            <a:chOff x="0" y="0"/>
            <a:chExt cx="1175593" cy="221325"/>
          </a:xfrm>
        </p:grpSpPr>
        <p:sp>
          <p:nvSpPr>
            <p:cNvPr name="Freeform 5" id="5"/>
            <p:cNvSpPr/>
            <p:nvPr/>
          </p:nvSpPr>
          <p:spPr>
            <a:xfrm flipH="false" flipV="false" rot="0">
              <a:off x="0" y="0"/>
              <a:ext cx="1175593" cy="221325"/>
            </a:xfrm>
            <a:custGeom>
              <a:avLst/>
              <a:gdLst/>
              <a:ahLst/>
              <a:cxnLst/>
              <a:rect r="r" b="b" t="t" l="l"/>
              <a:pathLst>
                <a:path h="221325" w="1175593">
                  <a:moveTo>
                    <a:pt x="0" y="0"/>
                  </a:moveTo>
                  <a:lnTo>
                    <a:pt x="1175593" y="0"/>
                  </a:lnTo>
                  <a:lnTo>
                    <a:pt x="1175593" y="221325"/>
                  </a:lnTo>
                  <a:lnTo>
                    <a:pt x="0" y="221325"/>
                  </a:lnTo>
                  <a:close/>
                </a:path>
              </a:pathLst>
            </a:custGeom>
            <a:solidFill>
              <a:srgbClr val="EFE7DA"/>
            </a:solidFill>
          </p:spPr>
        </p:sp>
        <p:sp>
          <p:nvSpPr>
            <p:cNvPr name="TextBox 6" id="6"/>
            <p:cNvSpPr txBox="true"/>
            <p:nvPr/>
          </p:nvSpPr>
          <p:spPr>
            <a:xfrm>
              <a:off x="0" y="-28575"/>
              <a:ext cx="1175593" cy="249900"/>
            </a:xfrm>
            <a:prstGeom prst="rect">
              <a:avLst/>
            </a:prstGeom>
          </p:spPr>
          <p:txBody>
            <a:bodyPr anchor="ctr" rtlCol="false" tIns="50800" lIns="50800" bIns="50800" rIns="50800"/>
            <a:lstStyle/>
            <a:p>
              <a:pPr algn="ctr">
                <a:lnSpc>
                  <a:spcPts val="2660"/>
                </a:lnSpc>
              </a:pPr>
            </a:p>
          </p:txBody>
        </p:sp>
      </p:grpSp>
      <p:sp>
        <p:nvSpPr>
          <p:cNvPr name="TextBox 7" id="7"/>
          <p:cNvSpPr txBox="true"/>
          <p:nvPr/>
        </p:nvSpPr>
        <p:spPr>
          <a:xfrm rot="0">
            <a:off x="5519853" y="187405"/>
            <a:ext cx="4751802" cy="596900"/>
          </a:xfrm>
          <a:prstGeom prst="rect">
            <a:avLst/>
          </a:prstGeom>
        </p:spPr>
        <p:txBody>
          <a:bodyPr anchor="t" rtlCol="false" tIns="0" lIns="0" bIns="0" rIns="0">
            <a:spAutoFit/>
          </a:bodyPr>
          <a:lstStyle/>
          <a:p>
            <a:pPr algn="r">
              <a:lnSpc>
                <a:spcPts val="4900"/>
              </a:lnSpc>
            </a:pPr>
            <a:r>
              <a:rPr lang="en-US" sz="3500" spc="-143">
                <a:solidFill>
                  <a:srgbClr val="3F322C"/>
                </a:solidFill>
                <a:latin typeface="Nourd"/>
                <a:ea typeface="Nourd"/>
                <a:cs typeface="Nourd"/>
                <a:sym typeface="Nourd"/>
              </a:rPr>
              <a:t>ВИХІДНІ ДАНІ</a:t>
            </a:r>
          </a:p>
        </p:txBody>
      </p:sp>
      <p:sp>
        <p:nvSpPr>
          <p:cNvPr name="Freeform 8" id="8"/>
          <p:cNvSpPr/>
          <p:nvPr/>
        </p:nvSpPr>
        <p:spPr>
          <a:xfrm flipH="false" flipV="false" rot="0">
            <a:off x="10042599" y="6521482"/>
            <a:ext cx="6959223" cy="2757592"/>
          </a:xfrm>
          <a:custGeom>
            <a:avLst/>
            <a:gdLst/>
            <a:ahLst/>
            <a:cxnLst/>
            <a:rect r="r" b="b" t="t" l="l"/>
            <a:pathLst>
              <a:path h="2757592" w="6959223">
                <a:moveTo>
                  <a:pt x="0" y="0"/>
                </a:moveTo>
                <a:lnTo>
                  <a:pt x="6959223" y="0"/>
                </a:lnTo>
                <a:lnTo>
                  <a:pt x="6959223" y="2757592"/>
                </a:lnTo>
                <a:lnTo>
                  <a:pt x="0" y="2757592"/>
                </a:lnTo>
                <a:lnTo>
                  <a:pt x="0" y="0"/>
                </a:lnTo>
                <a:close/>
              </a:path>
            </a:pathLst>
          </a:custGeom>
          <a:blipFill>
            <a:blip r:embed="rId4"/>
            <a:stretch>
              <a:fillRect l="0" t="0" r="0" b="0"/>
            </a:stretch>
          </a:blipFill>
        </p:spPr>
      </p:sp>
      <p:sp>
        <p:nvSpPr>
          <p:cNvPr name="Freeform 9" id="9"/>
          <p:cNvSpPr/>
          <p:nvPr/>
        </p:nvSpPr>
        <p:spPr>
          <a:xfrm flipH="false" flipV="false" rot="0">
            <a:off x="480151" y="4886723"/>
            <a:ext cx="1455090" cy="1973003"/>
          </a:xfrm>
          <a:custGeom>
            <a:avLst/>
            <a:gdLst/>
            <a:ahLst/>
            <a:cxnLst/>
            <a:rect r="r" b="b" t="t" l="l"/>
            <a:pathLst>
              <a:path h="1973003" w="1455090">
                <a:moveTo>
                  <a:pt x="0" y="0"/>
                </a:moveTo>
                <a:lnTo>
                  <a:pt x="1455090" y="0"/>
                </a:lnTo>
                <a:lnTo>
                  <a:pt x="1455090" y="1973003"/>
                </a:lnTo>
                <a:lnTo>
                  <a:pt x="0" y="1973003"/>
                </a:lnTo>
                <a:lnTo>
                  <a:pt x="0" y="0"/>
                </a:lnTo>
                <a:close/>
              </a:path>
            </a:pathLst>
          </a:custGeom>
          <a:blipFill>
            <a:blip r:embed="rId5"/>
            <a:stretch>
              <a:fillRect l="0" t="0" r="0" b="0"/>
            </a:stretch>
          </a:blipFill>
        </p:spPr>
      </p:sp>
      <p:sp>
        <p:nvSpPr>
          <p:cNvPr name="Freeform 10" id="10"/>
          <p:cNvSpPr/>
          <p:nvPr/>
        </p:nvSpPr>
        <p:spPr>
          <a:xfrm flipH="false" flipV="false" rot="0">
            <a:off x="5298851" y="2254516"/>
            <a:ext cx="2328819" cy="1393695"/>
          </a:xfrm>
          <a:custGeom>
            <a:avLst/>
            <a:gdLst/>
            <a:ahLst/>
            <a:cxnLst/>
            <a:rect r="r" b="b" t="t" l="l"/>
            <a:pathLst>
              <a:path h="1393695" w="2328819">
                <a:moveTo>
                  <a:pt x="0" y="0"/>
                </a:moveTo>
                <a:lnTo>
                  <a:pt x="2328819" y="0"/>
                </a:lnTo>
                <a:lnTo>
                  <a:pt x="2328819" y="1393695"/>
                </a:lnTo>
                <a:lnTo>
                  <a:pt x="0" y="1393695"/>
                </a:lnTo>
                <a:lnTo>
                  <a:pt x="0" y="0"/>
                </a:lnTo>
                <a:close/>
              </a:path>
            </a:pathLst>
          </a:custGeom>
          <a:blipFill>
            <a:blip r:embed="rId6">
              <a:alphaModFix amt="70000"/>
            </a:blip>
            <a:stretch>
              <a:fillRect l="-27378" t="-23421" r="-18883" b="-59877"/>
            </a:stretch>
          </a:blipFill>
        </p:spPr>
      </p:sp>
      <p:sp>
        <p:nvSpPr>
          <p:cNvPr name="Freeform 11" id="11"/>
          <p:cNvSpPr/>
          <p:nvPr/>
        </p:nvSpPr>
        <p:spPr>
          <a:xfrm flipH="false" flipV="false" rot="0">
            <a:off x="7823011" y="2254516"/>
            <a:ext cx="2448644" cy="1393695"/>
          </a:xfrm>
          <a:custGeom>
            <a:avLst/>
            <a:gdLst/>
            <a:ahLst/>
            <a:cxnLst/>
            <a:rect r="r" b="b" t="t" l="l"/>
            <a:pathLst>
              <a:path h="1393695" w="2448644">
                <a:moveTo>
                  <a:pt x="0" y="0"/>
                </a:moveTo>
                <a:lnTo>
                  <a:pt x="2448644" y="0"/>
                </a:lnTo>
                <a:lnTo>
                  <a:pt x="2448644" y="1393695"/>
                </a:lnTo>
                <a:lnTo>
                  <a:pt x="0" y="1393695"/>
                </a:lnTo>
                <a:lnTo>
                  <a:pt x="0" y="0"/>
                </a:lnTo>
                <a:close/>
              </a:path>
            </a:pathLst>
          </a:custGeom>
          <a:blipFill>
            <a:blip r:embed="rId7">
              <a:alphaModFix amt="70000"/>
            </a:blip>
            <a:stretch>
              <a:fillRect l="-55574" t="-55560" r="-8144" b="-37162"/>
            </a:stretch>
          </a:blipFill>
        </p:spPr>
      </p:sp>
      <p:sp>
        <p:nvSpPr>
          <p:cNvPr name="TextBox 12" id="12"/>
          <p:cNvSpPr txBox="true"/>
          <p:nvPr/>
        </p:nvSpPr>
        <p:spPr>
          <a:xfrm rot="0">
            <a:off x="12794249" y="9286875"/>
            <a:ext cx="4465051" cy="255397"/>
          </a:xfrm>
          <a:prstGeom prst="rect">
            <a:avLst/>
          </a:prstGeom>
        </p:spPr>
        <p:txBody>
          <a:bodyPr anchor="t" rtlCol="false" tIns="0" lIns="0" bIns="0" rIns="0">
            <a:spAutoFit/>
          </a:bodyPr>
          <a:lstStyle/>
          <a:p>
            <a:pPr algn="r">
              <a:lnSpc>
                <a:spcPts val="1918"/>
              </a:lnSpc>
            </a:pPr>
            <a:r>
              <a:rPr lang="en-US" sz="1899">
                <a:solidFill>
                  <a:srgbClr val="3F322C"/>
                </a:solidFill>
                <a:latin typeface="DM Sans"/>
                <a:ea typeface="DM Sans"/>
                <a:cs typeface="DM Sans"/>
                <a:sym typeface="DM Sans"/>
              </a:rPr>
              <a:t>вихідні дані</a:t>
            </a:r>
          </a:p>
        </p:txBody>
      </p:sp>
      <p:sp>
        <p:nvSpPr>
          <p:cNvPr name="TextBox 13" id="13"/>
          <p:cNvSpPr txBox="true"/>
          <p:nvPr/>
        </p:nvSpPr>
        <p:spPr>
          <a:xfrm rot="0">
            <a:off x="11431702" y="1122580"/>
            <a:ext cx="2334314" cy="260627"/>
          </a:xfrm>
          <a:prstGeom prst="rect">
            <a:avLst/>
          </a:prstGeom>
        </p:spPr>
        <p:txBody>
          <a:bodyPr anchor="t" rtlCol="false" tIns="0" lIns="0" bIns="0" rIns="0">
            <a:spAutoFit/>
          </a:bodyPr>
          <a:lstStyle/>
          <a:p>
            <a:pPr algn="l">
              <a:lnSpc>
                <a:spcPts val="2074"/>
              </a:lnSpc>
            </a:pPr>
            <a:r>
              <a:rPr lang="en-US" sz="1481">
                <a:solidFill>
                  <a:srgbClr val="000000"/>
                </a:solidFill>
                <a:latin typeface="Arial"/>
                <a:ea typeface="Arial"/>
                <a:cs typeface="Arial"/>
                <a:sym typeface="Arial"/>
              </a:rPr>
              <a:t>ФАСАД М 1:100</a:t>
            </a:r>
          </a:p>
        </p:txBody>
      </p:sp>
      <p:sp>
        <p:nvSpPr>
          <p:cNvPr name="TextBox 14" id="14"/>
          <p:cNvSpPr txBox="true"/>
          <p:nvPr/>
        </p:nvSpPr>
        <p:spPr>
          <a:xfrm rot="0">
            <a:off x="582071" y="1011316"/>
            <a:ext cx="3109164" cy="260627"/>
          </a:xfrm>
          <a:prstGeom prst="rect">
            <a:avLst/>
          </a:prstGeom>
        </p:spPr>
        <p:txBody>
          <a:bodyPr anchor="t" rtlCol="false" tIns="0" lIns="0" bIns="0" rIns="0">
            <a:spAutoFit/>
          </a:bodyPr>
          <a:lstStyle/>
          <a:p>
            <a:pPr algn="l">
              <a:lnSpc>
                <a:spcPts val="2074"/>
              </a:lnSpc>
            </a:pPr>
            <a:r>
              <a:rPr lang="en-US" sz="1481">
                <a:solidFill>
                  <a:srgbClr val="000000"/>
                </a:solidFill>
                <a:latin typeface="Arial"/>
                <a:ea typeface="Arial"/>
                <a:cs typeface="Arial"/>
                <a:sym typeface="Arial"/>
              </a:rPr>
              <a:t>СХЕМА СИТУАЦІЙНОГО ПЛАНУ</a:t>
            </a:r>
          </a:p>
        </p:txBody>
      </p:sp>
      <p:sp>
        <p:nvSpPr>
          <p:cNvPr name="TextBox 15" id="15"/>
          <p:cNvSpPr txBox="true"/>
          <p:nvPr/>
        </p:nvSpPr>
        <p:spPr>
          <a:xfrm rot="0">
            <a:off x="582071" y="4502271"/>
            <a:ext cx="3109164" cy="260627"/>
          </a:xfrm>
          <a:prstGeom prst="rect">
            <a:avLst/>
          </a:prstGeom>
        </p:spPr>
        <p:txBody>
          <a:bodyPr anchor="t" rtlCol="false" tIns="0" lIns="0" bIns="0" rIns="0">
            <a:spAutoFit/>
          </a:bodyPr>
          <a:lstStyle/>
          <a:p>
            <a:pPr algn="l">
              <a:lnSpc>
                <a:spcPts val="2074"/>
              </a:lnSpc>
            </a:pPr>
            <a:r>
              <a:rPr lang="en-US" sz="1481">
                <a:solidFill>
                  <a:srgbClr val="000000"/>
                </a:solidFill>
                <a:latin typeface="Arial"/>
                <a:ea typeface="Arial"/>
                <a:cs typeface="Arial"/>
                <a:sym typeface="Arial"/>
              </a:rPr>
              <a:t>ПЛАН І ПОВЕРХУ М 1:200</a:t>
            </a:r>
          </a:p>
        </p:txBody>
      </p:sp>
      <p:sp>
        <p:nvSpPr>
          <p:cNvPr name="TextBox 16" id="16"/>
          <p:cNvSpPr txBox="true"/>
          <p:nvPr/>
        </p:nvSpPr>
        <p:spPr>
          <a:xfrm rot="0">
            <a:off x="11431702" y="6089405"/>
            <a:ext cx="2334314" cy="260627"/>
          </a:xfrm>
          <a:prstGeom prst="rect">
            <a:avLst/>
          </a:prstGeom>
        </p:spPr>
        <p:txBody>
          <a:bodyPr anchor="t" rtlCol="false" tIns="0" lIns="0" bIns="0" rIns="0">
            <a:spAutoFit/>
          </a:bodyPr>
          <a:lstStyle/>
          <a:p>
            <a:pPr algn="l">
              <a:lnSpc>
                <a:spcPts val="2074"/>
              </a:lnSpc>
            </a:pPr>
            <a:r>
              <a:rPr lang="en-US" sz="1481">
                <a:solidFill>
                  <a:srgbClr val="000000"/>
                </a:solidFill>
                <a:latin typeface="Arial"/>
                <a:ea typeface="Arial"/>
                <a:cs typeface="Arial"/>
                <a:sym typeface="Arial"/>
              </a:rPr>
              <a:t>ФРАГМЕНТ РОЗРІЗУ 1-1</a:t>
            </a:r>
          </a:p>
        </p:txBody>
      </p:sp>
      <p:sp>
        <p:nvSpPr>
          <p:cNvPr name="Freeform 17" id="17"/>
          <p:cNvSpPr/>
          <p:nvPr/>
        </p:nvSpPr>
        <p:spPr>
          <a:xfrm flipH="false" flipV="false" rot="0">
            <a:off x="3825085" y="1855080"/>
            <a:ext cx="1273741" cy="1867329"/>
          </a:xfrm>
          <a:custGeom>
            <a:avLst/>
            <a:gdLst/>
            <a:ahLst/>
            <a:cxnLst/>
            <a:rect r="r" b="b" t="t" l="l"/>
            <a:pathLst>
              <a:path h="1867329" w="1273741">
                <a:moveTo>
                  <a:pt x="0" y="0"/>
                </a:moveTo>
                <a:lnTo>
                  <a:pt x="1273741" y="0"/>
                </a:lnTo>
                <a:lnTo>
                  <a:pt x="1273741" y="1867329"/>
                </a:lnTo>
                <a:lnTo>
                  <a:pt x="0" y="1867329"/>
                </a:lnTo>
                <a:lnTo>
                  <a:pt x="0" y="0"/>
                </a:lnTo>
                <a:close/>
              </a:path>
            </a:pathLst>
          </a:custGeom>
          <a:blipFill>
            <a:blip r:embed="rId2"/>
            <a:stretch>
              <a:fillRect l="-254866" t="-9988" r="-4909" b="-55356"/>
            </a:stretch>
          </a:blipFill>
        </p:spPr>
      </p:sp>
      <p:grpSp>
        <p:nvGrpSpPr>
          <p:cNvPr name="Group 18" id="18"/>
          <p:cNvGrpSpPr/>
          <p:nvPr/>
        </p:nvGrpSpPr>
        <p:grpSpPr>
          <a:xfrm rot="0">
            <a:off x="3830685" y="-1411538"/>
            <a:ext cx="12881940" cy="11698538"/>
            <a:chOff x="0" y="0"/>
            <a:chExt cx="17175919" cy="15598050"/>
          </a:xfrm>
        </p:grpSpPr>
        <p:grpSp>
          <p:nvGrpSpPr>
            <p:cNvPr name="Group 19" id="19"/>
            <p:cNvGrpSpPr/>
            <p:nvPr/>
          </p:nvGrpSpPr>
          <p:grpSpPr>
            <a:xfrm rot="0">
              <a:off x="0" y="0"/>
              <a:ext cx="17175919" cy="15598050"/>
              <a:chOff x="0" y="0"/>
              <a:chExt cx="35162744" cy="31932512"/>
            </a:xfrm>
          </p:grpSpPr>
          <p:sp>
            <p:nvSpPr>
              <p:cNvPr name="Freeform 20" id="20"/>
              <p:cNvSpPr/>
              <p:nvPr/>
            </p:nvSpPr>
            <p:spPr>
              <a:xfrm flipH="false" flipV="false" rot="0">
                <a:off x="0" y="0"/>
                <a:ext cx="35162744" cy="31932500"/>
              </a:xfrm>
              <a:custGeom>
                <a:avLst/>
                <a:gdLst/>
                <a:ahLst/>
                <a:cxnLst/>
                <a:rect r="r" b="b" t="t" l="l"/>
                <a:pathLst>
                  <a:path h="31932500" w="35162744">
                    <a:moveTo>
                      <a:pt x="0" y="0"/>
                    </a:moveTo>
                    <a:lnTo>
                      <a:pt x="35162744" y="0"/>
                    </a:lnTo>
                    <a:lnTo>
                      <a:pt x="35162744" y="31932500"/>
                    </a:lnTo>
                    <a:lnTo>
                      <a:pt x="0" y="31932500"/>
                    </a:lnTo>
                    <a:lnTo>
                      <a:pt x="0" y="0"/>
                    </a:lnTo>
                    <a:close/>
                  </a:path>
                </a:pathLst>
              </a:custGeom>
              <a:blipFill>
                <a:blip r:embed="rId8"/>
                <a:stretch>
                  <a:fillRect l="0" t="0" r="0" b="0"/>
                </a:stretch>
              </a:blipFill>
            </p:spPr>
          </p:sp>
        </p:grpSp>
        <p:sp>
          <p:nvSpPr>
            <p:cNvPr name="TextBox 21" id="21"/>
            <p:cNvSpPr txBox="true"/>
            <p:nvPr/>
          </p:nvSpPr>
          <p:spPr>
            <a:xfrm rot="0">
              <a:off x="251387" y="11072350"/>
              <a:ext cx="105957" cy="151775"/>
            </a:xfrm>
            <a:prstGeom prst="rect">
              <a:avLst/>
            </a:prstGeom>
          </p:spPr>
          <p:txBody>
            <a:bodyPr anchor="t" rtlCol="false" tIns="0" lIns="0" bIns="0" rIns="0">
              <a:spAutoFit/>
            </a:bodyPr>
            <a:lstStyle/>
            <a:p>
              <a:pPr algn="l">
                <a:lnSpc>
                  <a:spcPts val="930"/>
                </a:lnSpc>
              </a:pPr>
              <a:r>
                <a:rPr lang="en-US" sz="664">
                  <a:solidFill>
                    <a:srgbClr val="000000"/>
                  </a:solidFill>
                  <a:latin typeface="Arial"/>
                  <a:ea typeface="Arial"/>
                  <a:cs typeface="Arial"/>
                  <a:sym typeface="Arial"/>
                </a:rPr>
                <a:t>Ж</a:t>
              </a:r>
            </a:p>
          </p:txBody>
        </p:sp>
        <p:sp>
          <p:nvSpPr>
            <p:cNvPr name="TextBox 22" id="22"/>
            <p:cNvSpPr txBox="true"/>
            <p:nvPr/>
          </p:nvSpPr>
          <p:spPr>
            <a:xfrm rot="0">
              <a:off x="262175" y="11414789"/>
              <a:ext cx="85727" cy="414351"/>
            </a:xfrm>
            <a:prstGeom prst="rect">
              <a:avLst/>
            </a:prstGeom>
          </p:spPr>
          <p:txBody>
            <a:bodyPr anchor="t" rtlCol="false" tIns="0" lIns="0" bIns="0" rIns="0">
              <a:spAutoFit/>
            </a:bodyPr>
            <a:lstStyle/>
            <a:p>
              <a:pPr algn="just">
                <a:lnSpc>
                  <a:spcPts val="1325"/>
                </a:lnSpc>
              </a:pPr>
              <a:r>
                <a:rPr lang="en-US" sz="664">
                  <a:solidFill>
                    <a:srgbClr val="000000"/>
                  </a:solidFill>
                  <a:latin typeface="Arial"/>
                  <a:ea typeface="Arial"/>
                  <a:cs typeface="Arial"/>
                  <a:sym typeface="Arial"/>
                </a:rPr>
                <a:t>ЄЕ</a:t>
              </a:r>
            </a:p>
            <a:p>
              <a:pPr algn="just">
                <a:lnSpc>
                  <a:spcPts val="1325"/>
                </a:lnSpc>
              </a:pPr>
              <a:r>
                <a:rPr lang="en-US" sz="664">
                  <a:solidFill>
                    <a:srgbClr val="000000"/>
                  </a:solidFill>
                  <a:latin typeface="Arial"/>
                  <a:ea typeface="Arial"/>
                  <a:cs typeface="Arial"/>
                  <a:sym typeface="Arial"/>
                </a:rPr>
                <a:t>Д</a:t>
              </a:r>
            </a:p>
          </p:txBody>
        </p:sp>
        <p:sp>
          <p:nvSpPr>
            <p:cNvPr name="TextBox 23" id="23"/>
            <p:cNvSpPr txBox="true"/>
            <p:nvPr/>
          </p:nvSpPr>
          <p:spPr>
            <a:xfrm rot="0">
              <a:off x="270593" y="13099630"/>
              <a:ext cx="76571" cy="151775"/>
            </a:xfrm>
            <a:prstGeom prst="rect">
              <a:avLst/>
            </a:prstGeom>
          </p:spPr>
          <p:txBody>
            <a:bodyPr anchor="t" rtlCol="false" tIns="0" lIns="0" bIns="0" rIns="0">
              <a:spAutoFit/>
            </a:bodyPr>
            <a:lstStyle/>
            <a:p>
              <a:pPr algn="l">
                <a:lnSpc>
                  <a:spcPts val="930"/>
                </a:lnSpc>
              </a:pPr>
              <a:r>
                <a:rPr lang="en-US" sz="664">
                  <a:solidFill>
                    <a:srgbClr val="000000"/>
                  </a:solidFill>
                  <a:latin typeface="Arial"/>
                  <a:ea typeface="Arial"/>
                  <a:cs typeface="Arial"/>
                  <a:sym typeface="Arial"/>
                </a:rPr>
                <a:t>В</a:t>
              </a:r>
            </a:p>
          </p:txBody>
        </p:sp>
        <p:sp>
          <p:nvSpPr>
            <p:cNvPr name="TextBox 24" id="24"/>
            <p:cNvSpPr txBox="true"/>
            <p:nvPr/>
          </p:nvSpPr>
          <p:spPr>
            <a:xfrm rot="0">
              <a:off x="269352" y="10264919"/>
              <a:ext cx="69337" cy="151775"/>
            </a:xfrm>
            <a:prstGeom prst="rect">
              <a:avLst/>
            </a:prstGeom>
          </p:spPr>
          <p:txBody>
            <a:bodyPr anchor="t" rtlCol="false" tIns="0" lIns="0" bIns="0" rIns="0">
              <a:spAutoFit/>
            </a:bodyPr>
            <a:lstStyle/>
            <a:p>
              <a:pPr algn="l">
                <a:lnSpc>
                  <a:spcPts val="930"/>
                </a:lnSpc>
              </a:pPr>
              <a:r>
                <a:rPr lang="en-US" sz="664">
                  <a:solidFill>
                    <a:srgbClr val="000000"/>
                  </a:solidFill>
                  <a:latin typeface="Arial"/>
                  <a:ea typeface="Arial"/>
                  <a:cs typeface="Arial"/>
                  <a:sym typeface="Arial"/>
                </a:rPr>
                <a:t>З</a:t>
              </a:r>
            </a:p>
          </p:txBody>
        </p:sp>
        <p:sp>
          <p:nvSpPr>
            <p:cNvPr name="TextBox 25" id="25"/>
            <p:cNvSpPr txBox="true"/>
            <p:nvPr/>
          </p:nvSpPr>
          <p:spPr>
            <a:xfrm rot="0">
              <a:off x="277653" y="12660641"/>
              <a:ext cx="62215" cy="151775"/>
            </a:xfrm>
            <a:prstGeom prst="rect">
              <a:avLst/>
            </a:prstGeom>
          </p:spPr>
          <p:txBody>
            <a:bodyPr anchor="t" rtlCol="false" tIns="0" lIns="0" bIns="0" rIns="0">
              <a:spAutoFit/>
            </a:bodyPr>
            <a:lstStyle/>
            <a:p>
              <a:pPr algn="l">
                <a:lnSpc>
                  <a:spcPts val="930"/>
                </a:lnSpc>
              </a:pPr>
              <a:r>
                <a:rPr lang="en-US" sz="664">
                  <a:solidFill>
                    <a:srgbClr val="000000"/>
                  </a:solidFill>
                  <a:latin typeface="Arial"/>
                  <a:ea typeface="Arial"/>
                  <a:cs typeface="Arial"/>
                  <a:sym typeface="Arial"/>
                </a:rPr>
                <a:t>Г</a:t>
              </a:r>
            </a:p>
          </p:txBody>
        </p:sp>
        <p:sp>
          <p:nvSpPr>
            <p:cNvPr name="TextBox 26" id="26"/>
            <p:cNvSpPr txBox="true"/>
            <p:nvPr/>
          </p:nvSpPr>
          <p:spPr>
            <a:xfrm rot="0">
              <a:off x="280630" y="12141323"/>
              <a:ext cx="56136" cy="151775"/>
            </a:xfrm>
            <a:prstGeom prst="rect">
              <a:avLst/>
            </a:prstGeom>
          </p:spPr>
          <p:txBody>
            <a:bodyPr anchor="t" rtlCol="false" tIns="0" lIns="0" bIns="0" rIns="0">
              <a:spAutoFit/>
            </a:bodyPr>
            <a:lstStyle/>
            <a:p>
              <a:pPr algn="l">
                <a:lnSpc>
                  <a:spcPts val="930"/>
                </a:lnSpc>
              </a:pPr>
              <a:r>
                <a:rPr lang="en-US" sz="664">
                  <a:solidFill>
                    <a:srgbClr val="000000"/>
                  </a:solidFill>
                  <a:latin typeface="Arial"/>
                  <a:ea typeface="Arial"/>
                  <a:cs typeface="Arial"/>
                  <a:sym typeface="Arial"/>
                </a:rPr>
                <a:t>Ґ</a:t>
              </a:r>
            </a:p>
          </p:txBody>
        </p:sp>
        <p:sp>
          <p:nvSpPr>
            <p:cNvPr name="TextBox 27" id="27"/>
            <p:cNvSpPr txBox="true"/>
            <p:nvPr/>
          </p:nvSpPr>
          <p:spPr>
            <a:xfrm rot="0">
              <a:off x="2108943" y="14447366"/>
              <a:ext cx="63828" cy="151775"/>
            </a:xfrm>
            <a:prstGeom prst="rect">
              <a:avLst/>
            </a:prstGeom>
          </p:spPr>
          <p:txBody>
            <a:bodyPr anchor="t" rtlCol="false" tIns="0" lIns="0" bIns="0" rIns="0">
              <a:spAutoFit/>
            </a:bodyPr>
            <a:lstStyle/>
            <a:p>
              <a:pPr algn="l">
                <a:lnSpc>
                  <a:spcPts val="930"/>
                </a:lnSpc>
              </a:pPr>
              <a:r>
                <a:rPr lang="en-US" sz="664">
                  <a:solidFill>
                    <a:srgbClr val="000000"/>
                  </a:solidFill>
                  <a:latin typeface="Arial"/>
                  <a:ea typeface="Arial"/>
                  <a:cs typeface="Arial"/>
                  <a:sym typeface="Arial"/>
                </a:rPr>
                <a:t>1</a:t>
              </a:r>
            </a:p>
          </p:txBody>
        </p:sp>
        <p:sp>
          <p:nvSpPr>
            <p:cNvPr name="TextBox 28" id="28"/>
            <p:cNvSpPr txBox="true"/>
            <p:nvPr/>
          </p:nvSpPr>
          <p:spPr>
            <a:xfrm rot="0">
              <a:off x="2412223" y="14821291"/>
              <a:ext cx="75305" cy="151775"/>
            </a:xfrm>
            <a:prstGeom prst="rect">
              <a:avLst/>
            </a:prstGeom>
          </p:spPr>
          <p:txBody>
            <a:bodyPr anchor="t" rtlCol="false" tIns="0" lIns="0" bIns="0" rIns="0">
              <a:spAutoFit/>
            </a:bodyPr>
            <a:lstStyle/>
            <a:p>
              <a:pPr algn="l">
                <a:lnSpc>
                  <a:spcPts val="930"/>
                </a:lnSpc>
              </a:pPr>
              <a:r>
                <a:rPr lang="en-US" sz="664">
                  <a:solidFill>
                    <a:srgbClr val="000000"/>
                  </a:solidFill>
                  <a:latin typeface="Arial"/>
                  <a:ea typeface="Arial"/>
                  <a:cs typeface="Arial"/>
                  <a:sym typeface="Arial"/>
                </a:rPr>
                <a:t>Б</a:t>
              </a:r>
            </a:p>
          </p:txBody>
        </p:sp>
        <p:sp>
          <p:nvSpPr>
            <p:cNvPr name="TextBox 29" id="29"/>
            <p:cNvSpPr txBox="true"/>
            <p:nvPr/>
          </p:nvSpPr>
          <p:spPr>
            <a:xfrm rot="0">
              <a:off x="3031239" y="15440915"/>
              <a:ext cx="76571" cy="151775"/>
            </a:xfrm>
            <a:prstGeom prst="rect">
              <a:avLst/>
            </a:prstGeom>
          </p:spPr>
          <p:txBody>
            <a:bodyPr anchor="t" rtlCol="false" tIns="0" lIns="0" bIns="0" rIns="0">
              <a:spAutoFit/>
            </a:bodyPr>
            <a:lstStyle/>
            <a:p>
              <a:pPr algn="l">
                <a:lnSpc>
                  <a:spcPts val="930"/>
                </a:lnSpc>
              </a:pPr>
              <a:r>
                <a:rPr lang="en-US" sz="664">
                  <a:solidFill>
                    <a:srgbClr val="000000"/>
                  </a:solidFill>
                  <a:latin typeface="Arial"/>
                  <a:ea typeface="Arial"/>
                  <a:cs typeface="Arial"/>
                  <a:sym typeface="Arial"/>
                </a:rPr>
                <a:t>А</a:t>
              </a:r>
            </a:p>
          </p:txBody>
        </p:sp>
        <p:sp>
          <p:nvSpPr>
            <p:cNvPr name="TextBox 30" id="30"/>
            <p:cNvSpPr txBox="true"/>
            <p:nvPr/>
          </p:nvSpPr>
          <p:spPr>
            <a:xfrm rot="0">
              <a:off x="4169754" y="15161451"/>
              <a:ext cx="63828" cy="151775"/>
            </a:xfrm>
            <a:prstGeom prst="rect">
              <a:avLst/>
            </a:prstGeom>
          </p:spPr>
          <p:txBody>
            <a:bodyPr anchor="t" rtlCol="false" tIns="0" lIns="0" bIns="0" rIns="0">
              <a:spAutoFit/>
            </a:bodyPr>
            <a:lstStyle/>
            <a:p>
              <a:pPr algn="l">
                <a:lnSpc>
                  <a:spcPts val="930"/>
                </a:lnSpc>
              </a:pPr>
              <a:r>
                <a:rPr lang="en-US" sz="664">
                  <a:solidFill>
                    <a:srgbClr val="000000"/>
                  </a:solidFill>
                  <a:latin typeface="Arial"/>
                  <a:ea typeface="Arial"/>
                  <a:cs typeface="Arial"/>
                  <a:sym typeface="Arial"/>
                </a:rPr>
                <a:t>2</a:t>
              </a:r>
            </a:p>
          </p:txBody>
        </p:sp>
        <p:sp>
          <p:nvSpPr>
            <p:cNvPr name="TextBox 31" id="31"/>
            <p:cNvSpPr txBox="true"/>
            <p:nvPr/>
          </p:nvSpPr>
          <p:spPr>
            <a:xfrm rot="0">
              <a:off x="5590946" y="13740240"/>
              <a:ext cx="63828" cy="151775"/>
            </a:xfrm>
            <a:prstGeom prst="rect">
              <a:avLst/>
            </a:prstGeom>
          </p:spPr>
          <p:txBody>
            <a:bodyPr anchor="t" rtlCol="false" tIns="0" lIns="0" bIns="0" rIns="0">
              <a:spAutoFit/>
            </a:bodyPr>
            <a:lstStyle/>
            <a:p>
              <a:pPr algn="l">
                <a:lnSpc>
                  <a:spcPts val="930"/>
                </a:lnSpc>
              </a:pPr>
              <a:r>
                <a:rPr lang="en-US" sz="664">
                  <a:solidFill>
                    <a:srgbClr val="000000"/>
                  </a:solidFill>
                  <a:latin typeface="Arial"/>
                  <a:ea typeface="Arial"/>
                  <a:cs typeface="Arial"/>
                  <a:sym typeface="Arial"/>
                </a:rPr>
                <a:t>3</a:t>
              </a:r>
            </a:p>
          </p:txBody>
        </p:sp>
        <p:sp>
          <p:nvSpPr>
            <p:cNvPr name="TextBox 32" id="32"/>
            <p:cNvSpPr txBox="true"/>
            <p:nvPr/>
          </p:nvSpPr>
          <p:spPr>
            <a:xfrm rot="0">
              <a:off x="6162058" y="13169153"/>
              <a:ext cx="63828" cy="151775"/>
            </a:xfrm>
            <a:prstGeom prst="rect">
              <a:avLst/>
            </a:prstGeom>
          </p:spPr>
          <p:txBody>
            <a:bodyPr anchor="t" rtlCol="false" tIns="0" lIns="0" bIns="0" rIns="0">
              <a:spAutoFit/>
            </a:bodyPr>
            <a:lstStyle/>
            <a:p>
              <a:pPr algn="l">
                <a:lnSpc>
                  <a:spcPts val="930"/>
                </a:lnSpc>
              </a:pPr>
              <a:r>
                <a:rPr lang="en-US" sz="664">
                  <a:solidFill>
                    <a:srgbClr val="000000"/>
                  </a:solidFill>
                  <a:latin typeface="Arial"/>
                  <a:ea typeface="Arial"/>
                  <a:cs typeface="Arial"/>
                  <a:sym typeface="Arial"/>
                </a:rPr>
                <a:t>4</a:t>
              </a:r>
            </a:p>
          </p:txBody>
        </p:sp>
        <p:sp>
          <p:nvSpPr>
            <p:cNvPr name="TextBox 33" id="33"/>
            <p:cNvSpPr txBox="true"/>
            <p:nvPr/>
          </p:nvSpPr>
          <p:spPr>
            <a:xfrm rot="0">
              <a:off x="7327918" y="12003269"/>
              <a:ext cx="63828" cy="151775"/>
            </a:xfrm>
            <a:prstGeom prst="rect">
              <a:avLst/>
            </a:prstGeom>
          </p:spPr>
          <p:txBody>
            <a:bodyPr anchor="t" rtlCol="false" tIns="0" lIns="0" bIns="0" rIns="0">
              <a:spAutoFit/>
            </a:bodyPr>
            <a:lstStyle/>
            <a:p>
              <a:pPr algn="l">
                <a:lnSpc>
                  <a:spcPts val="930"/>
                </a:lnSpc>
              </a:pPr>
              <a:r>
                <a:rPr lang="en-US" sz="664">
                  <a:solidFill>
                    <a:srgbClr val="000000"/>
                  </a:solidFill>
                  <a:latin typeface="Arial"/>
                  <a:ea typeface="Arial"/>
                  <a:cs typeface="Arial"/>
                  <a:sym typeface="Arial"/>
                </a:rPr>
                <a:t>5</a:t>
              </a:r>
            </a:p>
          </p:txBody>
        </p:sp>
        <p:sp>
          <p:nvSpPr>
            <p:cNvPr name="TextBox 34" id="34"/>
            <p:cNvSpPr txBox="true"/>
            <p:nvPr/>
          </p:nvSpPr>
          <p:spPr>
            <a:xfrm rot="-5400000">
              <a:off x="938813" y="10691987"/>
              <a:ext cx="164140" cy="94889"/>
            </a:xfrm>
            <a:prstGeom prst="rect">
              <a:avLst/>
            </a:prstGeom>
          </p:spPr>
          <p:txBody>
            <a:bodyPr anchor="t" rtlCol="false" tIns="0" lIns="0" bIns="0" rIns="0">
              <a:spAutoFit/>
            </a:bodyPr>
            <a:lstStyle/>
            <a:p>
              <a:pPr algn="l">
                <a:lnSpc>
                  <a:spcPts val="531"/>
                </a:lnSpc>
              </a:pPr>
              <a:r>
                <a:rPr lang="en-US" sz="379">
                  <a:solidFill>
                    <a:srgbClr val="000000"/>
                  </a:solidFill>
                  <a:latin typeface="Arial"/>
                  <a:ea typeface="Arial"/>
                  <a:cs typeface="Arial"/>
                  <a:sym typeface="Arial"/>
                </a:rPr>
                <a:t>3,400</a:t>
              </a:r>
            </a:p>
          </p:txBody>
        </p:sp>
        <p:sp>
          <p:nvSpPr>
            <p:cNvPr name="TextBox 35" id="35"/>
            <p:cNvSpPr txBox="true"/>
            <p:nvPr/>
          </p:nvSpPr>
          <p:spPr>
            <a:xfrm rot="-5400000">
              <a:off x="972778" y="11543674"/>
              <a:ext cx="164140" cy="94889"/>
            </a:xfrm>
            <a:prstGeom prst="rect">
              <a:avLst/>
            </a:prstGeom>
          </p:spPr>
          <p:txBody>
            <a:bodyPr anchor="t" rtlCol="false" tIns="0" lIns="0" bIns="0" rIns="0">
              <a:spAutoFit/>
            </a:bodyPr>
            <a:lstStyle/>
            <a:p>
              <a:pPr algn="l">
                <a:lnSpc>
                  <a:spcPts val="531"/>
                </a:lnSpc>
              </a:pPr>
              <a:r>
                <a:rPr lang="en-US" sz="379">
                  <a:solidFill>
                    <a:srgbClr val="000000"/>
                  </a:solidFill>
                  <a:latin typeface="Arial"/>
                  <a:ea typeface="Arial"/>
                  <a:cs typeface="Arial"/>
                  <a:sym typeface="Arial"/>
                </a:rPr>
                <a:t>0,300</a:t>
              </a:r>
            </a:p>
          </p:txBody>
        </p:sp>
        <p:sp>
          <p:nvSpPr>
            <p:cNvPr name="TextBox 36" id="36"/>
            <p:cNvSpPr txBox="true"/>
            <p:nvPr/>
          </p:nvSpPr>
          <p:spPr>
            <a:xfrm rot="-5400000">
              <a:off x="860537" y="11609326"/>
              <a:ext cx="164140" cy="94889"/>
            </a:xfrm>
            <a:prstGeom prst="rect">
              <a:avLst/>
            </a:prstGeom>
          </p:spPr>
          <p:txBody>
            <a:bodyPr anchor="t" rtlCol="false" tIns="0" lIns="0" bIns="0" rIns="0">
              <a:spAutoFit/>
            </a:bodyPr>
            <a:lstStyle/>
            <a:p>
              <a:pPr algn="l">
                <a:lnSpc>
                  <a:spcPts val="531"/>
                </a:lnSpc>
              </a:pPr>
              <a:r>
                <a:rPr lang="en-US" sz="379">
                  <a:solidFill>
                    <a:srgbClr val="000000"/>
                  </a:solidFill>
                  <a:latin typeface="Arial"/>
                  <a:ea typeface="Arial"/>
                  <a:cs typeface="Arial"/>
                  <a:sym typeface="Arial"/>
                </a:rPr>
                <a:t>0,600</a:t>
              </a:r>
            </a:p>
          </p:txBody>
        </p:sp>
        <p:sp>
          <p:nvSpPr>
            <p:cNvPr name="TextBox 37" id="37"/>
            <p:cNvSpPr txBox="true"/>
            <p:nvPr/>
          </p:nvSpPr>
          <p:spPr>
            <a:xfrm rot="-5400000">
              <a:off x="549800" y="11674972"/>
              <a:ext cx="164140" cy="94889"/>
            </a:xfrm>
            <a:prstGeom prst="rect">
              <a:avLst/>
            </a:prstGeom>
          </p:spPr>
          <p:txBody>
            <a:bodyPr anchor="t" rtlCol="false" tIns="0" lIns="0" bIns="0" rIns="0">
              <a:spAutoFit/>
            </a:bodyPr>
            <a:lstStyle/>
            <a:p>
              <a:pPr algn="l">
                <a:lnSpc>
                  <a:spcPts val="531"/>
                </a:lnSpc>
              </a:pPr>
              <a:r>
                <a:rPr lang="en-US" sz="379">
                  <a:solidFill>
                    <a:srgbClr val="000000"/>
                  </a:solidFill>
                  <a:latin typeface="Arial"/>
                  <a:ea typeface="Arial"/>
                  <a:cs typeface="Arial"/>
                  <a:sym typeface="Arial"/>
                </a:rPr>
                <a:t>2,000</a:t>
              </a:r>
            </a:p>
          </p:txBody>
        </p:sp>
        <p:sp>
          <p:nvSpPr>
            <p:cNvPr name="TextBox 38" id="38"/>
            <p:cNvSpPr txBox="true"/>
            <p:nvPr/>
          </p:nvSpPr>
          <p:spPr>
            <a:xfrm rot="-5400000">
              <a:off x="1196528" y="11189172"/>
              <a:ext cx="18238" cy="94889"/>
            </a:xfrm>
            <a:prstGeom prst="rect">
              <a:avLst/>
            </a:prstGeom>
          </p:spPr>
          <p:txBody>
            <a:bodyPr anchor="t" rtlCol="false" tIns="0" lIns="0" bIns="0" rIns="0">
              <a:spAutoFit/>
            </a:bodyPr>
            <a:lstStyle/>
            <a:p>
              <a:pPr algn="l">
                <a:lnSpc>
                  <a:spcPts val="531"/>
                </a:lnSpc>
              </a:pPr>
              <a:r>
                <a:rPr lang="en-US" sz="379">
                  <a:solidFill>
                    <a:srgbClr val="FFFFFF"/>
                  </a:solidFill>
                  <a:latin typeface="Arial"/>
                  <a:ea typeface="Arial"/>
                  <a:cs typeface="Arial"/>
                  <a:sym typeface="Arial"/>
                </a:rPr>
                <a:t> </a:t>
              </a:r>
            </a:p>
          </p:txBody>
        </p:sp>
        <p:sp>
          <p:nvSpPr>
            <p:cNvPr name="TextBox 39" id="39"/>
            <p:cNvSpPr txBox="true"/>
            <p:nvPr/>
          </p:nvSpPr>
          <p:spPr>
            <a:xfrm rot="-5400000">
              <a:off x="1196528" y="11674972"/>
              <a:ext cx="164140" cy="94889"/>
            </a:xfrm>
            <a:prstGeom prst="rect">
              <a:avLst/>
            </a:prstGeom>
          </p:spPr>
          <p:txBody>
            <a:bodyPr anchor="t" rtlCol="false" tIns="0" lIns="0" bIns="0" rIns="0">
              <a:spAutoFit/>
            </a:bodyPr>
            <a:lstStyle/>
            <a:p>
              <a:pPr algn="l">
                <a:lnSpc>
                  <a:spcPts val="531"/>
                </a:lnSpc>
              </a:pPr>
              <a:r>
                <a:rPr lang="en-US" sz="379">
                  <a:solidFill>
                    <a:srgbClr val="000000"/>
                  </a:solidFill>
                  <a:latin typeface="Arial"/>
                  <a:ea typeface="Arial"/>
                  <a:cs typeface="Arial"/>
                  <a:sym typeface="Arial"/>
                </a:rPr>
                <a:t>1,600</a:t>
              </a:r>
            </a:p>
          </p:txBody>
        </p:sp>
        <p:sp>
          <p:nvSpPr>
            <p:cNvPr name="TextBox 40" id="40"/>
            <p:cNvSpPr txBox="true"/>
            <p:nvPr/>
          </p:nvSpPr>
          <p:spPr>
            <a:xfrm rot="-5400000">
              <a:off x="938813" y="12424313"/>
              <a:ext cx="164140" cy="94889"/>
            </a:xfrm>
            <a:prstGeom prst="rect">
              <a:avLst/>
            </a:prstGeom>
          </p:spPr>
          <p:txBody>
            <a:bodyPr anchor="t" rtlCol="false" tIns="0" lIns="0" bIns="0" rIns="0">
              <a:spAutoFit/>
            </a:bodyPr>
            <a:lstStyle/>
            <a:p>
              <a:pPr algn="l">
                <a:lnSpc>
                  <a:spcPts val="531"/>
                </a:lnSpc>
              </a:pPr>
              <a:r>
                <a:rPr lang="en-US" sz="379">
                  <a:solidFill>
                    <a:srgbClr val="000000"/>
                  </a:solidFill>
                  <a:latin typeface="Arial"/>
                  <a:ea typeface="Arial"/>
                  <a:cs typeface="Arial"/>
                  <a:sym typeface="Arial"/>
                </a:rPr>
                <a:t>2,200</a:t>
              </a:r>
            </a:p>
          </p:txBody>
        </p:sp>
        <p:sp>
          <p:nvSpPr>
            <p:cNvPr name="TextBox 41" id="41"/>
            <p:cNvSpPr txBox="true"/>
            <p:nvPr/>
          </p:nvSpPr>
          <p:spPr>
            <a:xfrm rot="-5400000">
              <a:off x="938813" y="12903141"/>
              <a:ext cx="164140" cy="94889"/>
            </a:xfrm>
            <a:prstGeom prst="rect">
              <a:avLst/>
            </a:prstGeom>
          </p:spPr>
          <p:txBody>
            <a:bodyPr anchor="t" rtlCol="false" tIns="0" lIns="0" bIns="0" rIns="0">
              <a:spAutoFit/>
            </a:bodyPr>
            <a:lstStyle/>
            <a:p>
              <a:pPr algn="l">
                <a:lnSpc>
                  <a:spcPts val="531"/>
                </a:lnSpc>
              </a:pPr>
              <a:r>
                <a:rPr lang="en-US" sz="379">
                  <a:solidFill>
                    <a:srgbClr val="000000"/>
                  </a:solidFill>
                  <a:latin typeface="Arial"/>
                  <a:ea typeface="Arial"/>
                  <a:cs typeface="Arial"/>
                  <a:sym typeface="Arial"/>
                </a:rPr>
                <a:t>1,800</a:t>
              </a:r>
            </a:p>
          </p:txBody>
        </p:sp>
        <p:sp>
          <p:nvSpPr>
            <p:cNvPr name="TextBox 42" id="42"/>
            <p:cNvSpPr txBox="true"/>
            <p:nvPr/>
          </p:nvSpPr>
          <p:spPr>
            <a:xfrm rot="-5400000">
              <a:off x="1835017" y="11665686"/>
              <a:ext cx="200623" cy="94889"/>
            </a:xfrm>
            <a:prstGeom prst="rect">
              <a:avLst/>
            </a:prstGeom>
          </p:spPr>
          <p:txBody>
            <a:bodyPr anchor="t" rtlCol="false" tIns="0" lIns="0" bIns="0" rIns="0">
              <a:spAutoFit/>
            </a:bodyPr>
            <a:lstStyle/>
            <a:p>
              <a:pPr algn="l">
                <a:lnSpc>
                  <a:spcPts val="531"/>
                </a:lnSpc>
              </a:pPr>
              <a:r>
                <a:rPr lang="en-US" sz="379">
                  <a:solidFill>
                    <a:srgbClr val="000000"/>
                  </a:solidFill>
                  <a:latin typeface="Arial"/>
                  <a:ea typeface="Arial"/>
                  <a:cs typeface="Arial"/>
                  <a:sym typeface="Arial"/>
                </a:rPr>
                <a:t>12,400</a:t>
              </a:r>
            </a:p>
          </p:txBody>
        </p:sp>
        <p:sp>
          <p:nvSpPr>
            <p:cNvPr name="TextBox 43" id="43"/>
            <p:cNvSpPr txBox="true"/>
            <p:nvPr/>
          </p:nvSpPr>
          <p:spPr>
            <a:xfrm rot="-5400000">
              <a:off x="1953132" y="11279254"/>
              <a:ext cx="164140" cy="94889"/>
            </a:xfrm>
            <a:prstGeom prst="rect">
              <a:avLst/>
            </a:prstGeom>
          </p:spPr>
          <p:txBody>
            <a:bodyPr anchor="t" rtlCol="false" tIns="0" lIns="0" bIns="0" rIns="0">
              <a:spAutoFit/>
            </a:bodyPr>
            <a:lstStyle/>
            <a:p>
              <a:pPr algn="l">
                <a:lnSpc>
                  <a:spcPts val="531"/>
                </a:lnSpc>
              </a:pPr>
              <a:r>
                <a:rPr lang="en-US" sz="379">
                  <a:solidFill>
                    <a:srgbClr val="000000"/>
                  </a:solidFill>
                  <a:latin typeface="Arial"/>
                  <a:ea typeface="Arial"/>
                  <a:cs typeface="Arial"/>
                  <a:sym typeface="Arial"/>
                </a:rPr>
                <a:t>8,100</a:t>
              </a:r>
            </a:p>
          </p:txBody>
        </p:sp>
        <p:sp>
          <p:nvSpPr>
            <p:cNvPr name="TextBox 44" id="44"/>
            <p:cNvSpPr txBox="true"/>
            <p:nvPr/>
          </p:nvSpPr>
          <p:spPr>
            <a:xfrm rot="2700000">
              <a:off x="2835875" y="13587650"/>
              <a:ext cx="164140" cy="94895"/>
            </a:xfrm>
            <a:prstGeom prst="rect">
              <a:avLst/>
            </a:prstGeom>
          </p:spPr>
          <p:txBody>
            <a:bodyPr anchor="t" rtlCol="false" tIns="0" lIns="0" bIns="0" rIns="0">
              <a:spAutoFit/>
            </a:bodyPr>
            <a:lstStyle/>
            <a:p>
              <a:pPr algn="l">
                <a:lnSpc>
                  <a:spcPts val="531"/>
                </a:lnSpc>
              </a:pPr>
              <a:r>
                <a:rPr lang="en-US" sz="379">
                  <a:solidFill>
                    <a:srgbClr val="000000"/>
                  </a:solidFill>
                  <a:latin typeface="Arial"/>
                  <a:ea typeface="Arial"/>
                  <a:cs typeface="Arial"/>
                  <a:sym typeface="Arial"/>
                </a:rPr>
                <a:t>3,900</a:t>
              </a:r>
            </a:p>
          </p:txBody>
        </p:sp>
        <p:sp>
          <p:nvSpPr>
            <p:cNvPr name="TextBox 45" id="45"/>
            <p:cNvSpPr txBox="true"/>
            <p:nvPr/>
          </p:nvSpPr>
          <p:spPr>
            <a:xfrm rot="2700000">
              <a:off x="4459148" y="12851641"/>
              <a:ext cx="164140" cy="94895"/>
            </a:xfrm>
            <a:prstGeom prst="rect">
              <a:avLst/>
            </a:prstGeom>
          </p:spPr>
          <p:txBody>
            <a:bodyPr anchor="t" rtlCol="false" tIns="0" lIns="0" bIns="0" rIns="0">
              <a:spAutoFit/>
            </a:bodyPr>
            <a:lstStyle/>
            <a:p>
              <a:pPr algn="l">
                <a:lnSpc>
                  <a:spcPts val="531"/>
                </a:lnSpc>
              </a:pPr>
              <a:r>
                <a:rPr lang="en-US" sz="379">
                  <a:solidFill>
                    <a:srgbClr val="000000"/>
                  </a:solidFill>
                  <a:latin typeface="Arial"/>
                  <a:ea typeface="Arial"/>
                  <a:cs typeface="Arial"/>
                  <a:sym typeface="Arial"/>
                </a:rPr>
                <a:t>0,440</a:t>
              </a:r>
            </a:p>
          </p:txBody>
        </p:sp>
        <p:sp>
          <p:nvSpPr>
            <p:cNvPr name="TextBox 46" id="46"/>
            <p:cNvSpPr txBox="true"/>
            <p:nvPr/>
          </p:nvSpPr>
          <p:spPr>
            <a:xfrm rot="2700000">
              <a:off x="6344416" y="10767499"/>
              <a:ext cx="164140" cy="94895"/>
            </a:xfrm>
            <a:prstGeom prst="rect">
              <a:avLst/>
            </a:prstGeom>
          </p:spPr>
          <p:txBody>
            <a:bodyPr anchor="t" rtlCol="false" tIns="0" lIns="0" bIns="0" rIns="0">
              <a:spAutoFit/>
            </a:bodyPr>
            <a:lstStyle/>
            <a:p>
              <a:pPr algn="l">
                <a:lnSpc>
                  <a:spcPts val="531"/>
                </a:lnSpc>
              </a:pPr>
              <a:r>
                <a:rPr lang="en-US" sz="379">
                  <a:solidFill>
                    <a:srgbClr val="000000"/>
                  </a:solidFill>
                  <a:latin typeface="Arial"/>
                  <a:ea typeface="Arial"/>
                  <a:cs typeface="Arial"/>
                  <a:sym typeface="Arial"/>
                </a:rPr>
                <a:t>8,000</a:t>
              </a:r>
            </a:p>
          </p:txBody>
        </p:sp>
        <p:sp>
          <p:nvSpPr>
            <p:cNvPr name="TextBox 47" id="47"/>
            <p:cNvSpPr txBox="true"/>
            <p:nvPr/>
          </p:nvSpPr>
          <p:spPr>
            <a:xfrm rot="-2700000">
              <a:off x="3333255" y="13599157"/>
              <a:ext cx="164140" cy="94889"/>
            </a:xfrm>
            <a:prstGeom prst="rect">
              <a:avLst/>
            </a:prstGeom>
          </p:spPr>
          <p:txBody>
            <a:bodyPr anchor="t" rtlCol="false" tIns="0" lIns="0" bIns="0" rIns="0">
              <a:spAutoFit/>
            </a:bodyPr>
            <a:lstStyle/>
            <a:p>
              <a:pPr algn="l">
                <a:lnSpc>
                  <a:spcPts val="531"/>
                </a:lnSpc>
              </a:pPr>
              <a:r>
                <a:rPr lang="en-US" sz="379">
                  <a:solidFill>
                    <a:srgbClr val="000000"/>
                  </a:solidFill>
                  <a:latin typeface="Arial"/>
                  <a:ea typeface="Arial"/>
                  <a:cs typeface="Arial"/>
                  <a:sym typeface="Arial"/>
                </a:rPr>
                <a:t>3,800</a:t>
              </a:r>
            </a:p>
          </p:txBody>
        </p:sp>
        <p:sp>
          <p:nvSpPr>
            <p:cNvPr name="TextBox 48" id="48"/>
            <p:cNvSpPr txBox="true"/>
            <p:nvPr/>
          </p:nvSpPr>
          <p:spPr>
            <a:xfrm rot="-2700000">
              <a:off x="3664470" y="13546874"/>
              <a:ext cx="164140" cy="94889"/>
            </a:xfrm>
            <a:prstGeom prst="rect">
              <a:avLst/>
            </a:prstGeom>
          </p:spPr>
          <p:txBody>
            <a:bodyPr anchor="t" rtlCol="false" tIns="0" lIns="0" bIns="0" rIns="0">
              <a:spAutoFit/>
            </a:bodyPr>
            <a:lstStyle/>
            <a:p>
              <a:pPr algn="l">
                <a:lnSpc>
                  <a:spcPts val="531"/>
                </a:lnSpc>
              </a:pPr>
              <a:r>
                <a:rPr lang="en-US" sz="379">
                  <a:solidFill>
                    <a:srgbClr val="000000"/>
                  </a:solidFill>
                  <a:latin typeface="Arial"/>
                  <a:ea typeface="Arial"/>
                  <a:cs typeface="Arial"/>
                  <a:sym typeface="Arial"/>
                </a:rPr>
                <a:t>2,000</a:t>
              </a:r>
            </a:p>
          </p:txBody>
        </p:sp>
        <p:sp>
          <p:nvSpPr>
            <p:cNvPr name="TextBox 49" id="49"/>
            <p:cNvSpPr txBox="true"/>
            <p:nvPr/>
          </p:nvSpPr>
          <p:spPr>
            <a:xfrm rot="-2700000">
              <a:off x="3847189" y="13637775"/>
              <a:ext cx="164140" cy="94889"/>
            </a:xfrm>
            <a:prstGeom prst="rect">
              <a:avLst/>
            </a:prstGeom>
          </p:spPr>
          <p:txBody>
            <a:bodyPr anchor="t" rtlCol="false" tIns="0" lIns="0" bIns="0" rIns="0">
              <a:spAutoFit/>
            </a:bodyPr>
            <a:lstStyle/>
            <a:p>
              <a:pPr algn="l">
                <a:lnSpc>
                  <a:spcPts val="531"/>
                </a:lnSpc>
              </a:pPr>
              <a:r>
                <a:rPr lang="en-US" sz="379">
                  <a:solidFill>
                    <a:srgbClr val="000000"/>
                  </a:solidFill>
                  <a:latin typeface="Arial"/>
                  <a:ea typeface="Arial"/>
                  <a:cs typeface="Arial"/>
                  <a:sym typeface="Arial"/>
                </a:rPr>
                <a:t>8,200</a:t>
              </a:r>
            </a:p>
          </p:txBody>
        </p:sp>
        <p:sp>
          <p:nvSpPr>
            <p:cNvPr name="TextBox 50" id="50"/>
            <p:cNvSpPr txBox="true"/>
            <p:nvPr/>
          </p:nvSpPr>
          <p:spPr>
            <a:xfrm rot="-2700000">
              <a:off x="4601288" y="12637004"/>
              <a:ext cx="164140" cy="94889"/>
            </a:xfrm>
            <a:prstGeom prst="rect">
              <a:avLst/>
            </a:prstGeom>
          </p:spPr>
          <p:txBody>
            <a:bodyPr anchor="t" rtlCol="false" tIns="0" lIns="0" bIns="0" rIns="0">
              <a:spAutoFit/>
            </a:bodyPr>
            <a:lstStyle/>
            <a:p>
              <a:pPr algn="l">
                <a:lnSpc>
                  <a:spcPts val="531"/>
                </a:lnSpc>
              </a:pPr>
              <a:r>
                <a:rPr lang="en-US" sz="379">
                  <a:solidFill>
                    <a:srgbClr val="000000"/>
                  </a:solidFill>
                  <a:latin typeface="Arial"/>
                  <a:ea typeface="Arial"/>
                  <a:cs typeface="Arial"/>
                  <a:sym typeface="Arial"/>
                </a:rPr>
                <a:t>0,650</a:t>
              </a:r>
            </a:p>
          </p:txBody>
        </p:sp>
        <p:sp>
          <p:nvSpPr>
            <p:cNvPr name="TextBox 51" id="51"/>
            <p:cNvSpPr txBox="true"/>
            <p:nvPr/>
          </p:nvSpPr>
          <p:spPr>
            <a:xfrm rot="-2700000">
              <a:off x="4527813" y="12812348"/>
              <a:ext cx="164140" cy="94889"/>
            </a:xfrm>
            <a:prstGeom prst="rect">
              <a:avLst/>
            </a:prstGeom>
          </p:spPr>
          <p:txBody>
            <a:bodyPr anchor="t" rtlCol="false" tIns="0" lIns="0" bIns="0" rIns="0">
              <a:spAutoFit/>
            </a:bodyPr>
            <a:lstStyle/>
            <a:p>
              <a:pPr algn="l">
                <a:lnSpc>
                  <a:spcPts val="531"/>
                </a:lnSpc>
              </a:pPr>
              <a:r>
                <a:rPr lang="en-US" sz="379">
                  <a:solidFill>
                    <a:srgbClr val="000000"/>
                  </a:solidFill>
                  <a:latin typeface="Arial"/>
                  <a:ea typeface="Arial"/>
                  <a:cs typeface="Arial"/>
                  <a:sym typeface="Arial"/>
                </a:rPr>
                <a:t>0,800</a:t>
              </a:r>
            </a:p>
          </p:txBody>
        </p:sp>
        <p:sp>
          <p:nvSpPr>
            <p:cNvPr name="TextBox 52" id="52"/>
            <p:cNvSpPr txBox="true"/>
            <p:nvPr/>
          </p:nvSpPr>
          <p:spPr>
            <a:xfrm rot="-2700000">
              <a:off x="6361988" y="12309741"/>
              <a:ext cx="164140" cy="94889"/>
            </a:xfrm>
            <a:prstGeom prst="rect">
              <a:avLst/>
            </a:prstGeom>
          </p:spPr>
          <p:txBody>
            <a:bodyPr anchor="t" rtlCol="false" tIns="0" lIns="0" bIns="0" rIns="0">
              <a:spAutoFit/>
            </a:bodyPr>
            <a:lstStyle/>
            <a:p>
              <a:pPr algn="l">
                <a:lnSpc>
                  <a:spcPts val="531"/>
                </a:lnSpc>
              </a:pPr>
              <a:r>
                <a:rPr lang="en-US" sz="379">
                  <a:solidFill>
                    <a:srgbClr val="000000"/>
                  </a:solidFill>
                  <a:latin typeface="Arial"/>
                  <a:ea typeface="Arial"/>
                  <a:cs typeface="Arial"/>
                  <a:sym typeface="Arial"/>
                </a:rPr>
                <a:t>7,800</a:t>
              </a:r>
            </a:p>
          </p:txBody>
        </p:sp>
        <p:sp>
          <p:nvSpPr>
            <p:cNvPr name="TextBox 53" id="53"/>
            <p:cNvSpPr txBox="true"/>
            <p:nvPr/>
          </p:nvSpPr>
          <p:spPr>
            <a:xfrm rot="0">
              <a:off x="2191122" y="13357307"/>
              <a:ext cx="72954" cy="94889"/>
            </a:xfrm>
            <a:prstGeom prst="rect">
              <a:avLst/>
            </a:prstGeom>
          </p:spPr>
          <p:txBody>
            <a:bodyPr anchor="t" rtlCol="false" tIns="0" lIns="0" bIns="0" rIns="0">
              <a:spAutoFit/>
            </a:bodyPr>
            <a:lstStyle/>
            <a:p>
              <a:pPr algn="l">
                <a:lnSpc>
                  <a:spcPts val="531"/>
                </a:lnSpc>
              </a:pPr>
              <a:r>
                <a:rPr lang="en-US" sz="379">
                  <a:solidFill>
                    <a:srgbClr val="000000"/>
                  </a:solidFill>
                  <a:latin typeface="Arial"/>
                  <a:ea typeface="Arial"/>
                  <a:cs typeface="Arial"/>
                  <a:sym typeface="Arial"/>
                </a:rPr>
                <a:t>45</a:t>
              </a:r>
            </a:p>
          </p:txBody>
        </p:sp>
        <p:sp>
          <p:nvSpPr>
            <p:cNvPr name="TextBox 54" id="54"/>
            <p:cNvSpPr txBox="true"/>
            <p:nvPr/>
          </p:nvSpPr>
          <p:spPr>
            <a:xfrm rot="0">
              <a:off x="2323785" y="10124564"/>
              <a:ext cx="164140" cy="94889"/>
            </a:xfrm>
            <a:prstGeom prst="rect">
              <a:avLst/>
            </a:prstGeom>
          </p:spPr>
          <p:txBody>
            <a:bodyPr anchor="t" rtlCol="false" tIns="0" lIns="0" bIns="0" rIns="0">
              <a:spAutoFit/>
            </a:bodyPr>
            <a:lstStyle/>
            <a:p>
              <a:pPr algn="l">
                <a:lnSpc>
                  <a:spcPts val="531"/>
                </a:lnSpc>
              </a:pPr>
              <a:r>
                <a:rPr lang="en-US" sz="379">
                  <a:solidFill>
                    <a:srgbClr val="000000"/>
                  </a:solidFill>
                  <a:latin typeface="Arial"/>
                  <a:ea typeface="Arial"/>
                  <a:cs typeface="Arial"/>
                  <a:sym typeface="Arial"/>
                </a:rPr>
                <a:t>1,260</a:t>
              </a:r>
            </a:p>
          </p:txBody>
        </p:sp>
        <p:sp>
          <p:nvSpPr>
            <p:cNvPr name="TextBox 55" id="55"/>
            <p:cNvSpPr txBox="true"/>
            <p:nvPr/>
          </p:nvSpPr>
          <p:spPr>
            <a:xfrm rot="0">
              <a:off x="2706973" y="10124564"/>
              <a:ext cx="164140" cy="94889"/>
            </a:xfrm>
            <a:prstGeom prst="rect">
              <a:avLst/>
            </a:prstGeom>
          </p:spPr>
          <p:txBody>
            <a:bodyPr anchor="t" rtlCol="false" tIns="0" lIns="0" bIns="0" rIns="0">
              <a:spAutoFit/>
            </a:bodyPr>
            <a:lstStyle/>
            <a:p>
              <a:pPr algn="l">
                <a:lnSpc>
                  <a:spcPts val="531"/>
                </a:lnSpc>
              </a:pPr>
              <a:r>
                <a:rPr lang="en-US" sz="379">
                  <a:solidFill>
                    <a:srgbClr val="000000"/>
                  </a:solidFill>
                  <a:latin typeface="Arial"/>
                  <a:ea typeface="Arial"/>
                  <a:cs typeface="Arial"/>
                  <a:sym typeface="Arial"/>
                </a:rPr>
                <a:t>2,000</a:t>
              </a:r>
            </a:p>
          </p:txBody>
        </p:sp>
        <p:sp>
          <p:nvSpPr>
            <p:cNvPr name="TextBox 56" id="56"/>
            <p:cNvSpPr txBox="true"/>
            <p:nvPr/>
          </p:nvSpPr>
          <p:spPr>
            <a:xfrm rot="0">
              <a:off x="2978956" y="10004984"/>
              <a:ext cx="164140" cy="94889"/>
            </a:xfrm>
            <a:prstGeom prst="rect">
              <a:avLst/>
            </a:prstGeom>
          </p:spPr>
          <p:txBody>
            <a:bodyPr anchor="t" rtlCol="false" tIns="0" lIns="0" bIns="0" rIns="0">
              <a:spAutoFit/>
            </a:bodyPr>
            <a:lstStyle/>
            <a:p>
              <a:pPr algn="l">
                <a:lnSpc>
                  <a:spcPts val="531"/>
                </a:lnSpc>
              </a:pPr>
              <a:r>
                <a:rPr lang="en-US" sz="379">
                  <a:solidFill>
                    <a:srgbClr val="000000"/>
                  </a:solidFill>
                  <a:latin typeface="Arial"/>
                  <a:ea typeface="Arial"/>
                  <a:cs typeface="Arial"/>
                  <a:sym typeface="Arial"/>
                </a:rPr>
                <a:t>6,850</a:t>
              </a:r>
            </a:p>
          </p:txBody>
        </p:sp>
        <p:sp>
          <p:nvSpPr>
            <p:cNvPr name="TextBox 57" id="57"/>
            <p:cNvSpPr txBox="true"/>
            <p:nvPr/>
          </p:nvSpPr>
          <p:spPr>
            <a:xfrm rot="0">
              <a:off x="3826008" y="9915020"/>
              <a:ext cx="200623" cy="94889"/>
            </a:xfrm>
            <a:prstGeom prst="rect">
              <a:avLst/>
            </a:prstGeom>
          </p:spPr>
          <p:txBody>
            <a:bodyPr anchor="t" rtlCol="false" tIns="0" lIns="0" bIns="0" rIns="0">
              <a:spAutoFit/>
            </a:bodyPr>
            <a:lstStyle/>
            <a:p>
              <a:pPr algn="l">
                <a:lnSpc>
                  <a:spcPts val="531"/>
                </a:lnSpc>
              </a:pPr>
              <a:r>
                <a:rPr lang="en-US" sz="379">
                  <a:solidFill>
                    <a:srgbClr val="000000"/>
                  </a:solidFill>
                  <a:latin typeface="Arial"/>
                  <a:ea typeface="Arial"/>
                  <a:cs typeface="Arial"/>
                  <a:sym typeface="Arial"/>
                </a:rPr>
                <a:t>14,200</a:t>
              </a:r>
            </a:p>
          </p:txBody>
        </p:sp>
        <p:sp>
          <p:nvSpPr>
            <p:cNvPr name="TextBox 58" id="58"/>
            <p:cNvSpPr txBox="true"/>
            <p:nvPr/>
          </p:nvSpPr>
          <p:spPr>
            <a:xfrm rot="0">
              <a:off x="4781549" y="9878301"/>
              <a:ext cx="164140" cy="94889"/>
            </a:xfrm>
            <a:prstGeom prst="rect">
              <a:avLst/>
            </a:prstGeom>
          </p:spPr>
          <p:txBody>
            <a:bodyPr anchor="t" rtlCol="false" tIns="0" lIns="0" bIns="0" rIns="0">
              <a:spAutoFit/>
            </a:bodyPr>
            <a:lstStyle/>
            <a:p>
              <a:pPr algn="l">
                <a:lnSpc>
                  <a:spcPts val="531"/>
                </a:lnSpc>
              </a:pPr>
              <a:r>
                <a:rPr lang="en-US" sz="379">
                  <a:solidFill>
                    <a:srgbClr val="000000"/>
                  </a:solidFill>
                  <a:latin typeface="Arial"/>
                  <a:ea typeface="Arial"/>
                  <a:cs typeface="Arial"/>
                  <a:sym typeface="Arial"/>
                </a:rPr>
                <a:t>0,500</a:t>
              </a:r>
            </a:p>
          </p:txBody>
        </p:sp>
        <p:sp>
          <p:nvSpPr>
            <p:cNvPr name="TextBox 59" id="59"/>
            <p:cNvSpPr txBox="true"/>
            <p:nvPr/>
          </p:nvSpPr>
          <p:spPr>
            <a:xfrm rot="0">
              <a:off x="5105294" y="12954423"/>
              <a:ext cx="164140" cy="94889"/>
            </a:xfrm>
            <a:prstGeom prst="rect">
              <a:avLst/>
            </a:prstGeom>
          </p:spPr>
          <p:txBody>
            <a:bodyPr anchor="t" rtlCol="false" tIns="0" lIns="0" bIns="0" rIns="0">
              <a:spAutoFit/>
            </a:bodyPr>
            <a:lstStyle/>
            <a:p>
              <a:pPr algn="l">
                <a:lnSpc>
                  <a:spcPts val="531"/>
                </a:lnSpc>
              </a:pPr>
              <a:r>
                <a:rPr lang="en-US" sz="379">
                  <a:solidFill>
                    <a:srgbClr val="000000"/>
                  </a:solidFill>
                  <a:latin typeface="Arial"/>
                  <a:ea typeface="Arial"/>
                  <a:cs typeface="Arial"/>
                  <a:sym typeface="Arial"/>
                </a:rPr>
                <a:t>2,700</a:t>
              </a:r>
            </a:p>
          </p:txBody>
        </p:sp>
        <p:sp>
          <p:nvSpPr>
            <p:cNvPr name="TextBox 60" id="60"/>
            <p:cNvSpPr txBox="true"/>
            <p:nvPr/>
          </p:nvSpPr>
          <p:spPr>
            <a:xfrm rot="-2646660">
              <a:off x="4661381" y="14310701"/>
              <a:ext cx="164140" cy="94895"/>
            </a:xfrm>
            <a:prstGeom prst="rect">
              <a:avLst/>
            </a:prstGeom>
          </p:spPr>
          <p:txBody>
            <a:bodyPr anchor="t" rtlCol="false" tIns="0" lIns="0" bIns="0" rIns="0">
              <a:spAutoFit/>
            </a:bodyPr>
            <a:lstStyle/>
            <a:p>
              <a:pPr algn="l">
                <a:lnSpc>
                  <a:spcPts val="531"/>
                </a:lnSpc>
              </a:pPr>
              <a:r>
                <a:rPr lang="en-US" sz="379">
                  <a:solidFill>
                    <a:srgbClr val="000000"/>
                  </a:solidFill>
                  <a:latin typeface="Arial"/>
                  <a:ea typeface="Arial"/>
                  <a:cs typeface="Arial"/>
                  <a:sym typeface="Arial"/>
                </a:rPr>
                <a:t>8,500</a:t>
              </a:r>
            </a:p>
          </p:txBody>
        </p:sp>
        <p:sp>
          <p:nvSpPr>
            <p:cNvPr name="TextBox 61" id="61"/>
            <p:cNvSpPr txBox="true"/>
            <p:nvPr/>
          </p:nvSpPr>
          <p:spPr>
            <a:xfrm rot="-2646660">
              <a:off x="5672958" y="13330042"/>
              <a:ext cx="164140" cy="94895"/>
            </a:xfrm>
            <a:prstGeom prst="rect">
              <a:avLst/>
            </a:prstGeom>
          </p:spPr>
          <p:txBody>
            <a:bodyPr anchor="t" rtlCol="false" tIns="0" lIns="0" bIns="0" rIns="0">
              <a:spAutoFit/>
            </a:bodyPr>
            <a:lstStyle/>
            <a:p>
              <a:pPr algn="l">
                <a:lnSpc>
                  <a:spcPts val="531"/>
                </a:lnSpc>
              </a:pPr>
              <a:r>
                <a:rPr lang="en-US" sz="379">
                  <a:solidFill>
                    <a:srgbClr val="000000"/>
                  </a:solidFill>
                  <a:latin typeface="Arial"/>
                  <a:ea typeface="Arial"/>
                  <a:cs typeface="Arial"/>
                  <a:sym typeface="Arial"/>
                </a:rPr>
                <a:t>3,500</a:t>
              </a:r>
            </a:p>
          </p:txBody>
        </p:sp>
        <p:sp>
          <p:nvSpPr>
            <p:cNvPr name="TextBox 62" id="62"/>
            <p:cNvSpPr txBox="true"/>
            <p:nvPr/>
          </p:nvSpPr>
          <p:spPr>
            <a:xfrm rot="-2646660">
              <a:off x="6555185" y="12474764"/>
              <a:ext cx="164140" cy="94895"/>
            </a:xfrm>
            <a:prstGeom prst="rect">
              <a:avLst/>
            </a:prstGeom>
          </p:spPr>
          <p:txBody>
            <a:bodyPr anchor="t" rtlCol="false" tIns="0" lIns="0" bIns="0" rIns="0">
              <a:spAutoFit/>
            </a:bodyPr>
            <a:lstStyle/>
            <a:p>
              <a:pPr algn="l">
                <a:lnSpc>
                  <a:spcPts val="531"/>
                </a:lnSpc>
              </a:pPr>
              <a:r>
                <a:rPr lang="en-US" sz="379">
                  <a:solidFill>
                    <a:srgbClr val="000000"/>
                  </a:solidFill>
                  <a:latin typeface="Arial"/>
                  <a:ea typeface="Arial"/>
                  <a:cs typeface="Arial"/>
                  <a:sym typeface="Arial"/>
                </a:rPr>
                <a:t>7,000</a:t>
              </a:r>
            </a:p>
          </p:txBody>
        </p:sp>
        <p:sp>
          <p:nvSpPr>
            <p:cNvPr name="TextBox 63" id="63"/>
            <p:cNvSpPr txBox="true"/>
            <p:nvPr/>
          </p:nvSpPr>
          <p:spPr>
            <a:xfrm rot="2869380">
              <a:off x="2552981" y="14254153"/>
              <a:ext cx="164140" cy="94895"/>
            </a:xfrm>
            <a:prstGeom prst="rect">
              <a:avLst/>
            </a:prstGeom>
          </p:spPr>
          <p:txBody>
            <a:bodyPr anchor="t" rtlCol="false" tIns="0" lIns="0" bIns="0" rIns="0">
              <a:spAutoFit/>
            </a:bodyPr>
            <a:lstStyle/>
            <a:p>
              <a:pPr algn="l">
                <a:lnSpc>
                  <a:spcPts val="531"/>
                </a:lnSpc>
              </a:pPr>
              <a:r>
                <a:rPr lang="en-US" sz="379">
                  <a:solidFill>
                    <a:srgbClr val="000000"/>
                  </a:solidFill>
                  <a:latin typeface="Arial"/>
                  <a:ea typeface="Arial"/>
                  <a:cs typeface="Arial"/>
                  <a:sym typeface="Arial"/>
                </a:rPr>
                <a:t>9,800</a:t>
              </a:r>
            </a:p>
          </p:txBody>
        </p:sp>
        <p:sp>
          <p:nvSpPr>
            <p:cNvPr name="TextBox 64" id="64"/>
            <p:cNvSpPr txBox="true"/>
            <p:nvPr/>
          </p:nvSpPr>
          <p:spPr>
            <a:xfrm rot="-2700000">
              <a:off x="2132623" y="9745838"/>
              <a:ext cx="142198" cy="123286"/>
            </a:xfrm>
            <a:prstGeom prst="rect">
              <a:avLst/>
            </a:prstGeom>
          </p:spPr>
          <p:txBody>
            <a:bodyPr anchor="t" rtlCol="false" tIns="0" lIns="0" bIns="0" rIns="0">
              <a:spAutoFit/>
            </a:bodyPr>
            <a:lstStyle/>
            <a:p>
              <a:pPr algn="l">
                <a:lnSpc>
                  <a:spcPts val="797"/>
                </a:lnSpc>
              </a:pPr>
              <a:r>
                <a:rPr lang="en-US" sz="569">
                  <a:solidFill>
                    <a:srgbClr val="000000"/>
                  </a:solidFill>
                  <a:latin typeface="Arial"/>
                  <a:ea typeface="Arial"/>
                  <a:cs typeface="Arial"/>
                  <a:sym typeface="Arial"/>
                </a:rPr>
                <a:t>1-1</a:t>
              </a:r>
            </a:p>
          </p:txBody>
        </p:sp>
        <p:sp>
          <p:nvSpPr>
            <p:cNvPr name="TextBox 65" id="65"/>
            <p:cNvSpPr txBox="true"/>
            <p:nvPr/>
          </p:nvSpPr>
          <p:spPr>
            <a:xfrm rot="-2700000">
              <a:off x="5869908" y="13483129"/>
              <a:ext cx="142198" cy="123286"/>
            </a:xfrm>
            <a:prstGeom prst="rect">
              <a:avLst/>
            </a:prstGeom>
          </p:spPr>
          <p:txBody>
            <a:bodyPr anchor="t" rtlCol="false" tIns="0" lIns="0" bIns="0" rIns="0">
              <a:spAutoFit/>
            </a:bodyPr>
            <a:lstStyle/>
            <a:p>
              <a:pPr algn="l">
                <a:lnSpc>
                  <a:spcPts val="797"/>
                </a:lnSpc>
              </a:pPr>
              <a:r>
                <a:rPr lang="en-US" sz="569">
                  <a:solidFill>
                    <a:srgbClr val="000000"/>
                  </a:solidFill>
                  <a:latin typeface="Arial"/>
                  <a:ea typeface="Arial"/>
                  <a:cs typeface="Arial"/>
                  <a:sym typeface="Arial"/>
                </a:rPr>
                <a:t>1-1</a:t>
              </a:r>
            </a:p>
          </p:txBody>
        </p:sp>
        <p:sp>
          <p:nvSpPr>
            <p:cNvPr name="TextBox 66" id="66"/>
            <p:cNvSpPr txBox="true"/>
            <p:nvPr/>
          </p:nvSpPr>
          <p:spPr>
            <a:xfrm rot="0">
              <a:off x="873511" y="9304834"/>
              <a:ext cx="54709" cy="123286"/>
            </a:xfrm>
            <a:prstGeom prst="rect">
              <a:avLst/>
            </a:prstGeom>
          </p:spPr>
          <p:txBody>
            <a:bodyPr anchor="t" rtlCol="false" tIns="0" lIns="0" bIns="0" rIns="0">
              <a:spAutoFit/>
            </a:bodyPr>
            <a:lstStyle/>
            <a:p>
              <a:pPr algn="l">
                <a:lnSpc>
                  <a:spcPts val="797"/>
                </a:lnSpc>
              </a:pPr>
              <a:r>
                <a:rPr lang="en-US" sz="569">
                  <a:solidFill>
                    <a:srgbClr val="000000"/>
                  </a:solidFill>
                  <a:latin typeface="Arial"/>
                  <a:ea typeface="Arial"/>
                  <a:cs typeface="Arial"/>
                  <a:sym typeface="Arial"/>
                </a:rPr>
                <a:t>9</a:t>
              </a:r>
            </a:p>
          </p:txBody>
        </p:sp>
        <p:sp>
          <p:nvSpPr>
            <p:cNvPr name="TextBox 67" id="67"/>
            <p:cNvSpPr txBox="true"/>
            <p:nvPr/>
          </p:nvSpPr>
          <p:spPr>
            <a:xfrm rot="0">
              <a:off x="2912708" y="11344031"/>
              <a:ext cx="54709" cy="123286"/>
            </a:xfrm>
            <a:prstGeom prst="rect">
              <a:avLst/>
            </a:prstGeom>
          </p:spPr>
          <p:txBody>
            <a:bodyPr anchor="t" rtlCol="false" tIns="0" lIns="0" bIns="0" rIns="0">
              <a:spAutoFit/>
            </a:bodyPr>
            <a:lstStyle/>
            <a:p>
              <a:pPr algn="l">
                <a:lnSpc>
                  <a:spcPts val="797"/>
                </a:lnSpc>
              </a:pPr>
              <a:r>
                <a:rPr lang="en-US" sz="569">
                  <a:solidFill>
                    <a:srgbClr val="000000"/>
                  </a:solidFill>
                  <a:latin typeface="Arial"/>
                  <a:ea typeface="Arial"/>
                  <a:cs typeface="Arial"/>
                  <a:sym typeface="Arial"/>
                </a:rPr>
                <a:t>1</a:t>
              </a:r>
            </a:p>
          </p:txBody>
        </p:sp>
        <p:sp>
          <p:nvSpPr>
            <p:cNvPr name="TextBox 68" id="68"/>
            <p:cNvSpPr txBox="true"/>
            <p:nvPr/>
          </p:nvSpPr>
          <p:spPr>
            <a:xfrm rot="0">
              <a:off x="2912708" y="12574247"/>
              <a:ext cx="54709" cy="123286"/>
            </a:xfrm>
            <a:prstGeom prst="rect">
              <a:avLst/>
            </a:prstGeom>
          </p:spPr>
          <p:txBody>
            <a:bodyPr anchor="t" rtlCol="false" tIns="0" lIns="0" bIns="0" rIns="0">
              <a:spAutoFit/>
            </a:bodyPr>
            <a:lstStyle/>
            <a:p>
              <a:pPr algn="l">
                <a:lnSpc>
                  <a:spcPts val="797"/>
                </a:lnSpc>
              </a:pPr>
              <a:r>
                <a:rPr lang="en-US" sz="569">
                  <a:solidFill>
                    <a:srgbClr val="000000"/>
                  </a:solidFill>
                  <a:latin typeface="Arial"/>
                  <a:ea typeface="Arial"/>
                  <a:cs typeface="Arial"/>
                  <a:sym typeface="Arial"/>
                </a:rPr>
                <a:t>2</a:t>
              </a:r>
            </a:p>
          </p:txBody>
        </p:sp>
        <p:sp>
          <p:nvSpPr>
            <p:cNvPr name="TextBox 69" id="69"/>
            <p:cNvSpPr txBox="true"/>
            <p:nvPr/>
          </p:nvSpPr>
          <p:spPr>
            <a:xfrm rot="0">
              <a:off x="3193853" y="13346503"/>
              <a:ext cx="54709" cy="123286"/>
            </a:xfrm>
            <a:prstGeom prst="rect">
              <a:avLst/>
            </a:prstGeom>
          </p:spPr>
          <p:txBody>
            <a:bodyPr anchor="t" rtlCol="false" tIns="0" lIns="0" bIns="0" rIns="0">
              <a:spAutoFit/>
            </a:bodyPr>
            <a:lstStyle/>
            <a:p>
              <a:pPr algn="l">
                <a:lnSpc>
                  <a:spcPts val="797"/>
                </a:lnSpc>
              </a:pPr>
              <a:r>
                <a:rPr lang="en-US" sz="569">
                  <a:solidFill>
                    <a:srgbClr val="000000"/>
                  </a:solidFill>
                  <a:latin typeface="Arial"/>
                  <a:ea typeface="Arial"/>
                  <a:cs typeface="Arial"/>
                  <a:sym typeface="Arial"/>
                </a:rPr>
                <a:t>2</a:t>
              </a:r>
            </a:p>
          </p:txBody>
        </p:sp>
        <p:sp>
          <p:nvSpPr>
            <p:cNvPr name="TextBox 70" id="70"/>
            <p:cNvSpPr txBox="true"/>
            <p:nvPr/>
          </p:nvSpPr>
          <p:spPr>
            <a:xfrm rot="0">
              <a:off x="4099691" y="10755171"/>
              <a:ext cx="54709" cy="123286"/>
            </a:xfrm>
            <a:prstGeom prst="rect">
              <a:avLst/>
            </a:prstGeom>
          </p:spPr>
          <p:txBody>
            <a:bodyPr anchor="t" rtlCol="false" tIns="0" lIns="0" bIns="0" rIns="0">
              <a:spAutoFit/>
            </a:bodyPr>
            <a:lstStyle/>
            <a:p>
              <a:pPr algn="l">
                <a:lnSpc>
                  <a:spcPts val="797"/>
                </a:lnSpc>
              </a:pPr>
              <a:r>
                <a:rPr lang="en-US" sz="569">
                  <a:solidFill>
                    <a:srgbClr val="000000"/>
                  </a:solidFill>
                  <a:latin typeface="Arial"/>
                  <a:ea typeface="Arial"/>
                  <a:cs typeface="Arial"/>
                  <a:sym typeface="Arial"/>
                </a:rPr>
                <a:t>3</a:t>
              </a:r>
            </a:p>
          </p:txBody>
        </p:sp>
        <p:sp>
          <p:nvSpPr>
            <p:cNvPr name="TextBox 71" id="71"/>
            <p:cNvSpPr txBox="true"/>
            <p:nvPr/>
          </p:nvSpPr>
          <p:spPr>
            <a:xfrm rot="0">
              <a:off x="4848622" y="10517934"/>
              <a:ext cx="54709" cy="123286"/>
            </a:xfrm>
            <a:prstGeom prst="rect">
              <a:avLst/>
            </a:prstGeom>
          </p:spPr>
          <p:txBody>
            <a:bodyPr anchor="t" rtlCol="false" tIns="0" lIns="0" bIns="0" rIns="0">
              <a:spAutoFit/>
            </a:bodyPr>
            <a:lstStyle/>
            <a:p>
              <a:pPr algn="l">
                <a:lnSpc>
                  <a:spcPts val="797"/>
                </a:lnSpc>
              </a:pPr>
              <a:r>
                <a:rPr lang="en-US" sz="569">
                  <a:solidFill>
                    <a:srgbClr val="000000"/>
                  </a:solidFill>
                  <a:latin typeface="Arial"/>
                  <a:ea typeface="Arial"/>
                  <a:cs typeface="Arial"/>
                  <a:sym typeface="Arial"/>
                </a:rPr>
                <a:t>5</a:t>
              </a:r>
            </a:p>
          </p:txBody>
        </p:sp>
        <p:sp>
          <p:nvSpPr>
            <p:cNvPr name="TextBox 72" id="72"/>
            <p:cNvSpPr txBox="true"/>
            <p:nvPr/>
          </p:nvSpPr>
          <p:spPr>
            <a:xfrm rot="0">
              <a:off x="4848622" y="11077861"/>
              <a:ext cx="54709" cy="123286"/>
            </a:xfrm>
            <a:prstGeom prst="rect">
              <a:avLst/>
            </a:prstGeom>
          </p:spPr>
          <p:txBody>
            <a:bodyPr anchor="t" rtlCol="false" tIns="0" lIns="0" bIns="0" rIns="0">
              <a:spAutoFit/>
            </a:bodyPr>
            <a:lstStyle/>
            <a:p>
              <a:pPr algn="l">
                <a:lnSpc>
                  <a:spcPts val="797"/>
                </a:lnSpc>
              </a:pPr>
              <a:r>
                <a:rPr lang="en-US" sz="569">
                  <a:solidFill>
                    <a:srgbClr val="000000"/>
                  </a:solidFill>
                  <a:latin typeface="Arial"/>
                  <a:ea typeface="Arial"/>
                  <a:cs typeface="Arial"/>
                  <a:sym typeface="Arial"/>
                </a:rPr>
                <a:t>4</a:t>
              </a:r>
            </a:p>
          </p:txBody>
        </p:sp>
        <p:sp>
          <p:nvSpPr>
            <p:cNvPr name="TextBox 73" id="73"/>
            <p:cNvSpPr txBox="true"/>
            <p:nvPr/>
          </p:nvSpPr>
          <p:spPr>
            <a:xfrm rot="0">
              <a:off x="5144612" y="11501540"/>
              <a:ext cx="54709" cy="123286"/>
            </a:xfrm>
            <a:prstGeom prst="rect">
              <a:avLst/>
            </a:prstGeom>
          </p:spPr>
          <p:txBody>
            <a:bodyPr anchor="t" rtlCol="false" tIns="0" lIns="0" bIns="0" rIns="0">
              <a:spAutoFit/>
            </a:bodyPr>
            <a:lstStyle/>
            <a:p>
              <a:pPr algn="l">
                <a:lnSpc>
                  <a:spcPts val="797"/>
                </a:lnSpc>
              </a:pPr>
              <a:r>
                <a:rPr lang="en-US" sz="569">
                  <a:solidFill>
                    <a:srgbClr val="000000"/>
                  </a:solidFill>
                  <a:latin typeface="Arial"/>
                  <a:ea typeface="Arial"/>
                  <a:cs typeface="Arial"/>
                  <a:sym typeface="Arial"/>
                </a:rPr>
                <a:t>7</a:t>
              </a:r>
            </a:p>
          </p:txBody>
        </p:sp>
        <p:sp>
          <p:nvSpPr>
            <p:cNvPr name="TextBox 74" id="74"/>
            <p:cNvSpPr txBox="true"/>
            <p:nvPr/>
          </p:nvSpPr>
          <p:spPr>
            <a:xfrm rot="0">
              <a:off x="5610090" y="10906513"/>
              <a:ext cx="54709" cy="123286"/>
            </a:xfrm>
            <a:prstGeom prst="rect">
              <a:avLst/>
            </a:prstGeom>
          </p:spPr>
          <p:txBody>
            <a:bodyPr anchor="t" rtlCol="false" tIns="0" lIns="0" bIns="0" rIns="0">
              <a:spAutoFit/>
            </a:bodyPr>
            <a:lstStyle/>
            <a:p>
              <a:pPr algn="l">
                <a:lnSpc>
                  <a:spcPts val="797"/>
                </a:lnSpc>
              </a:pPr>
              <a:r>
                <a:rPr lang="en-US" sz="569">
                  <a:solidFill>
                    <a:srgbClr val="000000"/>
                  </a:solidFill>
                  <a:latin typeface="Arial"/>
                  <a:ea typeface="Arial"/>
                  <a:cs typeface="Arial"/>
                  <a:sym typeface="Arial"/>
                </a:rPr>
                <a:t>6</a:t>
              </a:r>
            </a:p>
          </p:txBody>
        </p:sp>
        <p:sp>
          <p:nvSpPr>
            <p:cNvPr name="TextBox 75" id="75"/>
            <p:cNvSpPr txBox="true"/>
            <p:nvPr/>
          </p:nvSpPr>
          <p:spPr>
            <a:xfrm rot="0">
              <a:off x="6024792" y="11625083"/>
              <a:ext cx="54709" cy="123286"/>
            </a:xfrm>
            <a:prstGeom prst="rect">
              <a:avLst/>
            </a:prstGeom>
          </p:spPr>
          <p:txBody>
            <a:bodyPr anchor="t" rtlCol="false" tIns="0" lIns="0" bIns="0" rIns="0">
              <a:spAutoFit/>
            </a:bodyPr>
            <a:lstStyle/>
            <a:p>
              <a:pPr algn="l">
                <a:lnSpc>
                  <a:spcPts val="797"/>
                </a:lnSpc>
              </a:pPr>
              <a:r>
                <a:rPr lang="en-US" sz="569">
                  <a:solidFill>
                    <a:srgbClr val="000000"/>
                  </a:solidFill>
                  <a:latin typeface="Arial"/>
                  <a:ea typeface="Arial"/>
                  <a:cs typeface="Arial"/>
                  <a:sym typeface="Arial"/>
                </a:rPr>
                <a:t>8</a:t>
              </a:r>
            </a:p>
          </p:txBody>
        </p:sp>
        <p:sp>
          <p:nvSpPr>
            <p:cNvPr name="TextBox 76" id="76"/>
            <p:cNvSpPr txBox="true"/>
            <p:nvPr/>
          </p:nvSpPr>
          <p:spPr>
            <a:xfrm rot="3068040">
              <a:off x="2022830" y="13231259"/>
              <a:ext cx="142198" cy="123286"/>
            </a:xfrm>
            <a:prstGeom prst="rect">
              <a:avLst/>
            </a:prstGeom>
          </p:spPr>
          <p:txBody>
            <a:bodyPr anchor="t" rtlCol="false" tIns="0" lIns="0" bIns="0" rIns="0">
              <a:spAutoFit/>
            </a:bodyPr>
            <a:lstStyle/>
            <a:p>
              <a:pPr algn="l">
                <a:lnSpc>
                  <a:spcPts val="797"/>
                </a:lnSpc>
              </a:pPr>
              <a:r>
                <a:rPr lang="en-US" sz="569">
                  <a:solidFill>
                    <a:srgbClr val="000000"/>
                  </a:solidFill>
                  <a:latin typeface="Arial"/>
                  <a:ea typeface="Arial"/>
                  <a:cs typeface="Arial"/>
                  <a:sym typeface="Arial"/>
                </a:rPr>
                <a:t>2-2</a:t>
              </a:r>
            </a:p>
          </p:txBody>
        </p:sp>
        <p:sp>
          <p:nvSpPr>
            <p:cNvPr name="TextBox 77" id="77"/>
            <p:cNvSpPr txBox="true"/>
            <p:nvPr/>
          </p:nvSpPr>
          <p:spPr>
            <a:xfrm rot="3068040">
              <a:off x="3592740" y="12673888"/>
              <a:ext cx="142198" cy="123286"/>
            </a:xfrm>
            <a:prstGeom prst="rect">
              <a:avLst/>
            </a:prstGeom>
          </p:spPr>
          <p:txBody>
            <a:bodyPr anchor="t" rtlCol="false" tIns="0" lIns="0" bIns="0" rIns="0">
              <a:spAutoFit/>
            </a:bodyPr>
            <a:lstStyle/>
            <a:p>
              <a:pPr algn="l">
                <a:lnSpc>
                  <a:spcPts val="797"/>
                </a:lnSpc>
              </a:pPr>
              <a:r>
                <a:rPr lang="en-US" sz="569">
                  <a:solidFill>
                    <a:srgbClr val="000000"/>
                  </a:solidFill>
                  <a:latin typeface="Arial"/>
                  <a:ea typeface="Arial"/>
                  <a:cs typeface="Arial"/>
                  <a:sym typeface="Arial"/>
                </a:rPr>
                <a:t>2-2</a:t>
              </a:r>
            </a:p>
          </p:txBody>
        </p:sp>
      </p:grpSp>
    </p:spTree>
  </p:cSld>
  <p:clrMapOvr>
    <a:masterClrMapping/>
  </p:clrMapOvr>
</p:sld>
</file>

<file path=ppt/slides/slide4.xml><?xml version="1.0" encoding="utf-8"?>
<p:sld xmlns:p="http://schemas.openxmlformats.org/presentationml/2006/main" xmlns:a="http://schemas.openxmlformats.org/drawingml/2006/main">
  <p:cSld>
    <p:spTree>
      <p:nvGrpSpPr>
        <p:cNvPr id="1" name=""/>
        <p:cNvGrpSpPr/>
        <p:nvPr/>
      </p:nvGrpSpPr>
      <p:grpSpPr>
        <a:xfrm>
          <a:off x="0" y="0"/>
          <a:ext cx="0" cy="0"/>
          <a:chOff x="0" y="0"/>
          <a:chExt cx="0" cy="0"/>
        </a:xfrm>
      </p:grpSpPr>
      <p:sp>
        <p:nvSpPr>
          <p:cNvPr name="TextBox 2" id="2"/>
          <p:cNvSpPr txBox="true"/>
          <p:nvPr/>
        </p:nvSpPr>
        <p:spPr>
          <a:xfrm rot="0">
            <a:off x="12794249" y="9286875"/>
            <a:ext cx="4465051" cy="255397"/>
          </a:xfrm>
          <a:prstGeom prst="rect">
            <a:avLst/>
          </a:prstGeom>
        </p:spPr>
        <p:txBody>
          <a:bodyPr anchor="t" rtlCol="false" tIns="0" lIns="0" bIns="0" rIns="0">
            <a:spAutoFit/>
          </a:bodyPr>
          <a:lstStyle/>
          <a:p>
            <a:pPr algn="r">
              <a:lnSpc>
                <a:spcPts val="1918"/>
              </a:lnSpc>
            </a:pPr>
            <a:r>
              <a:rPr lang="en-US" sz="1899">
                <a:solidFill>
                  <a:srgbClr val="3F322C"/>
                </a:solidFill>
                <a:latin typeface="DM Sans"/>
                <a:ea typeface="DM Sans"/>
                <a:cs typeface="DM Sans"/>
                <a:sym typeface="DM Sans"/>
              </a:rPr>
              <a:t>КОНЦЕПЦІЯ</a:t>
            </a:r>
          </a:p>
        </p:txBody>
      </p:sp>
      <p:grpSp>
        <p:nvGrpSpPr>
          <p:cNvPr name="Group 3" id="3"/>
          <p:cNvGrpSpPr/>
          <p:nvPr/>
        </p:nvGrpSpPr>
        <p:grpSpPr>
          <a:xfrm rot="0">
            <a:off x="0" y="319405"/>
            <a:ext cx="11221616" cy="2218752"/>
            <a:chOff x="0" y="0"/>
            <a:chExt cx="2955487" cy="584363"/>
          </a:xfrm>
        </p:grpSpPr>
        <p:sp>
          <p:nvSpPr>
            <p:cNvPr name="Freeform 4" id="4"/>
            <p:cNvSpPr/>
            <p:nvPr/>
          </p:nvSpPr>
          <p:spPr>
            <a:xfrm flipH="false" flipV="false" rot="0">
              <a:off x="0" y="0"/>
              <a:ext cx="2955487" cy="584363"/>
            </a:xfrm>
            <a:custGeom>
              <a:avLst/>
              <a:gdLst/>
              <a:ahLst/>
              <a:cxnLst/>
              <a:rect r="r" b="b" t="t" l="l"/>
              <a:pathLst>
                <a:path h="584363" w="2955487">
                  <a:moveTo>
                    <a:pt x="0" y="0"/>
                  </a:moveTo>
                  <a:lnTo>
                    <a:pt x="2955487" y="0"/>
                  </a:lnTo>
                  <a:lnTo>
                    <a:pt x="2955487" y="584363"/>
                  </a:lnTo>
                  <a:lnTo>
                    <a:pt x="0" y="584363"/>
                  </a:lnTo>
                  <a:close/>
                </a:path>
              </a:pathLst>
            </a:custGeom>
            <a:solidFill>
              <a:srgbClr val="EFE7DA"/>
            </a:solidFill>
          </p:spPr>
        </p:sp>
        <p:sp>
          <p:nvSpPr>
            <p:cNvPr name="TextBox 5" id="5"/>
            <p:cNvSpPr txBox="true"/>
            <p:nvPr/>
          </p:nvSpPr>
          <p:spPr>
            <a:xfrm>
              <a:off x="0" y="-28575"/>
              <a:ext cx="2955487" cy="612938"/>
            </a:xfrm>
            <a:prstGeom prst="rect">
              <a:avLst/>
            </a:prstGeom>
          </p:spPr>
          <p:txBody>
            <a:bodyPr anchor="ctr" rtlCol="false" tIns="50800" lIns="50800" bIns="50800" rIns="50800"/>
            <a:lstStyle/>
            <a:p>
              <a:pPr algn="ctr">
                <a:lnSpc>
                  <a:spcPts val="2660"/>
                </a:lnSpc>
              </a:pPr>
            </a:p>
          </p:txBody>
        </p:sp>
      </p:grpSp>
      <p:sp>
        <p:nvSpPr>
          <p:cNvPr name="TextBox 6" id="6"/>
          <p:cNvSpPr txBox="true"/>
          <p:nvPr/>
        </p:nvSpPr>
        <p:spPr>
          <a:xfrm rot="0">
            <a:off x="3631835" y="578802"/>
            <a:ext cx="4751802" cy="804545"/>
          </a:xfrm>
          <a:prstGeom prst="rect">
            <a:avLst/>
          </a:prstGeom>
        </p:spPr>
        <p:txBody>
          <a:bodyPr anchor="t" rtlCol="false" tIns="0" lIns="0" bIns="0" rIns="0">
            <a:spAutoFit/>
          </a:bodyPr>
          <a:lstStyle/>
          <a:p>
            <a:pPr algn="r">
              <a:lnSpc>
                <a:spcPts val="6579"/>
              </a:lnSpc>
            </a:pPr>
            <a:r>
              <a:rPr lang="en-US" sz="4699" spc="-192">
                <a:solidFill>
                  <a:srgbClr val="3F322C"/>
                </a:solidFill>
                <a:latin typeface="Nourd"/>
                <a:ea typeface="Nourd"/>
                <a:cs typeface="Nourd"/>
                <a:sym typeface="Nourd"/>
              </a:rPr>
              <a:t>КОНЦЕПЦІЯ</a:t>
            </a:r>
          </a:p>
        </p:txBody>
      </p:sp>
      <p:sp>
        <p:nvSpPr>
          <p:cNvPr name="TextBox 7" id="7"/>
          <p:cNvSpPr txBox="true"/>
          <p:nvPr/>
        </p:nvSpPr>
        <p:spPr>
          <a:xfrm rot="0">
            <a:off x="1028700" y="2987702"/>
            <a:ext cx="16230600" cy="6780911"/>
          </a:xfrm>
          <a:prstGeom prst="rect">
            <a:avLst/>
          </a:prstGeom>
        </p:spPr>
        <p:txBody>
          <a:bodyPr anchor="t" rtlCol="false" tIns="0" lIns="0" bIns="0" rIns="0">
            <a:spAutoFit/>
          </a:bodyPr>
          <a:lstStyle/>
          <a:p>
            <a:pPr algn="just">
              <a:lnSpc>
                <a:spcPts val="3891"/>
              </a:lnSpc>
            </a:pPr>
            <a:r>
              <a:rPr lang="en-US" sz="2799">
                <a:solidFill>
                  <a:srgbClr val="3F322C"/>
                </a:solidFill>
                <a:latin typeface="DM Sans"/>
                <a:ea typeface="DM Sans"/>
                <a:cs typeface="DM Sans"/>
                <a:sym typeface="DM Sans"/>
              </a:rPr>
              <a:t>Для проєкту було обрано комерційне приміщення для Центру нейрореабілітації та розвитку дітей, загальною площею в 450 кв.м., що розташований у м.Мукачево, Закарпатська область, за адресою вулиця Володимира Данчевського 1. Дана споруда була побудована у 2022 році та в тому ж році ведена в експлуатацію. Має приватизовану земельну ділянку у 7 соток з двома вʼїздами та власним двором.</a:t>
            </a:r>
          </a:p>
          <a:p>
            <a:pPr algn="just">
              <a:lnSpc>
                <a:spcPts val="3891"/>
              </a:lnSpc>
            </a:pPr>
            <a:r>
              <a:rPr lang="en-US" sz="2799">
                <a:solidFill>
                  <a:srgbClr val="3F322C"/>
                </a:solidFill>
                <a:latin typeface="DM Sans"/>
                <a:ea typeface="DM Sans"/>
                <a:cs typeface="DM Sans"/>
                <a:sym typeface="DM Sans"/>
              </a:rPr>
              <a:t>Концепція інтер’єру центру нейрореабілітації та розвитку дітей ґрунтується на створенні безпечного, терапевтично ефективного та емоційно підтримуючого середовища, яке сприяє відновленню, розвитку сенсорної інтеграції, емоційної стабільності дитини.Простір центру розглядається не як медичний заклад, а як дружнє середовище розвитку, у якому інтер’єр стає активним інструментом реабілітації. Усі просторові, колористичні та світлові рішення спрямовані на зменшення сенсорного перевантаження, формування відчуття безпеки та поступову адаптацію дитини до зовнішнього світу. </a:t>
            </a:r>
          </a:p>
          <a:p>
            <a:pPr algn="just">
              <a:lnSpc>
                <a:spcPts val="3891"/>
              </a:lnSpc>
            </a:pPr>
          </a:p>
          <a:p>
            <a:pPr algn="r">
              <a:lnSpc>
                <a:spcPts val="3891"/>
              </a:lnSpc>
            </a:pPr>
          </a:p>
        </p:txBody>
      </p:sp>
    </p:spTree>
  </p:cSld>
  <p:clrMapOvr>
    <a:masterClrMapping/>
  </p:clrMapOvr>
</p:sld>
</file>

<file path=ppt/slides/slide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0" y="319405"/>
            <a:ext cx="4607692" cy="1284554"/>
            <a:chOff x="0" y="0"/>
            <a:chExt cx="1213548" cy="338319"/>
          </a:xfrm>
        </p:grpSpPr>
        <p:sp>
          <p:nvSpPr>
            <p:cNvPr name="Freeform 3" id="3"/>
            <p:cNvSpPr/>
            <p:nvPr/>
          </p:nvSpPr>
          <p:spPr>
            <a:xfrm flipH="false" flipV="false" rot="0">
              <a:off x="0" y="0"/>
              <a:ext cx="1213548" cy="338319"/>
            </a:xfrm>
            <a:custGeom>
              <a:avLst/>
              <a:gdLst/>
              <a:ahLst/>
              <a:cxnLst/>
              <a:rect r="r" b="b" t="t" l="l"/>
              <a:pathLst>
                <a:path h="338319" w="1213548">
                  <a:moveTo>
                    <a:pt x="0" y="0"/>
                  </a:moveTo>
                  <a:lnTo>
                    <a:pt x="1213548" y="0"/>
                  </a:lnTo>
                  <a:lnTo>
                    <a:pt x="1213548" y="338319"/>
                  </a:lnTo>
                  <a:lnTo>
                    <a:pt x="0" y="338319"/>
                  </a:lnTo>
                  <a:close/>
                </a:path>
              </a:pathLst>
            </a:custGeom>
            <a:solidFill>
              <a:srgbClr val="EFE7DA"/>
            </a:solidFill>
          </p:spPr>
        </p:sp>
        <p:sp>
          <p:nvSpPr>
            <p:cNvPr name="TextBox 4" id="4"/>
            <p:cNvSpPr txBox="true"/>
            <p:nvPr/>
          </p:nvSpPr>
          <p:spPr>
            <a:xfrm>
              <a:off x="0" y="-28575"/>
              <a:ext cx="1213548" cy="366894"/>
            </a:xfrm>
            <a:prstGeom prst="rect">
              <a:avLst/>
            </a:prstGeom>
          </p:spPr>
          <p:txBody>
            <a:bodyPr anchor="ctr" rtlCol="false" tIns="50800" lIns="50800" bIns="50800" rIns="50800"/>
            <a:lstStyle/>
            <a:p>
              <a:pPr algn="ctr">
                <a:lnSpc>
                  <a:spcPts val="2660"/>
                </a:lnSpc>
              </a:pPr>
            </a:p>
          </p:txBody>
        </p:sp>
      </p:grpSp>
      <p:sp>
        <p:nvSpPr>
          <p:cNvPr name="TextBox 5" id="5"/>
          <p:cNvSpPr txBox="true"/>
          <p:nvPr/>
        </p:nvSpPr>
        <p:spPr>
          <a:xfrm rot="0">
            <a:off x="-144111" y="629894"/>
            <a:ext cx="4751802" cy="596900"/>
          </a:xfrm>
          <a:prstGeom prst="rect">
            <a:avLst/>
          </a:prstGeom>
        </p:spPr>
        <p:txBody>
          <a:bodyPr anchor="t" rtlCol="false" tIns="0" lIns="0" bIns="0" rIns="0">
            <a:spAutoFit/>
          </a:bodyPr>
          <a:lstStyle/>
          <a:p>
            <a:pPr algn="r">
              <a:lnSpc>
                <a:spcPts val="4900"/>
              </a:lnSpc>
            </a:pPr>
            <a:r>
              <a:rPr lang="en-US" sz="3500" spc="-143">
                <a:solidFill>
                  <a:srgbClr val="3F322C"/>
                </a:solidFill>
                <a:latin typeface="Nourd"/>
                <a:ea typeface="Nourd"/>
                <a:cs typeface="Nourd"/>
                <a:sym typeface="Nourd"/>
              </a:rPr>
              <a:t>СЕНСОРНА КІМНАТА</a:t>
            </a:r>
          </a:p>
        </p:txBody>
      </p:sp>
      <p:sp>
        <p:nvSpPr>
          <p:cNvPr name="TextBox 6" id="6"/>
          <p:cNvSpPr txBox="true"/>
          <p:nvPr/>
        </p:nvSpPr>
        <p:spPr>
          <a:xfrm rot="0">
            <a:off x="12794249" y="9286875"/>
            <a:ext cx="4465051" cy="255397"/>
          </a:xfrm>
          <a:prstGeom prst="rect">
            <a:avLst/>
          </a:prstGeom>
        </p:spPr>
        <p:txBody>
          <a:bodyPr anchor="t" rtlCol="false" tIns="0" lIns="0" bIns="0" rIns="0">
            <a:spAutoFit/>
          </a:bodyPr>
          <a:lstStyle/>
          <a:p>
            <a:pPr algn="r">
              <a:lnSpc>
                <a:spcPts val="1918"/>
              </a:lnSpc>
            </a:pPr>
            <a:r>
              <a:rPr lang="en-US" sz="1899">
                <a:solidFill>
                  <a:srgbClr val="3F322C"/>
                </a:solidFill>
                <a:latin typeface="DM Sans"/>
                <a:ea typeface="DM Sans"/>
                <a:cs typeface="DM Sans"/>
                <a:sym typeface="DM Sans"/>
              </a:rPr>
              <a:t>сенсорна кімната</a:t>
            </a:r>
          </a:p>
        </p:txBody>
      </p:sp>
      <p:sp>
        <p:nvSpPr>
          <p:cNvPr name="Freeform 7" id="7"/>
          <p:cNvSpPr/>
          <p:nvPr/>
        </p:nvSpPr>
        <p:spPr>
          <a:xfrm flipH="false" flipV="false" rot="0">
            <a:off x="12142610" y="3082507"/>
            <a:ext cx="3525799" cy="4190866"/>
          </a:xfrm>
          <a:custGeom>
            <a:avLst/>
            <a:gdLst/>
            <a:ahLst/>
            <a:cxnLst/>
            <a:rect r="r" b="b" t="t" l="l"/>
            <a:pathLst>
              <a:path h="4190866" w="3525799">
                <a:moveTo>
                  <a:pt x="0" y="0"/>
                </a:moveTo>
                <a:lnTo>
                  <a:pt x="3525800" y="0"/>
                </a:lnTo>
                <a:lnTo>
                  <a:pt x="3525800" y="4190865"/>
                </a:lnTo>
                <a:lnTo>
                  <a:pt x="0" y="4190865"/>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8" id="8"/>
          <p:cNvSpPr/>
          <p:nvPr/>
        </p:nvSpPr>
        <p:spPr>
          <a:xfrm flipH="false" flipV="false" rot="0">
            <a:off x="12362040" y="2891295"/>
            <a:ext cx="3334309" cy="169395"/>
          </a:xfrm>
          <a:custGeom>
            <a:avLst/>
            <a:gdLst/>
            <a:ahLst/>
            <a:cxnLst/>
            <a:rect r="r" b="b" t="t" l="l"/>
            <a:pathLst>
              <a:path h="169395" w="3334309">
                <a:moveTo>
                  <a:pt x="0" y="0"/>
                </a:moveTo>
                <a:lnTo>
                  <a:pt x="3334310" y="0"/>
                </a:lnTo>
                <a:lnTo>
                  <a:pt x="3334310" y="169394"/>
                </a:lnTo>
                <a:lnTo>
                  <a:pt x="0" y="169394"/>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9" id="9"/>
          <p:cNvSpPr/>
          <p:nvPr/>
        </p:nvSpPr>
        <p:spPr>
          <a:xfrm flipH="false" flipV="false" rot="0">
            <a:off x="15828184" y="3202670"/>
            <a:ext cx="3129993" cy="1097114"/>
          </a:xfrm>
          <a:custGeom>
            <a:avLst/>
            <a:gdLst/>
            <a:ahLst/>
            <a:cxnLst/>
            <a:rect r="r" b="b" t="t" l="l"/>
            <a:pathLst>
              <a:path h="1097114" w="3129993">
                <a:moveTo>
                  <a:pt x="0" y="0"/>
                </a:moveTo>
                <a:lnTo>
                  <a:pt x="3129993" y="0"/>
                </a:lnTo>
                <a:lnTo>
                  <a:pt x="3129993" y="1097114"/>
                </a:lnTo>
                <a:lnTo>
                  <a:pt x="0" y="1097114"/>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TextBox 10" id="10"/>
          <p:cNvSpPr txBox="true"/>
          <p:nvPr/>
        </p:nvSpPr>
        <p:spPr>
          <a:xfrm rot="0">
            <a:off x="15968151" y="3286165"/>
            <a:ext cx="1944461" cy="915672"/>
          </a:xfrm>
          <a:prstGeom prst="rect">
            <a:avLst/>
          </a:prstGeom>
        </p:spPr>
        <p:txBody>
          <a:bodyPr anchor="t" rtlCol="false" tIns="0" lIns="0" bIns="0" rIns="0">
            <a:spAutoFit/>
          </a:bodyPr>
          <a:lstStyle/>
          <a:p>
            <a:pPr algn="l">
              <a:lnSpc>
                <a:spcPts val="2510"/>
              </a:lnSpc>
            </a:pPr>
            <a:r>
              <a:rPr lang="en-US" sz="1143">
                <a:solidFill>
                  <a:srgbClr val="000000"/>
                </a:solidFill>
                <a:latin typeface="Helvetica World"/>
                <a:ea typeface="Helvetica World"/>
                <a:cs typeface="Helvetica World"/>
                <a:sym typeface="Helvetica World"/>
              </a:rPr>
              <a:t>ЕКСПЛІКАЦІЯ 1-LED СТРІЧКА 2-ТОЧКОВИЙ СВІТИЛЬНИК</a:t>
            </a:r>
          </a:p>
        </p:txBody>
      </p:sp>
      <p:sp>
        <p:nvSpPr>
          <p:cNvPr name="TextBox 11" id="11"/>
          <p:cNvSpPr txBox="true"/>
          <p:nvPr/>
        </p:nvSpPr>
        <p:spPr>
          <a:xfrm rot="0">
            <a:off x="12710304" y="6946690"/>
            <a:ext cx="320172" cy="176509"/>
          </a:xfrm>
          <a:prstGeom prst="rect">
            <a:avLst/>
          </a:prstGeom>
        </p:spPr>
        <p:txBody>
          <a:bodyPr anchor="t" rtlCol="false" tIns="0" lIns="0" bIns="0" rIns="0">
            <a:spAutoFit/>
          </a:bodyPr>
          <a:lstStyle/>
          <a:p>
            <a:pPr algn="l">
              <a:lnSpc>
                <a:spcPts val="1382"/>
              </a:lnSpc>
            </a:pPr>
            <a:r>
              <a:rPr lang="en-US" sz="987">
                <a:solidFill>
                  <a:srgbClr val="000000"/>
                </a:solidFill>
                <a:latin typeface="Arial"/>
                <a:ea typeface="Arial"/>
                <a:cs typeface="Arial"/>
                <a:sym typeface="Arial"/>
              </a:rPr>
              <a:t>1,507</a:t>
            </a:r>
          </a:p>
        </p:txBody>
      </p:sp>
      <p:sp>
        <p:nvSpPr>
          <p:cNvPr name="TextBox 12" id="12"/>
          <p:cNvSpPr txBox="true"/>
          <p:nvPr/>
        </p:nvSpPr>
        <p:spPr>
          <a:xfrm rot="0">
            <a:off x="13440955" y="7038411"/>
            <a:ext cx="320172" cy="176509"/>
          </a:xfrm>
          <a:prstGeom prst="rect">
            <a:avLst/>
          </a:prstGeom>
        </p:spPr>
        <p:txBody>
          <a:bodyPr anchor="t" rtlCol="false" tIns="0" lIns="0" bIns="0" rIns="0">
            <a:spAutoFit/>
          </a:bodyPr>
          <a:lstStyle/>
          <a:p>
            <a:pPr algn="l">
              <a:lnSpc>
                <a:spcPts val="1382"/>
              </a:lnSpc>
            </a:pPr>
            <a:r>
              <a:rPr lang="en-US" sz="987">
                <a:solidFill>
                  <a:srgbClr val="000000"/>
                </a:solidFill>
                <a:latin typeface="Arial"/>
                <a:ea typeface="Arial"/>
                <a:cs typeface="Arial"/>
                <a:sym typeface="Arial"/>
              </a:rPr>
              <a:t>5,099</a:t>
            </a:r>
          </a:p>
        </p:txBody>
      </p:sp>
      <p:sp>
        <p:nvSpPr>
          <p:cNvPr name="TextBox 13" id="13"/>
          <p:cNvSpPr txBox="true"/>
          <p:nvPr/>
        </p:nvSpPr>
        <p:spPr>
          <a:xfrm rot="0">
            <a:off x="13872228" y="2825729"/>
            <a:ext cx="320172" cy="176509"/>
          </a:xfrm>
          <a:prstGeom prst="rect">
            <a:avLst/>
          </a:prstGeom>
        </p:spPr>
        <p:txBody>
          <a:bodyPr anchor="t" rtlCol="false" tIns="0" lIns="0" bIns="0" rIns="0">
            <a:spAutoFit/>
          </a:bodyPr>
          <a:lstStyle/>
          <a:p>
            <a:pPr algn="l">
              <a:lnSpc>
                <a:spcPts val="1382"/>
              </a:lnSpc>
            </a:pPr>
            <a:r>
              <a:rPr lang="en-US" sz="987">
                <a:solidFill>
                  <a:srgbClr val="000000"/>
                </a:solidFill>
                <a:latin typeface="Arial"/>
                <a:ea typeface="Arial"/>
                <a:cs typeface="Arial"/>
                <a:sym typeface="Arial"/>
              </a:rPr>
              <a:t>6,986</a:t>
            </a:r>
          </a:p>
        </p:txBody>
      </p:sp>
      <p:sp>
        <p:nvSpPr>
          <p:cNvPr name="TextBox 14" id="14"/>
          <p:cNvSpPr txBox="true"/>
          <p:nvPr/>
        </p:nvSpPr>
        <p:spPr>
          <a:xfrm rot="-5400000">
            <a:off x="12013006" y="6521410"/>
            <a:ext cx="310674" cy="176509"/>
          </a:xfrm>
          <a:prstGeom prst="rect">
            <a:avLst/>
          </a:prstGeom>
        </p:spPr>
        <p:txBody>
          <a:bodyPr anchor="t" rtlCol="false" tIns="0" lIns="0" bIns="0" rIns="0">
            <a:spAutoFit/>
          </a:bodyPr>
          <a:lstStyle/>
          <a:p>
            <a:pPr algn="l">
              <a:lnSpc>
                <a:spcPts val="1382"/>
              </a:lnSpc>
            </a:pPr>
            <a:r>
              <a:rPr lang="en-US" sz="987">
                <a:solidFill>
                  <a:srgbClr val="000000"/>
                </a:solidFill>
                <a:latin typeface="Arial"/>
                <a:ea typeface="Arial"/>
                <a:cs typeface="Arial"/>
                <a:sym typeface="Arial"/>
              </a:rPr>
              <a:t>0,911</a:t>
            </a:r>
          </a:p>
        </p:txBody>
      </p:sp>
      <p:sp>
        <p:nvSpPr>
          <p:cNvPr name="TextBox 15" id="15"/>
          <p:cNvSpPr txBox="true"/>
          <p:nvPr/>
        </p:nvSpPr>
        <p:spPr>
          <a:xfrm rot="-5400000">
            <a:off x="12066478" y="4942262"/>
            <a:ext cx="320172" cy="176509"/>
          </a:xfrm>
          <a:prstGeom prst="rect">
            <a:avLst/>
          </a:prstGeom>
        </p:spPr>
        <p:txBody>
          <a:bodyPr anchor="t" rtlCol="false" tIns="0" lIns="0" bIns="0" rIns="0">
            <a:spAutoFit/>
          </a:bodyPr>
          <a:lstStyle/>
          <a:p>
            <a:pPr algn="l">
              <a:lnSpc>
                <a:spcPts val="1382"/>
              </a:lnSpc>
            </a:pPr>
            <a:r>
              <a:rPr lang="en-US" sz="987">
                <a:solidFill>
                  <a:srgbClr val="000000"/>
                </a:solidFill>
                <a:latin typeface="Arial"/>
                <a:ea typeface="Arial"/>
                <a:cs typeface="Arial"/>
                <a:sym typeface="Arial"/>
              </a:rPr>
              <a:t>8,214</a:t>
            </a:r>
          </a:p>
        </p:txBody>
      </p:sp>
      <p:sp>
        <p:nvSpPr>
          <p:cNvPr name="TextBox 16" id="16"/>
          <p:cNvSpPr txBox="true"/>
          <p:nvPr/>
        </p:nvSpPr>
        <p:spPr>
          <a:xfrm rot="-5400000">
            <a:off x="14699987" y="6169376"/>
            <a:ext cx="320172" cy="176509"/>
          </a:xfrm>
          <a:prstGeom prst="rect">
            <a:avLst/>
          </a:prstGeom>
        </p:spPr>
        <p:txBody>
          <a:bodyPr anchor="t" rtlCol="false" tIns="0" lIns="0" bIns="0" rIns="0">
            <a:spAutoFit/>
          </a:bodyPr>
          <a:lstStyle/>
          <a:p>
            <a:pPr algn="l">
              <a:lnSpc>
                <a:spcPts val="1382"/>
              </a:lnSpc>
            </a:pPr>
            <a:r>
              <a:rPr lang="en-US" sz="987">
                <a:solidFill>
                  <a:srgbClr val="000000"/>
                </a:solidFill>
                <a:latin typeface="Arial"/>
                <a:ea typeface="Arial"/>
                <a:cs typeface="Arial"/>
                <a:sym typeface="Arial"/>
              </a:rPr>
              <a:t>2,847</a:t>
            </a:r>
          </a:p>
        </p:txBody>
      </p:sp>
      <p:sp>
        <p:nvSpPr>
          <p:cNvPr name="TextBox 17" id="17"/>
          <p:cNvSpPr txBox="true"/>
          <p:nvPr/>
        </p:nvSpPr>
        <p:spPr>
          <a:xfrm rot="0">
            <a:off x="12566714" y="3233241"/>
            <a:ext cx="106714" cy="259998"/>
          </a:xfrm>
          <a:prstGeom prst="rect">
            <a:avLst/>
          </a:prstGeom>
        </p:spPr>
        <p:txBody>
          <a:bodyPr anchor="t" rtlCol="false" tIns="0" lIns="0" bIns="0" rIns="0">
            <a:spAutoFit/>
          </a:bodyPr>
          <a:lstStyle/>
          <a:p>
            <a:pPr algn="l">
              <a:lnSpc>
                <a:spcPts val="2074"/>
              </a:lnSpc>
            </a:pPr>
            <a:r>
              <a:rPr lang="en-US" sz="1481">
                <a:solidFill>
                  <a:srgbClr val="000000"/>
                </a:solidFill>
                <a:latin typeface="Arial"/>
                <a:ea typeface="Arial"/>
                <a:cs typeface="Arial"/>
                <a:sym typeface="Arial"/>
              </a:rPr>
              <a:t>1</a:t>
            </a:r>
          </a:p>
        </p:txBody>
      </p:sp>
      <p:sp>
        <p:nvSpPr>
          <p:cNvPr name="TextBox 18" id="18"/>
          <p:cNvSpPr txBox="true"/>
          <p:nvPr/>
        </p:nvSpPr>
        <p:spPr>
          <a:xfrm rot="0">
            <a:off x="12711369" y="4395255"/>
            <a:ext cx="106714" cy="259998"/>
          </a:xfrm>
          <a:prstGeom prst="rect">
            <a:avLst/>
          </a:prstGeom>
        </p:spPr>
        <p:txBody>
          <a:bodyPr anchor="t" rtlCol="false" tIns="0" lIns="0" bIns="0" rIns="0">
            <a:spAutoFit/>
          </a:bodyPr>
          <a:lstStyle/>
          <a:p>
            <a:pPr algn="l">
              <a:lnSpc>
                <a:spcPts val="2074"/>
              </a:lnSpc>
            </a:pPr>
            <a:r>
              <a:rPr lang="en-US" sz="1481">
                <a:solidFill>
                  <a:srgbClr val="000000"/>
                </a:solidFill>
                <a:latin typeface="Arial"/>
                <a:ea typeface="Arial"/>
                <a:cs typeface="Arial"/>
                <a:sym typeface="Arial"/>
              </a:rPr>
              <a:t>2</a:t>
            </a:r>
          </a:p>
        </p:txBody>
      </p:sp>
      <p:sp>
        <p:nvSpPr>
          <p:cNvPr name="TextBox 19" id="19"/>
          <p:cNvSpPr txBox="true"/>
          <p:nvPr/>
        </p:nvSpPr>
        <p:spPr>
          <a:xfrm rot="0">
            <a:off x="13066590" y="4936086"/>
            <a:ext cx="106714" cy="259998"/>
          </a:xfrm>
          <a:prstGeom prst="rect">
            <a:avLst/>
          </a:prstGeom>
        </p:spPr>
        <p:txBody>
          <a:bodyPr anchor="t" rtlCol="false" tIns="0" lIns="0" bIns="0" rIns="0">
            <a:spAutoFit/>
          </a:bodyPr>
          <a:lstStyle/>
          <a:p>
            <a:pPr algn="l">
              <a:lnSpc>
                <a:spcPts val="2074"/>
              </a:lnSpc>
            </a:pPr>
            <a:r>
              <a:rPr lang="en-US" sz="1481">
                <a:solidFill>
                  <a:srgbClr val="000000"/>
                </a:solidFill>
                <a:latin typeface="Arial"/>
                <a:ea typeface="Arial"/>
                <a:cs typeface="Arial"/>
                <a:sym typeface="Arial"/>
              </a:rPr>
              <a:t>1</a:t>
            </a:r>
          </a:p>
        </p:txBody>
      </p:sp>
      <p:sp>
        <p:nvSpPr>
          <p:cNvPr name="TextBox 20" id="20"/>
          <p:cNvSpPr txBox="true"/>
          <p:nvPr/>
        </p:nvSpPr>
        <p:spPr>
          <a:xfrm rot="0">
            <a:off x="12664667" y="6429417"/>
            <a:ext cx="592336" cy="259998"/>
          </a:xfrm>
          <a:prstGeom prst="rect">
            <a:avLst/>
          </a:prstGeom>
        </p:spPr>
        <p:txBody>
          <a:bodyPr anchor="t" rtlCol="false" tIns="0" lIns="0" bIns="0" rIns="0">
            <a:spAutoFit/>
          </a:bodyPr>
          <a:lstStyle/>
          <a:p>
            <a:pPr algn="l">
              <a:lnSpc>
                <a:spcPts val="2074"/>
              </a:lnSpc>
            </a:pPr>
            <a:r>
              <a:rPr lang="en-US" sz="1481">
                <a:solidFill>
                  <a:srgbClr val="000000"/>
                </a:solidFill>
                <a:latin typeface="Arial"/>
                <a:ea typeface="Arial"/>
                <a:cs typeface="Arial"/>
                <a:sym typeface="Arial"/>
              </a:rPr>
              <a:t>+0,080</a:t>
            </a:r>
          </a:p>
        </p:txBody>
      </p:sp>
      <p:sp>
        <p:nvSpPr>
          <p:cNvPr name="TextBox 21" id="21"/>
          <p:cNvSpPr txBox="true"/>
          <p:nvPr/>
        </p:nvSpPr>
        <p:spPr>
          <a:xfrm rot="0">
            <a:off x="12236499" y="2332094"/>
            <a:ext cx="1887377" cy="260627"/>
          </a:xfrm>
          <a:prstGeom prst="rect">
            <a:avLst/>
          </a:prstGeom>
        </p:spPr>
        <p:txBody>
          <a:bodyPr anchor="t" rtlCol="false" tIns="0" lIns="0" bIns="0" rIns="0">
            <a:spAutoFit/>
          </a:bodyPr>
          <a:lstStyle/>
          <a:p>
            <a:pPr algn="l">
              <a:lnSpc>
                <a:spcPts val="2074"/>
              </a:lnSpc>
            </a:pPr>
            <a:r>
              <a:rPr lang="en-US" sz="1481">
                <a:solidFill>
                  <a:srgbClr val="000000"/>
                </a:solidFill>
                <a:latin typeface="Arial"/>
                <a:ea typeface="Arial"/>
                <a:cs typeface="Arial"/>
                <a:sym typeface="Arial"/>
              </a:rPr>
              <a:t>ПЛАН СТЕЛІ М 1:100</a:t>
            </a:r>
          </a:p>
        </p:txBody>
      </p:sp>
      <p:sp>
        <p:nvSpPr>
          <p:cNvPr name="TextBox 22" id="22"/>
          <p:cNvSpPr txBox="true"/>
          <p:nvPr/>
        </p:nvSpPr>
        <p:spPr>
          <a:xfrm rot="0">
            <a:off x="13648799" y="4606137"/>
            <a:ext cx="592336" cy="136173"/>
          </a:xfrm>
          <a:prstGeom prst="rect">
            <a:avLst/>
          </a:prstGeom>
        </p:spPr>
        <p:txBody>
          <a:bodyPr anchor="t" rtlCol="false" tIns="0" lIns="0" bIns="0" rIns="0">
            <a:spAutoFit/>
          </a:bodyPr>
          <a:lstStyle/>
          <a:p>
            <a:pPr algn="l">
              <a:lnSpc>
                <a:spcPts val="740"/>
              </a:lnSpc>
            </a:pPr>
            <a:r>
              <a:rPr lang="en-US" sz="1481">
                <a:solidFill>
                  <a:srgbClr val="000000"/>
                </a:solidFill>
                <a:latin typeface="Arial"/>
                <a:ea typeface="Arial"/>
                <a:cs typeface="Arial"/>
                <a:sym typeface="Arial"/>
              </a:rPr>
              <a:t>+0,150</a:t>
            </a:r>
          </a:p>
        </p:txBody>
      </p:sp>
      <p:sp>
        <p:nvSpPr>
          <p:cNvPr name="TextBox 23" id="23"/>
          <p:cNvSpPr txBox="true"/>
          <p:nvPr/>
        </p:nvSpPr>
        <p:spPr>
          <a:xfrm rot="0">
            <a:off x="14348520" y="4667831"/>
            <a:ext cx="106714" cy="136173"/>
          </a:xfrm>
          <a:prstGeom prst="rect">
            <a:avLst/>
          </a:prstGeom>
        </p:spPr>
        <p:txBody>
          <a:bodyPr anchor="t" rtlCol="false" tIns="0" lIns="0" bIns="0" rIns="0">
            <a:spAutoFit/>
          </a:bodyPr>
          <a:lstStyle/>
          <a:p>
            <a:pPr algn="l">
              <a:lnSpc>
                <a:spcPts val="740"/>
              </a:lnSpc>
            </a:pPr>
            <a:r>
              <a:rPr lang="en-US" sz="1481">
                <a:solidFill>
                  <a:srgbClr val="000000"/>
                </a:solidFill>
                <a:latin typeface="Arial"/>
                <a:ea typeface="Arial"/>
                <a:cs typeface="Arial"/>
                <a:sym typeface="Arial"/>
              </a:rPr>
              <a:t>1</a:t>
            </a:r>
          </a:p>
        </p:txBody>
      </p:sp>
      <p:sp>
        <p:nvSpPr>
          <p:cNvPr name="TextBox 24" id="24"/>
          <p:cNvSpPr txBox="true"/>
          <p:nvPr/>
        </p:nvSpPr>
        <p:spPr>
          <a:xfrm rot="0">
            <a:off x="14406179" y="4775921"/>
            <a:ext cx="592336" cy="421923"/>
          </a:xfrm>
          <a:prstGeom prst="rect">
            <a:avLst/>
          </a:prstGeom>
        </p:spPr>
        <p:txBody>
          <a:bodyPr anchor="t" rtlCol="false" tIns="0" lIns="0" bIns="0" rIns="0">
            <a:spAutoFit/>
          </a:bodyPr>
          <a:lstStyle/>
          <a:p>
            <a:pPr algn="l">
              <a:lnSpc>
                <a:spcPts val="3704"/>
              </a:lnSpc>
            </a:pPr>
            <a:r>
              <a:rPr lang="en-US" sz="1481">
                <a:solidFill>
                  <a:srgbClr val="000000"/>
                </a:solidFill>
                <a:latin typeface="Arial"/>
                <a:ea typeface="Arial"/>
                <a:cs typeface="Arial"/>
                <a:sym typeface="Arial"/>
              </a:rPr>
              <a:t>+0,080</a:t>
            </a:r>
          </a:p>
        </p:txBody>
      </p:sp>
      <p:grpSp>
        <p:nvGrpSpPr>
          <p:cNvPr name="Group 25" id="25"/>
          <p:cNvGrpSpPr/>
          <p:nvPr/>
        </p:nvGrpSpPr>
        <p:grpSpPr>
          <a:xfrm rot="0">
            <a:off x="9339256" y="3102550"/>
            <a:ext cx="2339427" cy="4081901"/>
            <a:chOff x="0" y="0"/>
            <a:chExt cx="3119236" cy="5442534"/>
          </a:xfrm>
        </p:grpSpPr>
        <p:sp>
          <p:nvSpPr>
            <p:cNvPr name="Freeform 26" id="26"/>
            <p:cNvSpPr/>
            <p:nvPr/>
          </p:nvSpPr>
          <p:spPr>
            <a:xfrm flipH="false" flipV="false" rot="0">
              <a:off x="0" y="0"/>
              <a:ext cx="3119236" cy="5442534"/>
            </a:xfrm>
            <a:custGeom>
              <a:avLst/>
              <a:gdLst/>
              <a:ahLst/>
              <a:cxnLst/>
              <a:rect r="r" b="b" t="t" l="l"/>
              <a:pathLst>
                <a:path h="5442534" w="3119236">
                  <a:moveTo>
                    <a:pt x="0" y="0"/>
                  </a:moveTo>
                  <a:lnTo>
                    <a:pt x="3119236" y="0"/>
                  </a:lnTo>
                  <a:lnTo>
                    <a:pt x="3119236" y="5442534"/>
                  </a:lnTo>
                  <a:lnTo>
                    <a:pt x="0" y="5442534"/>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TextBox 27" id="27"/>
            <p:cNvSpPr txBox="true"/>
            <p:nvPr/>
          </p:nvSpPr>
          <p:spPr>
            <a:xfrm rot="0">
              <a:off x="186613" y="235143"/>
              <a:ext cx="2799832" cy="5094026"/>
            </a:xfrm>
            <a:prstGeom prst="rect">
              <a:avLst/>
            </a:prstGeom>
          </p:spPr>
          <p:txBody>
            <a:bodyPr anchor="t" rtlCol="false" tIns="0" lIns="0" bIns="0" rIns="0">
              <a:spAutoFit/>
            </a:bodyPr>
            <a:lstStyle/>
            <a:p>
              <a:pPr algn="just">
                <a:lnSpc>
                  <a:spcPts val="1600"/>
                </a:lnSpc>
              </a:pPr>
              <a:r>
                <a:rPr lang="en-US" sz="1143">
                  <a:solidFill>
                    <a:srgbClr val="000000"/>
                  </a:solidFill>
                  <a:latin typeface="Helvetica World"/>
                  <a:ea typeface="Helvetica World"/>
                  <a:cs typeface="Helvetica World"/>
                  <a:sym typeface="Helvetica World"/>
                </a:rPr>
                <a:t>ЕКСПЛІКАЦІЯ</a:t>
              </a:r>
            </a:p>
            <a:p>
              <a:pPr algn="just">
                <a:lnSpc>
                  <a:spcPts val="2549"/>
                </a:lnSpc>
              </a:pPr>
              <a:r>
                <a:rPr lang="en-US" sz="1270" spc="15">
                  <a:solidFill>
                    <a:srgbClr val="000000"/>
                  </a:solidFill>
                  <a:latin typeface="IBM Plex Sans"/>
                  <a:ea typeface="IBM Plex Sans"/>
                  <a:cs typeface="IBM Plex Sans"/>
                  <a:sym typeface="IBM Plex Sans"/>
                </a:rPr>
                <a:t>1-МʼЯКИЙ МОДУЛЬ 2-ТАКТИЛЬНИЙ СТІЛ 3-ТАКТИЛЬНЕ ПАННО 4-КОЛОННА З БУЛЬБАМИ 5-ІНТЕРАКТИВНА ПАНЕЛЬ 6-ФІБРООПТИЧНЕ </a:t>
              </a:r>
            </a:p>
            <a:p>
              <a:pPr algn="just">
                <a:lnSpc>
                  <a:spcPts val="635"/>
                </a:lnSpc>
              </a:pPr>
              <a:r>
                <a:rPr lang="en-US" sz="1270" spc="15">
                  <a:solidFill>
                    <a:srgbClr val="000000"/>
                  </a:solidFill>
                  <a:latin typeface="IBM Plex Sans"/>
                  <a:ea typeface="IBM Plex Sans"/>
                  <a:cs typeface="IBM Plex Sans"/>
                  <a:sym typeface="IBM Plex Sans"/>
                </a:rPr>
                <a:t>ВОЛОКНО</a:t>
              </a:r>
            </a:p>
            <a:p>
              <a:pPr algn="just">
                <a:lnSpc>
                  <a:spcPts val="3175"/>
                </a:lnSpc>
              </a:pPr>
              <a:r>
                <a:rPr lang="en-US" sz="1270" spc="15">
                  <a:solidFill>
                    <a:srgbClr val="000000"/>
                  </a:solidFill>
                  <a:latin typeface="IBM Plex Sans"/>
                  <a:ea typeface="IBM Plex Sans"/>
                  <a:cs typeface="IBM Plex Sans"/>
                  <a:sym typeface="IBM Plex Sans"/>
                </a:rPr>
                <a:t>7-ПУФ ТРАНСФОРМЕР ІЗ </a:t>
              </a:r>
            </a:p>
            <a:p>
              <a:pPr algn="just">
                <a:lnSpc>
                  <a:spcPts val="635"/>
                </a:lnSpc>
              </a:pPr>
              <a:r>
                <a:rPr lang="en-US" sz="1270" spc="15">
                  <a:solidFill>
                    <a:srgbClr val="000000"/>
                  </a:solidFill>
                  <a:latin typeface="IBM Plex Sans"/>
                  <a:ea typeface="IBM Plex Sans"/>
                  <a:cs typeface="IBM Plex Sans"/>
                  <a:sym typeface="IBM Plex Sans"/>
                </a:rPr>
                <a:t>СТОЛОМ</a:t>
              </a:r>
            </a:p>
            <a:p>
              <a:pPr algn="just">
                <a:lnSpc>
                  <a:spcPts val="3175"/>
                </a:lnSpc>
              </a:pPr>
              <a:r>
                <a:rPr lang="en-US" sz="1270" spc="15">
                  <a:solidFill>
                    <a:srgbClr val="000000"/>
                  </a:solidFill>
                  <a:latin typeface="IBM Plex Sans"/>
                  <a:ea typeface="IBM Plex Sans"/>
                  <a:cs typeface="IBM Plex Sans"/>
                  <a:sym typeface="IBM Plex Sans"/>
                </a:rPr>
                <a:t>8-ДИДАКТИЧНЕ ПАННО</a:t>
              </a:r>
            </a:p>
            <a:p>
              <a:pPr algn="just">
                <a:lnSpc>
                  <a:spcPts val="1923"/>
                </a:lnSpc>
              </a:pPr>
              <a:r>
                <a:rPr lang="en-US" sz="1270" spc="15">
                  <a:solidFill>
                    <a:srgbClr val="000000"/>
                  </a:solidFill>
                  <a:latin typeface="IBM Plex Sans"/>
                  <a:ea typeface="IBM Plex Sans"/>
                  <a:cs typeface="IBM Plex Sans"/>
                  <a:sym typeface="IBM Plex Sans"/>
                </a:rPr>
                <a:t>9-БАЛАНСБОРД</a:t>
              </a:r>
            </a:p>
            <a:p>
              <a:pPr algn="just">
                <a:lnSpc>
                  <a:spcPts val="3175"/>
                </a:lnSpc>
              </a:pPr>
              <a:r>
                <a:rPr lang="en-US" sz="1270" spc="15">
                  <a:solidFill>
                    <a:srgbClr val="000000"/>
                  </a:solidFill>
                  <a:latin typeface="IBM Plex Sans"/>
                  <a:ea typeface="IBM Plex Sans"/>
                  <a:cs typeface="IBM Plex Sans"/>
                  <a:sym typeface="IBM Plex Sans"/>
                </a:rPr>
                <a:t>10-ГАМАК</a:t>
              </a:r>
            </a:p>
          </p:txBody>
        </p:sp>
      </p:grpSp>
      <p:grpSp>
        <p:nvGrpSpPr>
          <p:cNvPr name="Group 28" id="28"/>
          <p:cNvGrpSpPr/>
          <p:nvPr/>
        </p:nvGrpSpPr>
        <p:grpSpPr>
          <a:xfrm rot="0">
            <a:off x="-1043139" y="2002183"/>
            <a:ext cx="14212108" cy="8284817"/>
            <a:chOff x="0" y="0"/>
            <a:chExt cx="18949477" cy="11046423"/>
          </a:xfrm>
        </p:grpSpPr>
        <p:sp>
          <p:nvSpPr>
            <p:cNvPr name="TextBox 29" id="29"/>
            <p:cNvSpPr txBox="true"/>
            <p:nvPr/>
          </p:nvSpPr>
          <p:spPr>
            <a:xfrm rot="0">
              <a:off x="1946143" y="155879"/>
              <a:ext cx="3112419" cy="334803"/>
            </a:xfrm>
            <a:prstGeom prst="rect">
              <a:avLst/>
            </a:prstGeom>
          </p:spPr>
          <p:txBody>
            <a:bodyPr anchor="t" rtlCol="false" tIns="0" lIns="0" bIns="0" rIns="0">
              <a:spAutoFit/>
            </a:bodyPr>
            <a:lstStyle/>
            <a:p>
              <a:pPr algn="l">
                <a:lnSpc>
                  <a:spcPts val="2074"/>
                </a:lnSpc>
              </a:pPr>
              <a:r>
                <a:rPr lang="en-US" sz="1481">
                  <a:solidFill>
                    <a:srgbClr val="000000"/>
                  </a:solidFill>
                  <a:latin typeface="Arial"/>
                  <a:ea typeface="Arial"/>
                  <a:cs typeface="Arial"/>
                  <a:sym typeface="Arial"/>
                </a:rPr>
                <a:t>ПЛАН ПІДЛОГИ М 1:50</a:t>
              </a:r>
            </a:p>
          </p:txBody>
        </p:sp>
        <p:sp>
          <p:nvSpPr>
            <p:cNvPr name="TextBox 30" id="30"/>
            <p:cNvSpPr txBox="true"/>
            <p:nvPr/>
          </p:nvSpPr>
          <p:spPr>
            <a:xfrm rot="0">
              <a:off x="1821456" y="3841782"/>
              <a:ext cx="399587" cy="567200"/>
            </a:xfrm>
            <a:prstGeom prst="rect">
              <a:avLst/>
            </a:prstGeom>
          </p:spPr>
          <p:txBody>
            <a:bodyPr anchor="t" rtlCol="false" tIns="0" lIns="0" bIns="0" rIns="0">
              <a:spAutoFit/>
            </a:bodyPr>
            <a:lstStyle/>
            <a:p>
              <a:pPr algn="l">
                <a:lnSpc>
                  <a:spcPts val="3509"/>
                </a:lnSpc>
              </a:pPr>
              <a:r>
                <a:rPr lang="en-US" sz="2506">
                  <a:solidFill>
                    <a:srgbClr val="000000"/>
                  </a:solidFill>
                  <a:latin typeface="Arial"/>
                  <a:ea typeface="Arial"/>
                  <a:cs typeface="Arial"/>
                  <a:sym typeface="Arial"/>
                </a:rPr>
                <a:t>Ж</a:t>
              </a:r>
            </a:p>
          </p:txBody>
        </p:sp>
        <p:sp>
          <p:nvSpPr>
            <p:cNvPr name="TextBox 31" id="31"/>
            <p:cNvSpPr txBox="true"/>
            <p:nvPr/>
          </p:nvSpPr>
          <p:spPr>
            <a:xfrm rot="0">
              <a:off x="1864877" y="5527862"/>
              <a:ext cx="311271" cy="567200"/>
            </a:xfrm>
            <a:prstGeom prst="rect">
              <a:avLst/>
            </a:prstGeom>
          </p:spPr>
          <p:txBody>
            <a:bodyPr anchor="t" rtlCol="false" tIns="0" lIns="0" bIns="0" rIns="0">
              <a:spAutoFit/>
            </a:bodyPr>
            <a:lstStyle/>
            <a:p>
              <a:pPr algn="l">
                <a:lnSpc>
                  <a:spcPts val="3509"/>
                </a:lnSpc>
              </a:pPr>
              <a:r>
                <a:rPr lang="en-US" sz="2506">
                  <a:solidFill>
                    <a:srgbClr val="000000"/>
                  </a:solidFill>
                  <a:latin typeface="Arial"/>
                  <a:ea typeface="Arial"/>
                  <a:cs typeface="Arial"/>
                  <a:sym typeface="Arial"/>
                </a:rPr>
                <a:t>Є</a:t>
              </a:r>
            </a:p>
          </p:txBody>
        </p:sp>
        <p:sp>
          <p:nvSpPr>
            <p:cNvPr name="TextBox 32" id="32"/>
            <p:cNvSpPr txBox="true"/>
            <p:nvPr/>
          </p:nvSpPr>
          <p:spPr>
            <a:xfrm rot="0">
              <a:off x="1889231" y="649295"/>
              <a:ext cx="261486" cy="567200"/>
            </a:xfrm>
            <a:prstGeom prst="rect">
              <a:avLst/>
            </a:prstGeom>
          </p:spPr>
          <p:txBody>
            <a:bodyPr anchor="t" rtlCol="false" tIns="0" lIns="0" bIns="0" rIns="0">
              <a:spAutoFit/>
            </a:bodyPr>
            <a:lstStyle/>
            <a:p>
              <a:pPr algn="l">
                <a:lnSpc>
                  <a:spcPts val="3509"/>
                </a:lnSpc>
              </a:pPr>
              <a:r>
                <a:rPr lang="en-US" sz="2506">
                  <a:solidFill>
                    <a:srgbClr val="000000"/>
                  </a:solidFill>
                  <a:latin typeface="Arial"/>
                  <a:ea typeface="Arial"/>
                  <a:cs typeface="Arial"/>
                  <a:sym typeface="Arial"/>
                </a:rPr>
                <a:t>З</a:t>
              </a:r>
            </a:p>
          </p:txBody>
        </p:sp>
        <p:sp>
          <p:nvSpPr>
            <p:cNvPr name="TextBox 33" id="33"/>
            <p:cNvSpPr txBox="true"/>
            <p:nvPr/>
          </p:nvSpPr>
          <p:spPr>
            <a:xfrm rot="0">
              <a:off x="13431044" y="5684504"/>
              <a:ext cx="240700" cy="567200"/>
            </a:xfrm>
            <a:prstGeom prst="rect">
              <a:avLst/>
            </a:prstGeom>
          </p:spPr>
          <p:txBody>
            <a:bodyPr anchor="t" rtlCol="false" tIns="0" lIns="0" bIns="0" rIns="0">
              <a:spAutoFit/>
            </a:bodyPr>
            <a:lstStyle/>
            <a:p>
              <a:pPr algn="l">
                <a:lnSpc>
                  <a:spcPts val="3509"/>
                </a:lnSpc>
              </a:pPr>
              <a:r>
                <a:rPr lang="en-US" sz="2506">
                  <a:solidFill>
                    <a:srgbClr val="000000"/>
                  </a:solidFill>
                  <a:latin typeface="Arial"/>
                  <a:ea typeface="Arial"/>
                  <a:cs typeface="Arial"/>
                  <a:sym typeface="Arial"/>
                </a:rPr>
                <a:t>4</a:t>
              </a:r>
            </a:p>
          </p:txBody>
        </p:sp>
        <p:sp>
          <p:nvSpPr>
            <p:cNvPr name="TextBox 34" id="34"/>
            <p:cNvSpPr txBox="true"/>
            <p:nvPr/>
          </p:nvSpPr>
          <p:spPr>
            <a:xfrm rot="-5400000">
              <a:off x="2977454" y="2340502"/>
              <a:ext cx="619021" cy="333641"/>
            </a:xfrm>
            <a:prstGeom prst="rect">
              <a:avLst/>
            </a:prstGeom>
          </p:spPr>
          <p:txBody>
            <a:bodyPr anchor="t" rtlCol="false" tIns="0" lIns="0" bIns="0" rIns="0">
              <a:spAutoFit/>
            </a:bodyPr>
            <a:lstStyle/>
            <a:p>
              <a:pPr algn="l">
                <a:lnSpc>
                  <a:spcPts val="2005"/>
                </a:lnSpc>
              </a:pPr>
              <a:r>
                <a:rPr lang="en-US" sz="1432">
                  <a:solidFill>
                    <a:srgbClr val="000000"/>
                  </a:solidFill>
                  <a:latin typeface="Arial"/>
                  <a:ea typeface="Arial"/>
                  <a:cs typeface="Arial"/>
                  <a:sym typeface="Arial"/>
                </a:rPr>
                <a:t>3,600</a:t>
              </a:r>
            </a:p>
          </p:txBody>
        </p:sp>
        <p:sp>
          <p:nvSpPr>
            <p:cNvPr name="TextBox 35" id="35"/>
            <p:cNvSpPr txBox="true"/>
            <p:nvPr/>
          </p:nvSpPr>
          <p:spPr>
            <a:xfrm rot="-5400000">
              <a:off x="2977454" y="4779774"/>
              <a:ext cx="619021" cy="333641"/>
            </a:xfrm>
            <a:prstGeom prst="rect">
              <a:avLst/>
            </a:prstGeom>
          </p:spPr>
          <p:txBody>
            <a:bodyPr anchor="t" rtlCol="false" tIns="0" lIns="0" bIns="0" rIns="0">
              <a:spAutoFit/>
            </a:bodyPr>
            <a:lstStyle/>
            <a:p>
              <a:pPr algn="l">
                <a:lnSpc>
                  <a:spcPts val="2005"/>
                </a:lnSpc>
              </a:pPr>
              <a:r>
                <a:rPr lang="en-US" sz="1432">
                  <a:solidFill>
                    <a:srgbClr val="000000"/>
                  </a:solidFill>
                  <a:latin typeface="Arial"/>
                  <a:ea typeface="Arial"/>
                  <a:cs typeface="Arial"/>
                  <a:sym typeface="Arial"/>
                </a:rPr>
                <a:t>1,900</a:t>
              </a:r>
            </a:p>
          </p:txBody>
        </p:sp>
        <p:grpSp>
          <p:nvGrpSpPr>
            <p:cNvPr name="Group 36" id="36"/>
            <p:cNvGrpSpPr/>
            <p:nvPr/>
          </p:nvGrpSpPr>
          <p:grpSpPr>
            <a:xfrm rot="0">
              <a:off x="0" y="0"/>
              <a:ext cx="18949477" cy="9180400"/>
              <a:chOff x="0" y="0"/>
              <a:chExt cx="20573454" cy="9967163"/>
            </a:xfrm>
          </p:grpSpPr>
          <p:sp>
            <p:nvSpPr>
              <p:cNvPr name="Freeform 37" id="37"/>
              <p:cNvSpPr/>
              <p:nvPr/>
            </p:nvSpPr>
            <p:spPr>
              <a:xfrm flipH="false" flipV="false" rot="0">
                <a:off x="0" y="0"/>
                <a:ext cx="20573492" cy="9967214"/>
              </a:xfrm>
              <a:custGeom>
                <a:avLst/>
                <a:gdLst/>
                <a:ahLst/>
                <a:cxnLst/>
                <a:rect r="r" b="b" t="t" l="l"/>
                <a:pathLst>
                  <a:path h="9967214" w="20573492">
                    <a:moveTo>
                      <a:pt x="0" y="0"/>
                    </a:moveTo>
                    <a:lnTo>
                      <a:pt x="20573492" y="0"/>
                    </a:lnTo>
                    <a:lnTo>
                      <a:pt x="20573492" y="9967214"/>
                    </a:lnTo>
                    <a:lnTo>
                      <a:pt x="0" y="9967214"/>
                    </a:lnTo>
                    <a:lnTo>
                      <a:pt x="0" y="0"/>
                    </a:lnTo>
                    <a:close/>
                  </a:path>
                </a:pathLst>
              </a:custGeom>
              <a:blipFill>
                <a:blip r:embed="rId10"/>
                <a:stretch>
                  <a:fillRect l="0" t="0" r="0" b="0"/>
                </a:stretch>
              </a:blipFill>
            </p:spPr>
          </p:sp>
        </p:grpSp>
        <p:sp>
          <p:nvSpPr>
            <p:cNvPr name="Freeform 38" id="38"/>
            <p:cNvSpPr/>
            <p:nvPr/>
          </p:nvSpPr>
          <p:spPr>
            <a:xfrm flipH="false" flipV="false" rot="0">
              <a:off x="1622200" y="98201"/>
              <a:ext cx="12322037" cy="10948222"/>
            </a:xfrm>
            <a:custGeom>
              <a:avLst/>
              <a:gdLst/>
              <a:ahLst/>
              <a:cxnLst/>
              <a:rect r="r" b="b" t="t" l="l"/>
              <a:pathLst>
                <a:path h="10948222" w="12322037">
                  <a:moveTo>
                    <a:pt x="0" y="0"/>
                  </a:moveTo>
                  <a:lnTo>
                    <a:pt x="12322037" y="0"/>
                  </a:lnTo>
                  <a:lnTo>
                    <a:pt x="12322037" y="10948222"/>
                  </a:lnTo>
                  <a:lnTo>
                    <a:pt x="0" y="10948222"/>
                  </a:lnTo>
                  <a:lnTo>
                    <a:pt x="0" y="0"/>
                  </a:lnTo>
                  <a:close/>
                </a:path>
              </a:pathLst>
            </a:custGeom>
            <a:blipFill>
              <a:blip r:embed="rId11">
                <a:extLst>
                  <a:ext uri="{96DAC541-7B7A-43D3-8B79-37D633B846F1}">
                    <asvg:svgBlip xmlns:asvg="http://schemas.microsoft.com/office/drawing/2016/SVG/main" r:embed="rId12"/>
                  </a:ext>
                </a:extLst>
              </a:blip>
              <a:stretch>
                <a:fillRect l="0" t="0" r="0" b="0"/>
              </a:stretch>
            </a:blipFill>
          </p:spPr>
        </p:sp>
        <p:sp>
          <p:nvSpPr>
            <p:cNvPr name="TextBox 39" id="39"/>
            <p:cNvSpPr txBox="true"/>
            <p:nvPr/>
          </p:nvSpPr>
          <p:spPr>
            <a:xfrm rot="0">
              <a:off x="4913496" y="10389456"/>
              <a:ext cx="240700" cy="567200"/>
            </a:xfrm>
            <a:prstGeom prst="rect">
              <a:avLst/>
            </a:prstGeom>
          </p:spPr>
          <p:txBody>
            <a:bodyPr anchor="t" rtlCol="false" tIns="0" lIns="0" bIns="0" rIns="0">
              <a:spAutoFit/>
            </a:bodyPr>
            <a:lstStyle/>
            <a:p>
              <a:pPr algn="l">
                <a:lnSpc>
                  <a:spcPts val="3509"/>
                </a:lnSpc>
              </a:pPr>
              <a:r>
                <a:rPr lang="en-US" sz="2506">
                  <a:solidFill>
                    <a:srgbClr val="000000"/>
                  </a:solidFill>
                  <a:latin typeface="Arial"/>
                  <a:ea typeface="Arial"/>
                  <a:cs typeface="Arial"/>
                  <a:sym typeface="Arial"/>
                </a:rPr>
                <a:t>1</a:t>
              </a:r>
            </a:p>
          </p:txBody>
        </p:sp>
        <p:sp>
          <p:nvSpPr>
            <p:cNvPr name="TextBox 40" id="40"/>
            <p:cNvSpPr txBox="true"/>
            <p:nvPr/>
          </p:nvSpPr>
          <p:spPr>
            <a:xfrm rot="0">
              <a:off x="11866010" y="7383627"/>
              <a:ext cx="240700" cy="567200"/>
            </a:xfrm>
            <a:prstGeom prst="rect">
              <a:avLst/>
            </a:prstGeom>
          </p:spPr>
          <p:txBody>
            <a:bodyPr anchor="t" rtlCol="false" tIns="0" lIns="0" bIns="0" rIns="0">
              <a:spAutoFit/>
            </a:bodyPr>
            <a:lstStyle/>
            <a:p>
              <a:pPr algn="l">
                <a:lnSpc>
                  <a:spcPts val="3509"/>
                </a:lnSpc>
              </a:pPr>
              <a:r>
                <a:rPr lang="en-US" sz="2506">
                  <a:solidFill>
                    <a:srgbClr val="000000"/>
                  </a:solidFill>
                  <a:latin typeface="Arial"/>
                  <a:ea typeface="Arial"/>
                  <a:cs typeface="Arial"/>
                  <a:sym typeface="Arial"/>
                </a:rPr>
                <a:t>3</a:t>
              </a:r>
            </a:p>
          </p:txBody>
        </p:sp>
        <p:sp>
          <p:nvSpPr>
            <p:cNvPr name="TextBox 41" id="41"/>
            <p:cNvSpPr txBox="true"/>
            <p:nvPr/>
          </p:nvSpPr>
          <p:spPr>
            <a:xfrm rot="0">
              <a:off x="7416730" y="8552437"/>
              <a:ext cx="619021" cy="333641"/>
            </a:xfrm>
            <a:prstGeom prst="rect">
              <a:avLst/>
            </a:prstGeom>
          </p:spPr>
          <p:txBody>
            <a:bodyPr anchor="t" rtlCol="false" tIns="0" lIns="0" bIns="0" rIns="0">
              <a:spAutoFit/>
            </a:bodyPr>
            <a:lstStyle/>
            <a:p>
              <a:pPr algn="l">
                <a:lnSpc>
                  <a:spcPts val="2005"/>
                </a:lnSpc>
              </a:pPr>
              <a:r>
                <a:rPr lang="en-US" sz="1432">
                  <a:solidFill>
                    <a:srgbClr val="000000"/>
                  </a:solidFill>
                  <a:latin typeface="Arial"/>
                  <a:ea typeface="Arial"/>
                  <a:cs typeface="Arial"/>
                  <a:sym typeface="Arial"/>
                </a:rPr>
                <a:t>5,000</a:t>
              </a:r>
            </a:p>
          </p:txBody>
        </p:sp>
        <p:sp>
          <p:nvSpPr>
            <p:cNvPr name="TextBox 42" id="42"/>
            <p:cNvSpPr txBox="true"/>
            <p:nvPr/>
          </p:nvSpPr>
          <p:spPr>
            <a:xfrm rot="0">
              <a:off x="5832336" y="115737"/>
              <a:ext cx="309505" cy="171577"/>
            </a:xfrm>
            <a:prstGeom prst="rect">
              <a:avLst/>
            </a:prstGeom>
          </p:spPr>
          <p:txBody>
            <a:bodyPr anchor="t" rtlCol="false" tIns="0" lIns="0" bIns="0" rIns="0">
              <a:spAutoFit/>
            </a:bodyPr>
            <a:lstStyle/>
            <a:p>
              <a:pPr algn="l">
                <a:lnSpc>
                  <a:spcPts val="1002"/>
                </a:lnSpc>
              </a:pPr>
              <a:r>
                <a:rPr lang="en-US" sz="716">
                  <a:solidFill>
                    <a:srgbClr val="000000"/>
                  </a:solidFill>
                  <a:latin typeface="Arial"/>
                  <a:ea typeface="Arial"/>
                  <a:cs typeface="Arial"/>
                  <a:sym typeface="Arial"/>
                </a:rPr>
                <a:t>1,354</a:t>
              </a:r>
            </a:p>
          </p:txBody>
        </p:sp>
        <p:sp>
          <p:nvSpPr>
            <p:cNvPr name="TextBox 43" id="43"/>
            <p:cNvSpPr txBox="true"/>
            <p:nvPr/>
          </p:nvSpPr>
          <p:spPr>
            <a:xfrm rot="0">
              <a:off x="7307756" y="115737"/>
              <a:ext cx="309505" cy="171577"/>
            </a:xfrm>
            <a:prstGeom prst="rect">
              <a:avLst/>
            </a:prstGeom>
          </p:spPr>
          <p:txBody>
            <a:bodyPr anchor="t" rtlCol="false" tIns="0" lIns="0" bIns="0" rIns="0">
              <a:spAutoFit/>
            </a:bodyPr>
            <a:lstStyle/>
            <a:p>
              <a:pPr algn="l">
                <a:lnSpc>
                  <a:spcPts val="1002"/>
                </a:lnSpc>
              </a:pPr>
              <a:r>
                <a:rPr lang="en-US" sz="716">
                  <a:solidFill>
                    <a:srgbClr val="000000"/>
                  </a:solidFill>
                  <a:latin typeface="Arial"/>
                  <a:ea typeface="Arial"/>
                  <a:cs typeface="Arial"/>
                  <a:sym typeface="Arial"/>
                </a:rPr>
                <a:t>2,000</a:t>
              </a:r>
            </a:p>
          </p:txBody>
        </p:sp>
        <p:sp>
          <p:nvSpPr>
            <p:cNvPr name="TextBox 44" id="44"/>
            <p:cNvSpPr txBox="true"/>
            <p:nvPr/>
          </p:nvSpPr>
          <p:spPr>
            <a:xfrm rot="0">
              <a:off x="9708823" y="115737"/>
              <a:ext cx="309505" cy="171577"/>
            </a:xfrm>
            <a:prstGeom prst="rect">
              <a:avLst/>
            </a:prstGeom>
          </p:spPr>
          <p:txBody>
            <a:bodyPr anchor="t" rtlCol="false" tIns="0" lIns="0" bIns="0" rIns="0">
              <a:spAutoFit/>
            </a:bodyPr>
            <a:lstStyle/>
            <a:p>
              <a:pPr algn="l">
                <a:lnSpc>
                  <a:spcPts val="1002"/>
                </a:lnSpc>
              </a:pPr>
              <a:r>
                <a:rPr lang="en-US" sz="716">
                  <a:solidFill>
                    <a:srgbClr val="000000"/>
                  </a:solidFill>
                  <a:latin typeface="Arial"/>
                  <a:ea typeface="Arial"/>
                  <a:cs typeface="Arial"/>
                  <a:sym typeface="Arial"/>
                </a:rPr>
                <a:t>3,500</a:t>
              </a:r>
            </a:p>
          </p:txBody>
        </p:sp>
        <p:sp>
          <p:nvSpPr>
            <p:cNvPr name="TextBox 45" id="45"/>
            <p:cNvSpPr txBox="true"/>
            <p:nvPr/>
          </p:nvSpPr>
          <p:spPr>
            <a:xfrm rot="-2855340">
              <a:off x="11286411" y="5475594"/>
              <a:ext cx="309505" cy="171589"/>
            </a:xfrm>
            <a:prstGeom prst="rect">
              <a:avLst/>
            </a:prstGeom>
          </p:spPr>
          <p:txBody>
            <a:bodyPr anchor="t" rtlCol="false" tIns="0" lIns="0" bIns="0" rIns="0">
              <a:spAutoFit/>
            </a:bodyPr>
            <a:lstStyle/>
            <a:p>
              <a:pPr algn="l">
                <a:lnSpc>
                  <a:spcPts val="1002"/>
                </a:lnSpc>
              </a:pPr>
              <a:r>
                <a:rPr lang="en-US" sz="716">
                  <a:solidFill>
                    <a:srgbClr val="000000"/>
                  </a:solidFill>
                  <a:latin typeface="Arial"/>
                  <a:ea typeface="Arial"/>
                  <a:cs typeface="Arial"/>
                  <a:sym typeface="Arial"/>
                </a:rPr>
                <a:t>2,200</a:t>
              </a:r>
            </a:p>
          </p:txBody>
        </p:sp>
        <p:sp>
          <p:nvSpPr>
            <p:cNvPr name="TextBox 46" id="46"/>
            <p:cNvSpPr txBox="true"/>
            <p:nvPr/>
          </p:nvSpPr>
          <p:spPr>
            <a:xfrm rot="-5400000">
              <a:off x="11638044" y="2456754"/>
              <a:ext cx="309505" cy="171577"/>
            </a:xfrm>
            <a:prstGeom prst="rect">
              <a:avLst/>
            </a:prstGeom>
          </p:spPr>
          <p:txBody>
            <a:bodyPr anchor="t" rtlCol="false" tIns="0" lIns="0" bIns="0" rIns="0">
              <a:spAutoFit/>
            </a:bodyPr>
            <a:lstStyle/>
            <a:p>
              <a:pPr algn="l">
                <a:lnSpc>
                  <a:spcPts val="1002"/>
                </a:lnSpc>
              </a:pPr>
              <a:r>
                <a:rPr lang="en-US" sz="716">
                  <a:solidFill>
                    <a:srgbClr val="000000"/>
                  </a:solidFill>
                  <a:latin typeface="Arial"/>
                  <a:ea typeface="Arial"/>
                  <a:cs typeface="Arial"/>
                  <a:sym typeface="Arial"/>
                </a:rPr>
                <a:t>3,000</a:t>
              </a:r>
            </a:p>
          </p:txBody>
        </p:sp>
        <p:sp>
          <p:nvSpPr>
            <p:cNvPr name="TextBox 47" id="47"/>
            <p:cNvSpPr txBox="true"/>
            <p:nvPr/>
          </p:nvSpPr>
          <p:spPr>
            <a:xfrm rot="0">
              <a:off x="5825540" y="1407309"/>
              <a:ext cx="206321" cy="486168"/>
            </a:xfrm>
            <a:prstGeom prst="rect">
              <a:avLst/>
            </a:prstGeom>
          </p:spPr>
          <p:txBody>
            <a:bodyPr anchor="t" rtlCol="false" tIns="0" lIns="0" bIns="0" rIns="0">
              <a:spAutoFit/>
            </a:bodyPr>
            <a:lstStyle/>
            <a:p>
              <a:pPr algn="l">
                <a:lnSpc>
                  <a:spcPts val="3007"/>
                </a:lnSpc>
              </a:pPr>
              <a:r>
                <a:rPr lang="en-US" sz="2148">
                  <a:solidFill>
                    <a:srgbClr val="000000"/>
                  </a:solidFill>
                  <a:latin typeface="Arial"/>
                  <a:ea typeface="Arial"/>
                  <a:cs typeface="Arial"/>
                  <a:sym typeface="Arial"/>
                </a:rPr>
                <a:t>8</a:t>
              </a:r>
            </a:p>
          </p:txBody>
        </p:sp>
        <p:sp>
          <p:nvSpPr>
            <p:cNvPr name="TextBox 48" id="48"/>
            <p:cNvSpPr txBox="true"/>
            <p:nvPr/>
          </p:nvSpPr>
          <p:spPr>
            <a:xfrm rot="0">
              <a:off x="5783803" y="4612874"/>
              <a:ext cx="412688" cy="486168"/>
            </a:xfrm>
            <a:prstGeom prst="rect">
              <a:avLst/>
            </a:prstGeom>
          </p:spPr>
          <p:txBody>
            <a:bodyPr anchor="t" rtlCol="false" tIns="0" lIns="0" bIns="0" rIns="0">
              <a:spAutoFit/>
            </a:bodyPr>
            <a:lstStyle/>
            <a:p>
              <a:pPr algn="l">
                <a:lnSpc>
                  <a:spcPts val="3007"/>
                </a:lnSpc>
              </a:pPr>
              <a:r>
                <a:rPr lang="en-US" sz="2148">
                  <a:solidFill>
                    <a:srgbClr val="000000"/>
                  </a:solidFill>
                  <a:latin typeface="Arial"/>
                  <a:ea typeface="Arial"/>
                  <a:cs typeface="Arial"/>
                  <a:sym typeface="Arial"/>
                </a:rPr>
                <a:t>10</a:t>
              </a:r>
            </a:p>
          </p:txBody>
        </p:sp>
        <p:sp>
          <p:nvSpPr>
            <p:cNvPr name="TextBox 49" id="49"/>
            <p:cNvSpPr txBox="true"/>
            <p:nvPr/>
          </p:nvSpPr>
          <p:spPr>
            <a:xfrm rot="0">
              <a:off x="5993282" y="6247181"/>
              <a:ext cx="206321" cy="486168"/>
            </a:xfrm>
            <a:prstGeom prst="rect">
              <a:avLst/>
            </a:prstGeom>
          </p:spPr>
          <p:txBody>
            <a:bodyPr anchor="t" rtlCol="false" tIns="0" lIns="0" bIns="0" rIns="0">
              <a:spAutoFit/>
            </a:bodyPr>
            <a:lstStyle/>
            <a:p>
              <a:pPr algn="l">
                <a:lnSpc>
                  <a:spcPts val="3007"/>
                </a:lnSpc>
              </a:pPr>
              <a:r>
                <a:rPr lang="en-US" sz="2148">
                  <a:solidFill>
                    <a:srgbClr val="000000"/>
                  </a:solidFill>
                  <a:latin typeface="Arial"/>
                  <a:ea typeface="Arial"/>
                  <a:cs typeface="Arial"/>
                  <a:sym typeface="Arial"/>
                </a:rPr>
                <a:t>9</a:t>
              </a:r>
            </a:p>
          </p:txBody>
        </p:sp>
        <p:sp>
          <p:nvSpPr>
            <p:cNvPr name="TextBox 50" id="50"/>
            <p:cNvSpPr txBox="true"/>
            <p:nvPr/>
          </p:nvSpPr>
          <p:spPr>
            <a:xfrm rot="0">
              <a:off x="6729044" y="7462202"/>
              <a:ext cx="206321" cy="486168"/>
            </a:xfrm>
            <a:prstGeom prst="rect">
              <a:avLst/>
            </a:prstGeom>
          </p:spPr>
          <p:txBody>
            <a:bodyPr anchor="t" rtlCol="false" tIns="0" lIns="0" bIns="0" rIns="0">
              <a:spAutoFit/>
            </a:bodyPr>
            <a:lstStyle/>
            <a:p>
              <a:pPr algn="l">
                <a:lnSpc>
                  <a:spcPts val="3007"/>
                </a:lnSpc>
              </a:pPr>
              <a:r>
                <a:rPr lang="en-US" sz="2148">
                  <a:solidFill>
                    <a:srgbClr val="000000"/>
                  </a:solidFill>
                  <a:latin typeface="Arial"/>
                  <a:ea typeface="Arial"/>
                  <a:cs typeface="Arial"/>
                  <a:sym typeface="Arial"/>
                </a:rPr>
                <a:t>1</a:t>
              </a:r>
            </a:p>
          </p:txBody>
        </p:sp>
        <p:sp>
          <p:nvSpPr>
            <p:cNvPr name="TextBox 51" id="51"/>
            <p:cNvSpPr txBox="true"/>
            <p:nvPr/>
          </p:nvSpPr>
          <p:spPr>
            <a:xfrm rot="0">
              <a:off x="7354370" y="1798837"/>
              <a:ext cx="206321" cy="486168"/>
            </a:xfrm>
            <a:prstGeom prst="rect">
              <a:avLst/>
            </a:prstGeom>
          </p:spPr>
          <p:txBody>
            <a:bodyPr anchor="t" rtlCol="false" tIns="0" lIns="0" bIns="0" rIns="0">
              <a:spAutoFit/>
            </a:bodyPr>
            <a:lstStyle/>
            <a:p>
              <a:pPr algn="l">
                <a:lnSpc>
                  <a:spcPts val="3007"/>
                </a:lnSpc>
              </a:pPr>
              <a:r>
                <a:rPr lang="en-US" sz="2148">
                  <a:solidFill>
                    <a:srgbClr val="000000"/>
                  </a:solidFill>
                  <a:latin typeface="Arial"/>
                  <a:ea typeface="Arial"/>
                  <a:cs typeface="Arial"/>
                  <a:sym typeface="Arial"/>
                </a:rPr>
                <a:t>7</a:t>
              </a:r>
            </a:p>
          </p:txBody>
        </p:sp>
        <p:sp>
          <p:nvSpPr>
            <p:cNvPr name="TextBox 52" id="52"/>
            <p:cNvSpPr txBox="true"/>
            <p:nvPr/>
          </p:nvSpPr>
          <p:spPr>
            <a:xfrm rot="0">
              <a:off x="8914363" y="1433430"/>
              <a:ext cx="206321" cy="486168"/>
            </a:xfrm>
            <a:prstGeom prst="rect">
              <a:avLst/>
            </a:prstGeom>
          </p:spPr>
          <p:txBody>
            <a:bodyPr anchor="t" rtlCol="false" tIns="0" lIns="0" bIns="0" rIns="0">
              <a:spAutoFit/>
            </a:bodyPr>
            <a:lstStyle/>
            <a:p>
              <a:pPr algn="l">
                <a:lnSpc>
                  <a:spcPts val="3007"/>
                </a:lnSpc>
              </a:pPr>
              <a:r>
                <a:rPr lang="en-US" sz="2148">
                  <a:solidFill>
                    <a:srgbClr val="000000"/>
                  </a:solidFill>
                  <a:latin typeface="Arial"/>
                  <a:ea typeface="Arial"/>
                  <a:cs typeface="Arial"/>
                  <a:sym typeface="Arial"/>
                </a:rPr>
                <a:t>3</a:t>
              </a:r>
            </a:p>
          </p:txBody>
        </p:sp>
        <p:sp>
          <p:nvSpPr>
            <p:cNvPr name="TextBox 53" id="53"/>
            <p:cNvSpPr txBox="true"/>
            <p:nvPr/>
          </p:nvSpPr>
          <p:spPr>
            <a:xfrm rot="0">
              <a:off x="9666958" y="2999260"/>
              <a:ext cx="206321" cy="486168"/>
            </a:xfrm>
            <a:prstGeom prst="rect">
              <a:avLst/>
            </a:prstGeom>
          </p:spPr>
          <p:txBody>
            <a:bodyPr anchor="t" rtlCol="false" tIns="0" lIns="0" bIns="0" rIns="0">
              <a:spAutoFit/>
            </a:bodyPr>
            <a:lstStyle/>
            <a:p>
              <a:pPr algn="l">
                <a:lnSpc>
                  <a:spcPts val="3007"/>
                </a:lnSpc>
              </a:pPr>
              <a:r>
                <a:rPr lang="en-US" sz="2148">
                  <a:solidFill>
                    <a:srgbClr val="000000"/>
                  </a:solidFill>
                  <a:latin typeface="Arial"/>
                  <a:ea typeface="Arial"/>
                  <a:cs typeface="Arial"/>
                  <a:sym typeface="Arial"/>
                </a:rPr>
                <a:t>6</a:t>
              </a:r>
            </a:p>
          </p:txBody>
        </p:sp>
        <p:sp>
          <p:nvSpPr>
            <p:cNvPr name="TextBox 54" id="54"/>
            <p:cNvSpPr txBox="true"/>
            <p:nvPr/>
          </p:nvSpPr>
          <p:spPr>
            <a:xfrm rot="0">
              <a:off x="10834359" y="3162042"/>
              <a:ext cx="206321" cy="486168"/>
            </a:xfrm>
            <a:prstGeom prst="rect">
              <a:avLst/>
            </a:prstGeom>
          </p:spPr>
          <p:txBody>
            <a:bodyPr anchor="t" rtlCol="false" tIns="0" lIns="0" bIns="0" rIns="0">
              <a:spAutoFit/>
            </a:bodyPr>
            <a:lstStyle/>
            <a:p>
              <a:pPr algn="l">
                <a:lnSpc>
                  <a:spcPts val="3007"/>
                </a:lnSpc>
              </a:pPr>
              <a:r>
                <a:rPr lang="en-US" sz="2148">
                  <a:solidFill>
                    <a:srgbClr val="000000"/>
                  </a:solidFill>
                  <a:latin typeface="Arial"/>
                  <a:ea typeface="Arial"/>
                  <a:cs typeface="Arial"/>
                  <a:sym typeface="Arial"/>
                </a:rPr>
                <a:t>4</a:t>
              </a:r>
            </a:p>
          </p:txBody>
        </p:sp>
        <p:sp>
          <p:nvSpPr>
            <p:cNvPr name="TextBox 55" id="55"/>
            <p:cNvSpPr txBox="true"/>
            <p:nvPr/>
          </p:nvSpPr>
          <p:spPr>
            <a:xfrm rot="0">
              <a:off x="10868223" y="1405800"/>
              <a:ext cx="206321" cy="486168"/>
            </a:xfrm>
            <a:prstGeom prst="rect">
              <a:avLst/>
            </a:prstGeom>
          </p:spPr>
          <p:txBody>
            <a:bodyPr anchor="t" rtlCol="false" tIns="0" lIns="0" bIns="0" rIns="0">
              <a:spAutoFit/>
            </a:bodyPr>
            <a:lstStyle/>
            <a:p>
              <a:pPr algn="l">
                <a:lnSpc>
                  <a:spcPts val="3007"/>
                </a:lnSpc>
              </a:pPr>
              <a:r>
                <a:rPr lang="en-US" sz="2148">
                  <a:solidFill>
                    <a:srgbClr val="000000"/>
                  </a:solidFill>
                  <a:latin typeface="Arial"/>
                  <a:ea typeface="Arial"/>
                  <a:cs typeface="Arial"/>
                  <a:sym typeface="Arial"/>
                </a:rPr>
                <a:t>3</a:t>
              </a:r>
            </a:p>
          </p:txBody>
        </p:sp>
        <p:sp>
          <p:nvSpPr>
            <p:cNvPr name="TextBox 56" id="56"/>
            <p:cNvSpPr txBox="true"/>
            <p:nvPr/>
          </p:nvSpPr>
          <p:spPr>
            <a:xfrm rot="0">
              <a:off x="10391502" y="4175933"/>
              <a:ext cx="241062" cy="567949"/>
            </a:xfrm>
            <a:prstGeom prst="rect">
              <a:avLst/>
            </a:prstGeom>
          </p:spPr>
          <p:txBody>
            <a:bodyPr anchor="t" rtlCol="false" tIns="0" lIns="0" bIns="0" rIns="0">
              <a:spAutoFit/>
            </a:bodyPr>
            <a:lstStyle/>
            <a:p>
              <a:pPr algn="l">
                <a:lnSpc>
                  <a:spcPts val="3514"/>
                </a:lnSpc>
              </a:pPr>
              <a:r>
                <a:rPr lang="en-US" sz="2510">
                  <a:solidFill>
                    <a:srgbClr val="000000"/>
                  </a:solidFill>
                  <a:latin typeface="Arial"/>
                  <a:ea typeface="Arial"/>
                  <a:cs typeface="Arial"/>
                  <a:sym typeface="Arial"/>
                </a:rPr>
                <a:t>5</a:t>
              </a:r>
            </a:p>
          </p:txBody>
        </p:sp>
        <p:sp>
          <p:nvSpPr>
            <p:cNvPr name="TextBox 57" id="57"/>
            <p:cNvSpPr txBox="true"/>
            <p:nvPr/>
          </p:nvSpPr>
          <p:spPr>
            <a:xfrm rot="0">
              <a:off x="9956366" y="1405800"/>
              <a:ext cx="206321" cy="486168"/>
            </a:xfrm>
            <a:prstGeom prst="rect">
              <a:avLst/>
            </a:prstGeom>
          </p:spPr>
          <p:txBody>
            <a:bodyPr anchor="t" rtlCol="false" tIns="0" lIns="0" bIns="0" rIns="0">
              <a:spAutoFit/>
            </a:bodyPr>
            <a:lstStyle/>
            <a:p>
              <a:pPr algn="l">
                <a:lnSpc>
                  <a:spcPts val="3007"/>
                </a:lnSpc>
              </a:pPr>
              <a:r>
                <a:rPr lang="en-US" sz="2148">
                  <a:solidFill>
                    <a:srgbClr val="000000"/>
                  </a:solidFill>
                  <a:latin typeface="Arial"/>
                  <a:ea typeface="Arial"/>
                  <a:cs typeface="Arial"/>
                  <a:sym typeface="Arial"/>
                </a:rPr>
                <a:t>2</a:t>
              </a:r>
            </a:p>
          </p:txBody>
        </p:sp>
      </p:grpSp>
    </p:spTree>
  </p:cSld>
  <p:clrMapOvr>
    <a:masterClrMapping/>
  </p:clrMapOvr>
</p:sld>
</file>

<file path=ppt/slides/slide6.xml><?xml version="1.0" encoding="utf-8"?>
<p:sld xmlns:p="http://schemas.openxmlformats.org/presentationml/2006/main" xmlns:a="http://schemas.openxmlformats.org/drawingml/2006/main">
  <p:cSld>
    <p:spTree>
      <p:nvGrpSpPr>
        <p:cNvPr id="1" name=""/>
        <p:cNvGrpSpPr/>
        <p:nvPr/>
      </p:nvGrpSpPr>
      <p:grpSpPr>
        <a:xfrm>
          <a:off x="0" y="0"/>
          <a:ext cx="0" cy="0"/>
          <a:chOff x="0" y="0"/>
          <a:chExt cx="0" cy="0"/>
        </a:xfrm>
      </p:grpSpPr>
      <p:sp>
        <p:nvSpPr>
          <p:cNvPr name="TextBox 2" id="2"/>
          <p:cNvSpPr txBox="true"/>
          <p:nvPr/>
        </p:nvSpPr>
        <p:spPr>
          <a:xfrm rot="0">
            <a:off x="1028700" y="2619375"/>
            <a:ext cx="16230600" cy="6780911"/>
          </a:xfrm>
          <a:prstGeom prst="rect">
            <a:avLst/>
          </a:prstGeom>
        </p:spPr>
        <p:txBody>
          <a:bodyPr anchor="t" rtlCol="false" tIns="0" lIns="0" bIns="0" rIns="0">
            <a:spAutoFit/>
          </a:bodyPr>
          <a:lstStyle/>
          <a:p>
            <a:pPr algn="just">
              <a:lnSpc>
                <a:spcPts val="3891"/>
              </a:lnSpc>
            </a:pPr>
            <a:r>
              <a:rPr lang="en-US" sz="2799">
                <a:solidFill>
                  <a:srgbClr val="3F322C"/>
                </a:solidFill>
                <a:latin typeface="DM Sans"/>
                <a:ea typeface="DM Sans"/>
                <a:cs typeface="DM Sans"/>
                <a:sym typeface="DM Sans"/>
              </a:rPr>
              <a:t>Сенсорна кімната площею ( 48,5 кв.м. )  поділена на кілька зон: тиха зона, тактильна та пізнавальна, вестибулярна, дидактична та ігрова, слухова та зорова зони. Інтерʼєр пропонується виконати із безпечних, мʼяких формоутворень, а також обовʼязково використовувати тільки екологічні матеріали. Загальною ідеєю вирішення дизайну інтерʼєру сенсорної кімнати є створення спокійного, керованого та структурованого середовища, яке сприяє сенсорній регуляції, зниженню тривожності й розвитку пізнавальних та моторних навичок дітей з РАС. Простір організовано таким чином, щоб кожна зона мала чітке функціональне призначення, забезпечувала безпеку та комфорт, а також не перевантажувала дитину зайвими подразниками. У даному інтер’єрі передбачено декоративКолірна палітра уникає стерильного білого кольору, який нагадує лікарню, замінюючи на природні відтінки</a:t>
            </a:r>
          </a:p>
          <a:p>
            <a:pPr algn="just">
              <a:lnSpc>
                <a:spcPts val="3891"/>
              </a:lnSpc>
            </a:pPr>
          </a:p>
          <a:p>
            <a:pPr algn="just">
              <a:lnSpc>
                <a:spcPts val="3891"/>
              </a:lnSpc>
            </a:pPr>
          </a:p>
          <a:p>
            <a:pPr algn="r">
              <a:lnSpc>
                <a:spcPts val="3891"/>
              </a:lnSpc>
            </a:pPr>
          </a:p>
        </p:txBody>
      </p:sp>
      <p:grpSp>
        <p:nvGrpSpPr>
          <p:cNvPr name="Group 3" id="3"/>
          <p:cNvGrpSpPr/>
          <p:nvPr/>
        </p:nvGrpSpPr>
        <p:grpSpPr>
          <a:xfrm rot="0">
            <a:off x="0" y="319405"/>
            <a:ext cx="11221616" cy="2218752"/>
            <a:chOff x="0" y="0"/>
            <a:chExt cx="2955487" cy="584363"/>
          </a:xfrm>
        </p:grpSpPr>
        <p:sp>
          <p:nvSpPr>
            <p:cNvPr name="Freeform 4" id="4"/>
            <p:cNvSpPr/>
            <p:nvPr/>
          </p:nvSpPr>
          <p:spPr>
            <a:xfrm flipH="false" flipV="false" rot="0">
              <a:off x="0" y="0"/>
              <a:ext cx="2955487" cy="584363"/>
            </a:xfrm>
            <a:custGeom>
              <a:avLst/>
              <a:gdLst/>
              <a:ahLst/>
              <a:cxnLst/>
              <a:rect r="r" b="b" t="t" l="l"/>
              <a:pathLst>
                <a:path h="584363" w="2955487">
                  <a:moveTo>
                    <a:pt x="0" y="0"/>
                  </a:moveTo>
                  <a:lnTo>
                    <a:pt x="2955487" y="0"/>
                  </a:lnTo>
                  <a:lnTo>
                    <a:pt x="2955487" y="584363"/>
                  </a:lnTo>
                  <a:lnTo>
                    <a:pt x="0" y="584363"/>
                  </a:lnTo>
                  <a:close/>
                </a:path>
              </a:pathLst>
            </a:custGeom>
            <a:solidFill>
              <a:srgbClr val="EFE7DA"/>
            </a:solidFill>
          </p:spPr>
        </p:sp>
        <p:sp>
          <p:nvSpPr>
            <p:cNvPr name="TextBox 5" id="5"/>
            <p:cNvSpPr txBox="true"/>
            <p:nvPr/>
          </p:nvSpPr>
          <p:spPr>
            <a:xfrm>
              <a:off x="0" y="-28575"/>
              <a:ext cx="2955487" cy="612938"/>
            </a:xfrm>
            <a:prstGeom prst="rect">
              <a:avLst/>
            </a:prstGeom>
          </p:spPr>
          <p:txBody>
            <a:bodyPr anchor="ctr" rtlCol="false" tIns="50800" lIns="50800" bIns="50800" rIns="50800"/>
            <a:lstStyle/>
            <a:p>
              <a:pPr algn="ctr">
                <a:lnSpc>
                  <a:spcPts val="2660"/>
                </a:lnSpc>
              </a:pPr>
            </a:p>
          </p:txBody>
        </p:sp>
      </p:grpSp>
      <p:sp>
        <p:nvSpPr>
          <p:cNvPr name="TextBox 6" id="6"/>
          <p:cNvSpPr txBox="true"/>
          <p:nvPr/>
        </p:nvSpPr>
        <p:spPr>
          <a:xfrm rot="0">
            <a:off x="3631835" y="578802"/>
            <a:ext cx="4751802" cy="804545"/>
          </a:xfrm>
          <a:prstGeom prst="rect">
            <a:avLst/>
          </a:prstGeom>
        </p:spPr>
        <p:txBody>
          <a:bodyPr anchor="t" rtlCol="false" tIns="0" lIns="0" bIns="0" rIns="0">
            <a:spAutoFit/>
          </a:bodyPr>
          <a:lstStyle/>
          <a:p>
            <a:pPr algn="r">
              <a:lnSpc>
                <a:spcPts val="6579"/>
              </a:lnSpc>
            </a:pPr>
            <a:r>
              <a:rPr lang="en-US" sz="4699" spc="-192">
                <a:solidFill>
                  <a:srgbClr val="3F322C"/>
                </a:solidFill>
                <a:latin typeface="Nourd"/>
                <a:ea typeface="Nourd"/>
                <a:cs typeface="Nourd"/>
                <a:sym typeface="Nourd"/>
              </a:rPr>
              <a:t>КОНЦЕПЦІЯ</a:t>
            </a:r>
          </a:p>
        </p:txBody>
      </p:sp>
      <p:sp>
        <p:nvSpPr>
          <p:cNvPr name="TextBox 7" id="7"/>
          <p:cNvSpPr txBox="true"/>
          <p:nvPr/>
        </p:nvSpPr>
        <p:spPr>
          <a:xfrm rot="0">
            <a:off x="12794249" y="9286875"/>
            <a:ext cx="4465051" cy="255397"/>
          </a:xfrm>
          <a:prstGeom prst="rect">
            <a:avLst/>
          </a:prstGeom>
        </p:spPr>
        <p:txBody>
          <a:bodyPr anchor="t" rtlCol="false" tIns="0" lIns="0" bIns="0" rIns="0">
            <a:spAutoFit/>
          </a:bodyPr>
          <a:lstStyle/>
          <a:p>
            <a:pPr algn="r">
              <a:lnSpc>
                <a:spcPts val="1918"/>
              </a:lnSpc>
            </a:pPr>
            <a:r>
              <a:rPr lang="en-US" sz="1899">
                <a:solidFill>
                  <a:srgbClr val="3F322C"/>
                </a:solidFill>
                <a:latin typeface="DM Sans"/>
                <a:ea typeface="DM Sans"/>
                <a:cs typeface="DM Sans"/>
                <a:sym typeface="DM Sans"/>
              </a:rPr>
              <a:t>КОНЦЕПЦІЯ</a:t>
            </a:r>
          </a:p>
        </p:txBody>
      </p:sp>
    </p:spTree>
  </p:cSld>
  <p:clrMapOvr>
    <a:masterClrMapping/>
  </p:clrMapOvr>
</p:sld>
</file>

<file path=ppt/slides/slide7.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15365222" y="196356"/>
            <a:ext cx="852535" cy="80459"/>
          </a:xfrm>
          <a:custGeom>
            <a:avLst/>
            <a:gdLst/>
            <a:ahLst/>
            <a:cxnLst/>
            <a:rect r="r" b="b" t="t" l="l"/>
            <a:pathLst>
              <a:path h="80459" w="852535">
                <a:moveTo>
                  <a:pt x="0" y="0"/>
                </a:moveTo>
                <a:lnTo>
                  <a:pt x="852535" y="0"/>
                </a:lnTo>
                <a:lnTo>
                  <a:pt x="852535" y="80459"/>
                </a:lnTo>
                <a:lnTo>
                  <a:pt x="0" y="80459"/>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TextBox 3" id="3"/>
          <p:cNvSpPr txBox="true"/>
          <p:nvPr/>
        </p:nvSpPr>
        <p:spPr>
          <a:xfrm rot="0">
            <a:off x="2053391" y="10073483"/>
            <a:ext cx="176167" cy="20357"/>
          </a:xfrm>
          <a:prstGeom prst="rect">
            <a:avLst/>
          </a:prstGeom>
        </p:spPr>
        <p:txBody>
          <a:bodyPr anchor="t" rtlCol="false" tIns="0" lIns="0" bIns="0" rIns="0">
            <a:spAutoFit/>
          </a:bodyPr>
          <a:lstStyle/>
          <a:p>
            <a:pPr algn="l">
              <a:lnSpc>
                <a:spcPts val="190"/>
              </a:lnSpc>
            </a:pPr>
            <a:r>
              <a:rPr lang="en-US" sz="135">
                <a:solidFill>
                  <a:srgbClr val="FFFFFF"/>
                </a:solidFill>
                <a:latin typeface="Arial"/>
                <a:ea typeface="Arial"/>
                <a:cs typeface="Arial"/>
                <a:sym typeface="Arial"/>
              </a:rPr>
              <a:t>GSEducationalVersion</a:t>
            </a:r>
          </a:p>
        </p:txBody>
      </p:sp>
      <p:grpSp>
        <p:nvGrpSpPr>
          <p:cNvPr name="Group 4" id="4"/>
          <p:cNvGrpSpPr/>
          <p:nvPr/>
        </p:nvGrpSpPr>
        <p:grpSpPr>
          <a:xfrm rot="0">
            <a:off x="0" y="319405"/>
            <a:ext cx="4607692" cy="1284554"/>
            <a:chOff x="0" y="0"/>
            <a:chExt cx="1213548" cy="338319"/>
          </a:xfrm>
        </p:grpSpPr>
        <p:sp>
          <p:nvSpPr>
            <p:cNvPr name="Freeform 5" id="5"/>
            <p:cNvSpPr/>
            <p:nvPr/>
          </p:nvSpPr>
          <p:spPr>
            <a:xfrm flipH="false" flipV="false" rot="0">
              <a:off x="0" y="0"/>
              <a:ext cx="1213548" cy="338319"/>
            </a:xfrm>
            <a:custGeom>
              <a:avLst/>
              <a:gdLst/>
              <a:ahLst/>
              <a:cxnLst/>
              <a:rect r="r" b="b" t="t" l="l"/>
              <a:pathLst>
                <a:path h="338319" w="1213548">
                  <a:moveTo>
                    <a:pt x="0" y="0"/>
                  </a:moveTo>
                  <a:lnTo>
                    <a:pt x="1213548" y="0"/>
                  </a:lnTo>
                  <a:lnTo>
                    <a:pt x="1213548" y="338319"/>
                  </a:lnTo>
                  <a:lnTo>
                    <a:pt x="0" y="338319"/>
                  </a:lnTo>
                  <a:close/>
                </a:path>
              </a:pathLst>
            </a:custGeom>
            <a:solidFill>
              <a:srgbClr val="EFE7DA"/>
            </a:solidFill>
          </p:spPr>
        </p:sp>
        <p:sp>
          <p:nvSpPr>
            <p:cNvPr name="TextBox 6" id="6"/>
            <p:cNvSpPr txBox="true"/>
            <p:nvPr/>
          </p:nvSpPr>
          <p:spPr>
            <a:xfrm>
              <a:off x="0" y="-28575"/>
              <a:ext cx="1213548" cy="366894"/>
            </a:xfrm>
            <a:prstGeom prst="rect">
              <a:avLst/>
            </a:prstGeom>
          </p:spPr>
          <p:txBody>
            <a:bodyPr anchor="ctr" rtlCol="false" tIns="50800" lIns="50800" bIns="50800" rIns="50800"/>
            <a:lstStyle/>
            <a:p>
              <a:pPr algn="ctr">
                <a:lnSpc>
                  <a:spcPts val="2660"/>
                </a:lnSpc>
              </a:pPr>
            </a:p>
          </p:txBody>
        </p:sp>
      </p:grpSp>
      <p:sp>
        <p:nvSpPr>
          <p:cNvPr name="TextBox 7" id="7"/>
          <p:cNvSpPr txBox="true"/>
          <p:nvPr/>
        </p:nvSpPr>
        <p:spPr>
          <a:xfrm rot="0">
            <a:off x="-1347201" y="629894"/>
            <a:ext cx="4751802" cy="596900"/>
          </a:xfrm>
          <a:prstGeom prst="rect">
            <a:avLst/>
          </a:prstGeom>
        </p:spPr>
        <p:txBody>
          <a:bodyPr anchor="t" rtlCol="false" tIns="0" lIns="0" bIns="0" rIns="0">
            <a:spAutoFit/>
          </a:bodyPr>
          <a:lstStyle/>
          <a:p>
            <a:pPr algn="r">
              <a:lnSpc>
                <a:spcPts val="4900"/>
              </a:lnSpc>
            </a:pPr>
            <a:r>
              <a:rPr lang="en-US" sz="3500" spc="-143">
                <a:solidFill>
                  <a:srgbClr val="3F322C"/>
                </a:solidFill>
                <a:latin typeface="Nourd"/>
                <a:ea typeface="Nourd"/>
                <a:cs typeface="Nourd"/>
                <a:sym typeface="Nourd"/>
              </a:rPr>
              <a:t>РОЗГОРТКИ</a:t>
            </a:r>
          </a:p>
        </p:txBody>
      </p:sp>
      <p:sp>
        <p:nvSpPr>
          <p:cNvPr name="TextBox 8" id="8"/>
          <p:cNvSpPr txBox="true"/>
          <p:nvPr/>
        </p:nvSpPr>
        <p:spPr>
          <a:xfrm rot="0">
            <a:off x="12794249" y="9286875"/>
            <a:ext cx="4465051" cy="255397"/>
          </a:xfrm>
          <a:prstGeom prst="rect">
            <a:avLst/>
          </a:prstGeom>
        </p:spPr>
        <p:txBody>
          <a:bodyPr anchor="t" rtlCol="false" tIns="0" lIns="0" bIns="0" rIns="0">
            <a:spAutoFit/>
          </a:bodyPr>
          <a:lstStyle/>
          <a:p>
            <a:pPr algn="r">
              <a:lnSpc>
                <a:spcPts val="1918"/>
              </a:lnSpc>
            </a:pPr>
            <a:r>
              <a:rPr lang="en-US" sz="1899">
                <a:solidFill>
                  <a:srgbClr val="3F322C"/>
                </a:solidFill>
                <a:latin typeface="DM Sans"/>
                <a:ea typeface="DM Sans"/>
                <a:cs typeface="DM Sans"/>
                <a:sym typeface="DM Sans"/>
              </a:rPr>
              <a:t>розгортки</a:t>
            </a:r>
          </a:p>
        </p:txBody>
      </p:sp>
      <p:grpSp>
        <p:nvGrpSpPr>
          <p:cNvPr name="Group 9" id="9"/>
          <p:cNvGrpSpPr/>
          <p:nvPr/>
        </p:nvGrpSpPr>
        <p:grpSpPr>
          <a:xfrm rot="0">
            <a:off x="1817791" y="1786575"/>
            <a:ext cx="7468336" cy="3373206"/>
            <a:chOff x="0" y="0"/>
            <a:chExt cx="9957781" cy="4497608"/>
          </a:xfrm>
        </p:grpSpPr>
        <p:grpSp>
          <p:nvGrpSpPr>
            <p:cNvPr name="Group 10" id="10"/>
            <p:cNvGrpSpPr/>
            <p:nvPr/>
          </p:nvGrpSpPr>
          <p:grpSpPr>
            <a:xfrm rot="0">
              <a:off x="915960" y="506840"/>
              <a:ext cx="8949294" cy="3331252"/>
              <a:chOff x="0" y="0"/>
              <a:chExt cx="19155105" cy="7130224"/>
            </a:xfrm>
          </p:grpSpPr>
          <p:sp>
            <p:nvSpPr>
              <p:cNvPr name="Freeform 11" id="11"/>
              <p:cNvSpPr/>
              <p:nvPr/>
            </p:nvSpPr>
            <p:spPr>
              <a:xfrm flipH="false" flipV="false" rot="0">
                <a:off x="0" y="0"/>
                <a:ext cx="19155156" cy="7130161"/>
              </a:xfrm>
              <a:custGeom>
                <a:avLst/>
                <a:gdLst/>
                <a:ahLst/>
                <a:cxnLst/>
                <a:rect r="r" b="b" t="t" l="l"/>
                <a:pathLst>
                  <a:path h="7130161" w="19155156">
                    <a:moveTo>
                      <a:pt x="0" y="0"/>
                    </a:moveTo>
                    <a:lnTo>
                      <a:pt x="19155156" y="0"/>
                    </a:lnTo>
                    <a:lnTo>
                      <a:pt x="19155156" y="7130161"/>
                    </a:lnTo>
                    <a:lnTo>
                      <a:pt x="0" y="7130161"/>
                    </a:lnTo>
                    <a:lnTo>
                      <a:pt x="0" y="0"/>
                    </a:lnTo>
                    <a:close/>
                  </a:path>
                </a:pathLst>
              </a:custGeom>
              <a:blipFill>
                <a:blip r:embed="rId4"/>
                <a:stretch>
                  <a:fillRect l="0" t="0" r="0" b="0"/>
                </a:stretch>
              </a:blipFill>
            </p:spPr>
          </p:sp>
        </p:grpSp>
        <p:sp>
          <p:nvSpPr>
            <p:cNvPr name="Freeform 12" id="12"/>
            <p:cNvSpPr/>
            <p:nvPr/>
          </p:nvSpPr>
          <p:spPr>
            <a:xfrm flipH="false" flipV="false" rot="0">
              <a:off x="13872" y="3821295"/>
              <a:ext cx="936941" cy="290656"/>
            </a:xfrm>
            <a:custGeom>
              <a:avLst/>
              <a:gdLst/>
              <a:ahLst/>
              <a:cxnLst/>
              <a:rect r="r" b="b" t="t" l="l"/>
              <a:pathLst>
                <a:path h="290656" w="936941">
                  <a:moveTo>
                    <a:pt x="0" y="0"/>
                  </a:moveTo>
                  <a:lnTo>
                    <a:pt x="936941" y="0"/>
                  </a:lnTo>
                  <a:lnTo>
                    <a:pt x="936941" y="290656"/>
                  </a:lnTo>
                  <a:lnTo>
                    <a:pt x="0" y="290656"/>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13" id="13"/>
            <p:cNvSpPr/>
            <p:nvPr/>
          </p:nvSpPr>
          <p:spPr>
            <a:xfrm flipH="false" flipV="false" rot="0">
              <a:off x="0" y="447660"/>
              <a:ext cx="958455" cy="3359703"/>
            </a:xfrm>
            <a:custGeom>
              <a:avLst/>
              <a:gdLst/>
              <a:ahLst/>
              <a:cxnLst/>
              <a:rect r="r" b="b" t="t" l="l"/>
              <a:pathLst>
                <a:path h="3359703" w="958455">
                  <a:moveTo>
                    <a:pt x="0" y="0"/>
                  </a:moveTo>
                  <a:lnTo>
                    <a:pt x="958455" y="0"/>
                  </a:lnTo>
                  <a:lnTo>
                    <a:pt x="958455" y="3359703"/>
                  </a:lnTo>
                  <a:lnTo>
                    <a:pt x="0" y="3359703"/>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Freeform 14" id="14"/>
            <p:cNvSpPr/>
            <p:nvPr/>
          </p:nvSpPr>
          <p:spPr>
            <a:xfrm flipH="false" flipV="false" rot="0">
              <a:off x="3107786" y="3971708"/>
              <a:ext cx="1877430" cy="525900"/>
            </a:xfrm>
            <a:custGeom>
              <a:avLst/>
              <a:gdLst/>
              <a:ahLst/>
              <a:cxnLst/>
              <a:rect r="r" b="b" t="t" l="l"/>
              <a:pathLst>
                <a:path h="525900" w="1877430">
                  <a:moveTo>
                    <a:pt x="0" y="0"/>
                  </a:moveTo>
                  <a:lnTo>
                    <a:pt x="1877429" y="0"/>
                  </a:lnTo>
                  <a:lnTo>
                    <a:pt x="1877429" y="525900"/>
                  </a:lnTo>
                  <a:lnTo>
                    <a:pt x="0" y="525900"/>
                  </a:lnTo>
                  <a:lnTo>
                    <a:pt x="0" y="0"/>
                  </a:lnTo>
                  <a:close/>
                </a:path>
              </a:pathLst>
            </a:custGeom>
            <a:blipFill>
              <a:blip r:embed="rId9">
                <a:extLst>
                  <a:ext uri="{96DAC541-7B7A-43D3-8B79-37D633B846F1}">
                    <asvg:svgBlip xmlns:asvg="http://schemas.microsoft.com/office/drawing/2016/SVG/main" r:embed="rId10"/>
                  </a:ext>
                </a:extLst>
              </a:blip>
              <a:stretch>
                <a:fillRect l="0" t="0" r="0" b="0"/>
              </a:stretch>
            </a:blipFill>
          </p:spPr>
        </p:sp>
        <p:sp>
          <p:nvSpPr>
            <p:cNvPr name="Freeform 15" id="15"/>
            <p:cNvSpPr/>
            <p:nvPr/>
          </p:nvSpPr>
          <p:spPr>
            <a:xfrm flipH="false" flipV="false" rot="0">
              <a:off x="6950294" y="4003481"/>
              <a:ext cx="1180752" cy="487618"/>
            </a:xfrm>
            <a:custGeom>
              <a:avLst/>
              <a:gdLst/>
              <a:ahLst/>
              <a:cxnLst/>
              <a:rect r="r" b="b" t="t" l="l"/>
              <a:pathLst>
                <a:path h="487618" w="1180752">
                  <a:moveTo>
                    <a:pt x="0" y="0"/>
                  </a:moveTo>
                  <a:lnTo>
                    <a:pt x="1180753" y="0"/>
                  </a:lnTo>
                  <a:lnTo>
                    <a:pt x="1180753" y="487618"/>
                  </a:lnTo>
                  <a:lnTo>
                    <a:pt x="0" y="487618"/>
                  </a:lnTo>
                  <a:lnTo>
                    <a:pt x="0" y="0"/>
                  </a:lnTo>
                  <a:close/>
                </a:path>
              </a:pathLst>
            </a:custGeom>
            <a:blipFill>
              <a:blip r:embed="rId11">
                <a:extLst>
                  <a:ext uri="{96DAC541-7B7A-43D3-8B79-37D633B846F1}">
                    <asvg:svgBlip xmlns:asvg="http://schemas.microsoft.com/office/drawing/2016/SVG/main" r:embed="rId12"/>
                  </a:ext>
                </a:extLst>
              </a:blip>
              <a:stretch>
                <a:fillRect l="0" t="0" r="0" b="0"/>
              </a:stretch>
            </a:blipFill>
          </p:spPr>
        </p:sp>
        <p:sp>
          <p:nvSpPr>
            <p:cNvPr name="Freeform 16" id="16"/>
            <p:cNvSpPr/>
            <p:nvPr/>
          </p:nvSpPr>
          <p:spPr>
            <a:xfrm flipH="false" flipV="false" rot="0">
              <a:off x="8348739" y="4022368"/>
              <a:ext cx="1609041" cy="466358"/>
            </a:xfrm>
            <a:custGeom>
              <a:avLst/>
              <a:gdLst/>
              <a:ahLst/>
              <a:cxnLst/>
              <a:rect r="r" b="b" t="t" l="l"/>
              <a:pathLst>
                <a:path h="466358" w="1609041">
                  <a:moveTo>
                    <a:pt x="0" y="0"/>
                  </a:moveTo>
                  <a:lnTo>
                    <a:pt x="1609042" y="0"/>
                  </a:lnTo>
                  <a:lnTo>
                    <a:pt x="1609042" y="466358"/>
                  </a:lnTo>
                  <a:lnTo>
                    <a:pt x="0" y="466358"/>
                  </a:lnTo>
                  <a:lnTo>
                    <a:pt x="0" y="0"/>
                  </a:lnTo>
                  <a:close/>
                </a:path>
              </a:pathLst>
            </a:custGeom>
            <a:blipFill>
              <a:blip r:embed="rId13">
                <a:extLst>
                  <a:ext uri="{96DAC541-7B7A-43D3-8B79-37D633B846F1}">
                    <asvg:svgBlip xmlns:asvg="http://schemas.microsoft.com/office/drawing/2016/SVG/main" r:embed="rId14"/>
                  </a:ext>
                </a:extLst>
              </a:blip>
              <a:stretch>
                <a:fillRect l="0" t="0" r="0" b="0"/>
              </a:stretch>
            </a:blipFill>
          </p:spPr>
        </p:sp>
        <p:sp>
          <p:nvSpPr>
            <p:cNvPr name="TextBox 17" id="17"/>
            <p:cNvSpPr txBox="true"/>
            <p:nvPr/>
          </p:nvSpPr>
          <p:spPr>
            <a:xfrm rot="0">
              <a:off x="327948" y="1111745"/>
              <a:ext cx="392492" cy="209925"/>
            </a:xfrm>
            <a:prstGeom prst="rect">
              <a:avLst/>
            </a:prstGeom>
          </p:spPr>
          <p:txBody>
            <a:bodyPr anchor="t" rtlCol="false" tIns="0" lIns="0" bIns="0" rIns="0">
              <a:spAutoFit/>
            </a:bodyPr>
            <a:lstStyle/>
            <a:p>
              <a:pPr algn="l">
                <a:lnSpc>
                  <a:spcPts val="1271"/>
                </a:lnSpc>
              </a:pPr>
              <a:r>
                <a:rPr lang="en-US" sz="908">
                  <a:solidFill>
                    <a:srgbClr val="000000"/>
                  </a:solidFill>
                  <a:latin typeface="Arial"/>
                  <a:ea typeface="Arial"/>
                  <a:cs typeface="Arial"/>
                  <a:sym typeface="Arial"/>
                </a:rPr>
                <a:t>2,100</a:t>
              </a:r>
            </a:p>
          </p:txBody>
        </p:sp>
        <p:sp>
          <p:nvSpPr>
            <p:cNvPr name="TextBox 18" id="18"/>
            <p:cNvSpPr txBox="true"/>
            <p:nvPr/>
          </p:nvSpPr>
          <p:spPr>
            <a:xfrm rot="0">
              <a:off x="334991" y="3692539"/>
              <a:ext cx="484087" cy="209925"/>
            </a:xfrm>
            <a:prstGeom prst="rect">
              <a:avLst/>
            </a:prstGeom>
          </p:spPr>
          <p:txBody>
            <a:bodyPr anchor="t" rtlCol="false" tIns="0" lIns="0" bIns="0" rIns="0">
              <a:spAutoFit/>
            </a:bodyPr>
            <a:lstStyle/>
            <a:p>
              <a:pPr algn="l">
                <a:lnSpc>
                  <a:spcPts val="1271"/>
                </a:lnSpc>
              </a:pPr>
              <a:r>
                <a:rPr lang="en-US" sz="908">
                  <a:solidFill>
                    <a:srgbClr val="000000"/>
                  </a:solidFill>
                  <a:latin typeface="Arial"/>
                  <a:ea typeface="Arial"/>
                  <a:cs typeface="Arial"/>
                  <a:sym typeface="Arial"/>
                </a:rPr>
                <a:t>+0,000</a:t>
              </a:r>
            </a:p>
          </p:txBody>
        </p:sp>
        <p:sp>
          <p:nvSpPr>
            <p:cNvPr name="TextBox 19" id="19"/>
            <p:cNvSpPr txBox="true"/>
            <p:nvPr/>
          </p:nvSpPr>
          <p:spPr>
            <a:xfrm rot="0">
              <a:off x="342645" y="318928"/>
              <a:ext cx="484087" cy="209925"/>
            </a:xfrm>
            <a:prstGeom prst="rect">
              <a:avLst/>
            </a:prstGeom>
          </p:spPr>
          <p:txBody>
            <a:bodyPr anchor="t" rtlCol="false" tIns="0" lIns="0" bIns="0" rIns="0">
              <a:spAutoFit/>
            </a:bodyPr>
            <a:lstStyle/>
            <a:p>
              <a:pPr algn="l">
                <a:lnSpc>
                  <a:spcPts val="1271"/>
                </a:lnSpc>
              </a:pPr>
              <a:r>
                <a:rPr lang="en-US" sz="908">
                  <a:solidFill>
                    <a:srgbClr val="000000"/>
                  </a:solidFill>
                  <a:latin typeface="Arial"/>
                  <a:ea typeface="Arial"/>
                  <a:cs typeface="Arial"/>
                  <a:sym typeface="Arial"/>
                </a:rPr>
                <a:t>+3,000</a:t>
              </a:r>
            </a:p>
          </p:txBody>
        </p:sp>
        <p:sp>
          <p:nvSpPr>
            <p:cNvPr name="TextBox 20" id="20"/>
            <p:cNvSpPr txBox="true"/>
            <p:nvPr/>
          </p:nvSpPr>
          <p:spPr>
            <a:xfrm rot="0">
              <a:off x="342645" y="1950155"/>
              <a:ext cx="484087" cy="209925"/>
            </a:xfrm>
            <a:prstGeom prst="rect">
              <a:avLst/>
            </a:prstGeom>
          </p:spPr>
          <p:txBody>
            <a:bodyPr anchor="t" rtlCol="false" tIns="0" lIns="0" bIns="0" rIns="0">
              <a:spAutoFit/>
            </a:bodyPr>
            <a:lstStyle/>
            <a:p>
              <a:pPr algn="l">
                <a:lnSpc>
                  <a:spcPts val="1271"/>
                </a:lnSpc>
              </a:pPr>
              <a:r>
                <a:rPr lang="en-US" sz="908">
                  <a:solidFill>
                    <a:srgbClr val="000000"/>
                  </a:solidFill>
                  <a:latin typeface="Arial"/>
                  <a:ea typeface="Arial"/>
                  <a:cs typeface="Arial"/>
                  <a:sym typeface="Arial"/>
                </a:rPr>
                <a:t>+1,400</a:t>
              </a:r>
            </a:p>
          </p:txBody>
        </p:sp>
        <p:sp>
          <p:nvSpPr>
            <p:cNvPr name="TextBox 21" id="21"/>
            <p:cNvSpPr txBox="true"/>
            <p:nvPr/>
          </p:nvSpPr>
          <p:spPr>
            <a:xfrm rot="0">
              <a:off x="3853859" y="4171980"/>
              <a:ext cx="392789" cy="210578"/>
            </a:xfrm>
            <a:prstGeom prst="rect">
              <a:avLst/>
            </a:prstGeom>
          </p:spPr>
          <p:txBody>
            <a:bodyPr anchor="t" rtlCol="false" tIns="0" lIns="0" bIns="0" rIns="0">
              <a:spAutoFit/>
            </a:bodyPr>
            <a:lstStyle/>
            <a:p>
              <a:pPr algn="l">
                <a:lnSpc>
                  <a:spcPts val="1271"/>
                </a:lnSpc>
              </a:pPr>
              <a:r>
                <a:rPr lang="en-US" sz="908">
                  <a:solidFill>
                    <a:srgbClr val="000000"/>
                  </a:solidFill>
                  <a:latin typeface="Arial"/>
                  <a:ea typeface="Arial"/>
                  <a:cs typeface="Arial"/>
                  <a:sym typeface="Arial"/>
                </a:rPr>
                <a:t>1,500</a:t>
              </a:r>
            </a:p>
          </p:txBody>
        </p:sp>
        <p:sp>
          <p:nvSpPr>
            <p:cNvPr name="TextBox 22" id="22"/>
            <p:cNvSpPr txBox="true"/>
            <p:nvPr/>
          </p:nvSpPr>
          <p:spPr>
            <a:xfrm rot="0">
              <a:off x="7348008" y="4166059"/>
              <a:ext cx="392789" cy="210578"/>
            </a:xfrm>
            <a:prstGeom prst="rect">
              <a:avLst/>
            </a:prstGeom>
          </p:spPr>
          <p:txBody>
            <a:bodyPr anchor="t" rtlCol="false" tIns="0" lIns="0" bIns="0" rIns="0">
              <a:spAutoFit/>
            </a:bodyPr>
            <a:lstStyle/>
            <a:p>
              <a:pPr algn="l">
                <a:lnSpc>
                  <a:spcPts val="1271"/>
                </a:lnSpc>
              </a:pPr>
              <a:r>
                <a:rPr lang="en-US" sz="908">
                  <a:solidFill>
                    <a:srgbClr val="000000"/>
                  </a:solidFill>
                  <a:latin typeface="Arial"/>
                  <a:ea typeface="Arial"/>
                  <a:cs typeface="Arial"/>
                  <a:sym typeface="Arial"/>
                </a:rPr>
                <a:t>0,900</a:t>
              </a:r>
            </a:p>
          </p:txBody>
        </p:sp>
        <p:sp>
          <p:nvSpPr>
            <p:cNvPr name="TextBox 23" id="23"/>
            <p:cNvSpPr txBox="true"/>
            <p:nvPr/>
          </p:nvSpPr>
          <p:spPr>
            <a:xfrm rot="0">
              <a:off x="8960598" y="4163347"/>
              <a:ext cx="392789" cy="210578"/>
            </a:xfrm>
            <a:prstGeom prst="rect">
              <a:avLst/>
            </a:prstGeom>
          </p:spPr>
          <p:txBody>
            <a:bodyPr anchor="t" rtlCol="false" tIns="0" lIns="0" bIns="0" rIns="0">
              <a:spAutoFit/>
            </a:bodyPr>
            <a:lstStyle/>
            <a:p>
              <a:pPr algn="l">
                <a:lnSpc>
                  <a:spcPts val="1271"/>
                </a:lnSpc>
              </a:pPr>
              <a:r>
                <a:rPr lang="en-US" sz="908">
                  <a:solidFill>
                    <a:srgbClr val="000000"/>
                  </a:solidFill>
                  <a:latin typeface="Arial"/>
                  <a:ea typeface="Arial"/>
                  <a:cs typeface="Arial"/>
                  <a:sym typeface="Arial"/>
                </a:rPr>
                <a:t>1,360</a:t>
              </a:r>
            </a:p>
          </p:txBody>
        </p:sp>
        <p:sp>
          <p:nvSpPr>
            <p:cNvPr name="TextBox 24" id="24"/>
            <p:cNvSpPr txBox="true"/>
            <p:nvPr/>
          </p:nvSpPr>
          <p:spPr>
            <a:xfrm rot="0">
              <a:off x="393442" y="-38100"/>
              <a:ext cx="3112419" cy="334803"/>
            </a:xfrm>
            <a:prstGeom prst="rect">
              <a:avLst/>
            </a:prstGeom>
          </p:spPr>
          <p:txBody>
            <a:bodyPr anchor="t" rtlCol="false" tIns="0" lIns="0" bIns="0" rIns="0">
              <a:spAutoFit/>
            </a:bodyPr>
            <a:lstStyle/>
            <a:p>
              <a:pPr algn="l">
                <a:lnSpc>
                  <a:spcPts val="2074"/>
                </a:lnSpc>
              </a:pPr>
              <a:r>
                <a:rPr lang="en-US" sz="1481">
                  <a:solidFill>
                    <a:srgbClr val="000000"/>
                  </a:solidFill>
                  <a:latin typeface="Arial"/>
                  <a:ea typeface="Arial"/>
                  <a:cs typeface="Arial"/>
                  <a:sym typeface="Arial"/>
                </a:rPr>
                <a:t>РОЗГОРТКА А-Б М 1:20</a:t>
              </a:r>
            </a:p>
          </p:txBody>
        </p:sp>
      </p:grpSp>
      <p:grpSp>
        <p:nvGrpSpPr>
          <p:cNvPr name="Group 25" id="25"/>
          <p:cNvGrpSpPr/>
          <p:nvPr/>
        </p:nvGrpSpPr>
        <p:grpSpPr>
          <a:xfrm rot="0">
            <a:off x="10941728" y="1724567"/>
            <a:ext cx="4986901" cy="3497223"/>
            <a:chOff x="0" y="0"/>
            <a:chExt cx="6649201" cy="4662964"/>
          </a:xfrm>
        </p:grpSpPr>
        <p:grpSp>
          <p:nvGrpSpPr>
            <p:cNvPr name="Group 26" id="26"/>
            <p:cNvGrpSpPr/>
            <p:nvPr/>
          </p:nvGrpSpPr>
          <p:grpSpPr>
            <a:xfrm rot="0">
              <a:off x="903577" y="637195"/>
              <a:ext cx="5745624" cy="3366212"/>
              <a:chOff x="0" y="0"/>
              <a:chExt cx="12297956" cy="7205053"/>
            </a:xfrm>
          </p:grpSpPr>
          <p:sp>
            <p:nvSpPr>
              <p:cNvPr name="Freeform 27" id="27"/>
              <p:cNvSpPr/>
              <p:nvPr/>
            </p:nvSpPr>
            <p:spPr>
              <a:xfrm flipH="false" flipV="false" rot="0">
                <a:off x="0" y="0"/>
                <a:ext cx="12297918" cy="7205091"/>
              </a:xfrm>
              <a:custGeom>
                <a:avLst/>
                <a:gdLst/>
                <a:ahLst/>
                <a:cxnLst/>
                <a:rect r="r" b="b" t="t" l="l"/>
                <a:pathLst>
                  <a:path h="7205091" w="12297918">
                    <a:moveTo>
                      <a:pt x="0" y="0"/>
                    </a:moveTo>
                    <a:lnTo>
                      <a:pt x="12297918" y="0"/>
                    </a:lnTo>
                    <a:lnTo>
                      <a:pt x="12297918" y="7205091"/>
                    </a:lnTo>
                    <a:lnTo>
                      <a:pt x="0" y="7205091"/>
                    </a:lnTo>
                    <a:lnTo>
                      <a:pt x="0" y="0"/>
                    </a:lnTo>
                    <a:close/>
                  </a:path>
                </a:pathLst>
              </a:custGeom>
              <a:blipFill>
                <a:blip r:embed="rId15"/>
                <a:stretch>
                  <a:fillRect l="0" t="0" r="0" b="0"/>
                </a:stretch>
              </a:blipFill>
            </p:spPr>
          </p:sp>
        </p:grpSp>
        <p:sp>
          <p:nvSpPr>
            <p:cNvPr name="Freeform 28" id="28"/>
            <p:cNvSpPr/>
            <p:nvPr/>
          </p:nvSpPr>
          <p:spPr>
            <a:xfrm flipH="false" flipV="false" rot="0">
              <a:off x="0" y="3092093"/>
              <a:ext cx="936941" cy="290656"/>
            </a:xfrm>
            <a:custGeom>
              <a:avLst/>
              <a:gdLst/>
              <a:ahLst/>
              <a:cxnLst/>
              <a:rect r="r" b="b" t="t" l="l"/>
              <a:pathLst>
                <a:path h="290656" w="936941">
                  <a:moveTo>
                    <a:pt x="0" y="0"/>
                  </a:moveTo>
                  <a:lnTo>
                    <a:pt x="936941" y="0"/>
                  </a:lnTo>
                  <a:lnTo>
                    <a:pt x="936941" y="290656"/>
                  </a:lnTo>
                  <a:lnTo>
                    <a:pt x="0" y="290656"/>
                  </a:lnTo>
                  <a:lnTo>
                    <a:pt x="0" y="0"/>
                  </a:lnTo>
                  <a:close/>
                </a:path>
              </a:pathLst>
            </a:custGeom>
            <a:blipFill>
              <a:blip r:embed="rId5">
                <a:extLst>
                  <a:ext uri="{96DAC541-7B7A-43D3-8B79-37D633B846F1}">
                    <asvg:svgBlip xmlns:asvg="http://schemas.microsoft.com/office/drawing/2016/SVG/main" r:embed="rId16"/>
                  </a:ext>
                </a:extLst>
              </a:blip>
              <a:stretch>
                <a:fillRect l="0" t="0" r="0" b="0"/>
              </a:stretch>
            </a:blipFill>
          </p:spPr>
        </p:sp>
        <p:sp>
          <p:nvSpPr>
            <p:cNvPr name="Freeform 29" id="29"/>
            <p:cNvSpPr/>
            <p:nvPr/>
          </p:nvSpPr>
          <p:spPr>
            <a:xfrm flipH="false" flipV="false" rot="0">
              <a:off x="2937" y="1327013"/>
              <a:ext cx="936941" cy="290674"/>
            </a:xfrm>
            <a:custGeom>
              <a:avLst/>
              <a:gdLst/>
              <a:ahLst/>
              <a:cxnLst/>
              <a:rect r="r" b="b" t="t" l="l"/>
              <a:pathLst>
                <a:path h="290674" w="936941">
                  <a:moveTo>
                    <a:pt x="0" y="0"/>
                  </a:moveTo>
                  <a:lnTo>
                    <a:pt x="936941" y="0"/>
                  </a:lnTo>
                  <a:lnTo>
                    <a:pt x="936941" y="290674"/>
                  </a:lnTo>
                  <a:lnTo>
                    <a:pt x="0" y="290674"/>
                  </a:lnTo>
                  <a:lnTo>
                    <a:pt x="0" y="0"/>
                  </a:lnTo>
                  <a:close/>
                </a:path>
              </a:pathLst>
            </a:custGeom>
            <a:blipFill>
              <a:blip r:embed="rId17">
                <a:extLst>
                  <a:ext uri="{96DAC541-7B7A-43D3-8B79-37D633B846F1}">
                    <asvg:svgBlip xmlns:asvg="http://schemas.microsoft.com/office/drawing/2016/SVG/main" r:embed="rId18"/>
                  </a:ext>
                </a:extLst>
              </a:blip>
              <a:stretch>
                <a:fillRect l="0" t="0" r="0" b="0"/>
              </a:stretch>
            </a:blipFill>
          </p:spPr>
        </p:sp>
        <p:sp>
          <p:nvSpPr>
            <p:cNvPr name="Freeform 30" id="30"/>
            <p:cNvSpPr/>
            <p:nvPr/>
          </p:nvSpPr>
          <p:spPr>
            <a:xfrm flipH="false" flipV="false" rot="0">
              <a:off x="7672" y="596159"/>
              <a:ext cx="936917" cy="290674"/>
            </a:xfrm>
            <a:custGeom>
              <a:avLst/>
              <a:gdLst/>
              <a:ahLst/>
              <a:cxnLst/>
              <a:rect r="r" b="b" t="t" l="l"/>
              <a:pathLst>
                <a:path h="290674" w="936917">
                  <a:moveTo>
                    <a:pt x="0" y="0"/>
                  </a:moveTo>
                  <a:lnTo>
                    <a:pt x="936917" y="0"/>
                  </a:lnTo>
                  <a:lnTo>
                    <a:pt x="936917" y="290675"/>
                  </a:lnTo>
                  <a:lnTo>
                    <a:pt x="0" y="290675"/>
                  </a:lnTo>
                  <a:lnTo>
                    <a:pt x="0" y="0"/>
                  </a:lnTo>
                  <a:close/>
                </a:path>
              </a:pathLst>
            </a:custGeom>
            <a:blipFill>
              <a:blip r:embed="rId19">
                <a:extLst>
                  <a:ext uri="{96DAC541-7B7A-43D3-8B79-37D633B846F1}">
                    <asvg:svgBlip xmlns:asvg="http://schemas.microsoft.com/office/drawing/2016/SVG/main" r:embed="rId20"/>
                  </a:ext>
                </a:extLst>
              </a:blip>
              <a:stretch>
                <a:fillRect l="0" t="0" r="0" b="0"/>
              </a:stretch>
            </a:blipFill>
          </p:spPr>
        </p:sp>
        <p:sp>
          <p:nvSpPr>
            <p:cNvPr name="Freeform 31" id="31"/>
            <p:cNvSpPr/>
            <p:nvPr/>
          </p:nvSpPr>
          <p:spPr>
            <a:xfrm flipH="false" flipV="false" rot="0">
              <a:off x="0" y="3969770"/>
              <a:ext cx="4756866" cy="693194"/>
            </a:xfrm>
            <a:custGeom>
              <a:avLst/>
              <a:gdLst/>
              <a:ahLst/>
              <a:cxnLst/>
              <a:rect r="r" b="b" t="t" l="l"/>
              <a:pathLst>
                <a:path h="693194" w="4756866">
                  <a:moveTo>
                    <a:pt x="0" y="0"/>
                  </a:moveTo>
                  <a:lnTo>
                    <a:pt x="4756866" y="0"/>
                  </a:lnTo>
                  <a:lnTo>
                    <a:pt x="4756866" y="693194"/>
                  </a:lnTo>
                  <a:lnTo>
                    <a:pt x="0" y="693194"/>
                  </a:lnTo>
                  <a:lnTo>
                    <a:pt x="0" y="0"/>
                  </a:lnTo>
                  <a:close/>
                </a:path>
              </a:pathLst>
            </a:custGeom>
            <a:blipFill>
              <a:blip r:embed="rId21">
                <a:extLst>
                  <a:ext uri="{96DAC541-7B7A-43D3-8B79-37D633B846F1}">
                    <asvg:svgBlip xmlns:asvg="http://schemas.microsoft.com/office/drawing/2016/SVG/main" r:embed="rId22"/>
                  </a:ext>
                </a:extLst>
              </a:blip>
              <a:stretch>
                <a:fillRect l="0" t="0" r="0" b="0"/>
              </a:stretch>
            </a:blipFill>
          </p:spPr>
        </p:sp>
        <p:sp>
          <p:nvSpPr>
            <p:cNvPr name="TextBox 32" id="32"/>
            <p:cNvSpPr txBox="true"/>
            <p:nvPr/>
          </p:nvSpPr>
          <p:spPr>
            <a:xfrm rot="0">
              <a:off x="321125" y="2963337"/>
              <a:ext cx="484087" cy="209925"/>
            </a:xfrm>
            <a:prstGeom prst="rect">
              <a:avLst/>
            </a:prstGeom>
          </p:spPr>
          <p:txBody>
            <a:bodyPr anchor="t" rtlCol="false" tIns="0" lIns="0" bIns="0" rIns="0">
              <a:spAutoFit/>
            </a:bodyPr>
            <a:lstStyle/>
            <a:p>
              <a:pPr algn="l">
                <a:lnSpc>
                  <a:spcPts val="1271"/>
                </a:lnSpc>
              </a:pPr>
              <a:r>
                <a:rPr lang="en-US" sz="908">
                  <a:solidFill>
                    <a:srgbClr val="000000"/>
                  </a:solidFill>
                  <a:latin typeface="Arial"/>
                  <a:ea typeface="Arial"/>
                  <a:cs typeface="Arial"/>
                  <a:sym typeface="Arial"/>
                </a:rPr>
                <a:t>+0,600</a:t>
              </a:r>
            </a:p>
          </p:txBody>
        </p:sp>
        <p:sp>
          <p:nvSpPr>
            <p:cNvPr name="TextBox 33" id="33"/>
            <p:cNvSpPr txBox="true"/>
            <p:nvPr/>
          </p:nvSpPr>
          <p:spPr>
            <a:xfrm rot="0">
              <a:off x="321125" y="3841038"/>
              <a:ext cx="484087" cy="209925"/>
            </a:xfrm>
            <a:prstGeom prst="rect">
              <a:avLst/>
            </a:prstGeom>
          </p:spPr>
          <p:txBody>
            <a:bodyPr anchor="t" rtlCol="false" tIns="0" lIns="0" bIns="0" rIns="0">
              <a:spAutoFit/>
            </a:bodyPr>
            <a:lstStyle/>
            <a:p>
              <a:pPr algn="l">
                <a:lnSpc>
                  <a:spcPts val="1271"/>
                </a:lnSpc>
              </a:pPr>
              <a:r>
                <a:rPr lang="en-US" sz="908">
                  <a:solidFill>
                    <a:srgbClr val="000000"/>
                  </a:solidFill>
                  <a:latin typeface="Arial"/>
                  <a:ea typeface="Arial"/>
                  <a:cs typeface="Arial"/>
                  <a:sym typeface="Arial"/>
                </a:rPr>
                <a:t>+0,000</a:t>
              </a:r>
            </a:p>
          </p:txBody>
        </p:sp>
        <p:sp>
          <p:nvSpPr>
            <p:cNvPr name="TextBox 34" id="34"/>
            <p:cNvSpPr txBox="true"/>
            <p:nvPr/>
          </p:nvSpPr>
          <p:spPr>
            <a:xfrm rot="0">
              <a:off x="324062" y="1198281"/>
              <a:ext cx="484087" cy="209925"/>
            </a:xfrm>
            <a:prstGeom prst="rect">
              <a:avLst/>
            </a:prstGeom>
          </p:spPr>
          <p:txBody>
            <a:bodyPr anchor="t" rtlCol="false" tIns="0" lIns="0" bIns="0" rIns="0">
              <a:spAutoFit/>
            </a:bodyPr>
            <a:lstStyle/>
            <a:p>
              <a:pPr algn="l">
                <a:lnSpc>
                  <a:spcPts val="1271"/>
                </a:lnSpc>
              </a:pPr>
              <a:r>
                <a:rPr lang="en-US" sz="908">
                  <a:solidFill>
                    <a:srgbClr val="000000"/>
                  </a:solidFill>
                  <a:latin typeface="Arial"/>
                  <a:ea typeface="Arial"/>
                  <a:cs typeface="Arial"/>
                  <a:sym typeface="Arial"/>
                </a:rPr>
                <a:t>+2,200</a:t>
              </a:r>
            </a:p>
          </p:txBody>
        </p:sp>
        <p:sp>
          <p:nvSpPr>
            <p:cNvPr name="TextBox 35" id="35"/>
            <p:cNvSpPr txBox="true"/>
            <p:nvPr/>
          </p:nvSpPr>
          <p:spPr>
            <a:xfrm rot="0">
              <a:off x="328797" y="467428"/>
              <a:ext cx="484087" cy="209925"/>
            </a:xfrm>
            <a:prstGeom prst="rect">
              <a:avLst/>
            </a:prstGeom>
          </p:spPr>
          <p:txBody>
            <a:bodyPr anchor="t" rtlCol="false" tIns="0" lIns="0" bIns="0" rIns="0">
              <a:spAutoFit/>
            </a:bodyPr>
            <a:lstStyle/>
            <a:p>
              <a:pPr algn="l">
                <a:lnSpc>
                  <a:spcPts val="1271"/>
                </a:lnSpc>
              </a:pPr>
              <a:r>
                <a:rPr lang="en-US" sz="908">
                  <a:solidFill>
                    <a:srgbClr val="000000"/>
                  </a:solidFill>
                  <a:latin typeface="Arial"/>
                  <a:ea typeface="Arial"/>
                  <a:cs typeface="Arial"/>
                  <a:sym typeface="Arial"/>
                </a:rPr>
                <a:t>+3,000</a:t>
              </a:r>
            </a:p>
          </p:txBody>
        </p:sp>
        <p:sp>
          <p:nvSpPr>
            <p:cNvPr name="TextBox 36" id="36"/>
            <p:cNvSpPr txBox="true"/>
            <p:nvPr/>
          </p:nvSpPr>
          <p:spPr>
            <a:xfrm rot="0">
              <a:off x="1591615" y="4337295"/>
              <a:ext cx="392789" cy="210578"/>
            </a:xfrm>
            <a:prstGeom prst="rect">
              <a:avLst/>
            </a:prstGeom>
          </p:spPr>
          <p:txBody>
            <a:bodyPr anchor="t" rtlCol="false" tIns="0" lIns="0" bIns="0" rIns="0">
              <a:spAutoFit/>
            </a:bodyPr>
            <a:lstStyle/>
            <a:p>
              <a:pPr algn="l">
                <a:lnSpc>
                  <a:spcPts val="1271"/>
                </a:lnSpc>
              </a:pPr>
              <a:r>
                <a:rPr lang="en-US" sz="908">
                  <a:solidFill>
                    <a:srgbClr val="000000"/>
                  </a:solidFill>
                  <a:latin typeface="Arial"/>
                  <a:ea typeface="Arial"/>
                  <a:cs typeface="Arial"/>
                  <a:sym typeface="Arial"/>
                </a:rPr>
                <a:t>1,500</a:t>
              </a:r>
            </a:p>
          </p:txBody>
        </p:sp>
        <p:sp>
          <p:nvSpPr>
            <p:cNvPr name="TextBox 37" id="37"/>
            <p:cNvSpPr txBox="true"/>
            <p:nvPr/>
          </p:nvSpPr>
          <p:spPr>
            <a:xfrm rot="0">
              <a:off x="3454318" y="4334133"/>
              <a:ext cx="392789" cy="210578"/>
            </a:xfrm>
            <a:prstGeom prst="rect">
              <a:avLst/>
            </a:prstGeom>
          </p:spPr>
          <p:txBody>
            <a:bodyPr anchor="t" rtlCol="false" tIns="0" lIns="0" bIns="0" rIns="0">
              <a:spAutoFit/>
            </a:bodyPr>
            <a:lstStyle/>
            <a:p>
              <a:pPr algn="l">
                <a:lnSpc>
                  <a:spcPts val="1271"/>
                </a:lnSpc>
              </a:pPr>
              <a:r>
                <a:rPr lang="en-US" sz="908">
                  <a:solidFill>
                    <a:srgbClr val="000000"/>
                  </a:solidFill>
                  <a:latin typeface="Arial"/>
                  <a:ea typeface="Arial"/>
                  <a:cs typeface="Arial"/>
                  <a:sym typeface="Arial"/>
                </a:rPr>
                <a:t>1,700</a:t>
              </a:r>
            </a:p>
          </p:txBody>
        </p:sp>
        <p:sp>
          <p:nvSpPr>
            <p:cNvPr name="TextBox 38" id="38"/>
            <p:cNvSpPr txBox="true"/>
            <p:nvPr/>
          </p:nvSpPr>
          <p:spPr>
            <a:xfrm rot="0">
              <a:off x="54288" y="-38100"/>
              <a:ext cx="3112419" cy="334803"/>
            </a:xfrm>
            <a:prstGeom prst="rect">
              <a:avLst/>
            </a:prstGeom>
          </p:spPr>
          <p:txBody>
            <a:bodyPr anchor="t" rtlCol="false" tIns="0" lIns="0" bIns="0" rIns="0">
              <a:spAutoFit/>
            </a:bodyPr>
            <a:lstStyle/>
            <a:p>
              <a:pPr algn="l">
                <a:lnSpc>
                  <a:spcPts val="2074"/>
                </a:lnSpc>
              </a:pPr>
              <a:r>
                <a:rPr lang="en-US" sz="1481">
                  <a:solidFill>
                    <a:srgbClr val="000000"/>
                  </a:solidFill>
                  <a:latin typeface="Arial"/>
                  <a:ea typeface="Arial"/>
                  <a:cs typeface="Arial"/>
                  <a:sym typeface="Arial"/>
                </a:rPr>
                <a:t>РОЗГОРТКА Б-В М 1:20</a:t>
              </a:r>
            </a:p>
          </p:txBody>
        </p:sp>
      </p:grpSp>
      <p:grpSp>
        <p:nvGrpSpPr>
          <p:cNvPr name="Group 39" id="39"/>
          <p:cNvGrpSpPr/>
          <p:nvPr/>
        </p:nvGrpSpPr>
        <p:grpSpPr>
          <a:xfrm rot="0">
            <a:off x="1259801" y="5719563"/>
            <a:ext cx="8026325" cy="3703258"/>
            <a:chOff x="0" y="0"/>
            <a:chExt cx="10701767" cy="4937678"/>
          </a:xfrm>
        </p:grpSpPr>
        <p:grpSp>
          <p:nvGrpSpPr>
            <p:cNvPr name="Group 40" id="40"/>
            <p:cNvGrpSpPr/>
            <p:nvPr/>
          </p:nvGrpSpPr>
          <p:grpSpPr>
            <a:xfrm rot="0">
              <a:off x="1018949" y="906011"/>
              <a:ext cx="9682818" cy="3399309"/>
              <a:chOff x="0" y="0"/>
              <a:chExt cx="20725143" cy="7275894"/>
            </a:xfrm>
          </p:grpSpPr>
          <p:sp>
            <p:nvSpPr>
              <p:cNvPr name="Freeform 41" id="41"/>
              <p:cNvSpPr/>
              <p:nvPr/>
            </p:nvSpPr>
            <p:spPr>
              <a:xfrm flipH="false" flipV="false" rot="0">
                <a:off x="0" y="0"/>
                <a:ext cx="20725130" cy="7275957"/>
              </a:xfrm>
              <a:custGeom>
                <a:avLst/>
                <a:gdLst/>
                <a:ahLst/>
                <a:cxnLst/>
                <a:rect r="r" b="b" t="t" l="l"/>
                <a:pathLst>
                  <a:path h="7275957" w="20725130">
                    <a:moveTo>
                      <a:pt x="0" y="0"/>
                    </a:moveTo>
                    <a:lnTo>
                      <a:pt x="20725130" y="0"/>
                    </a:lnTo>
                    <a:lnTo>
                      <a:pt x="20725130" y="7275957"/>
                    </a:lnTo>
                    <a:lnTo>
                      <a:pt x="0" y="7275957"/>
                    </a:lnTo>
                    <a:lnTo>
                      <a:pt x="0" y="0"/>
                    </a:lnTo>
                    <a:close/>
                  </a:path>
                </a:pathLst>
              </a:custGeom>
              <a:blipFill>
                <a:blip r:embed="rId23"/>
                <a:stretch>
                  <a:fillRect l="0" t="0" r="0" b="0"/>
                </a:stretch>
              </a:blipFill>
            </p:spPr>
          </p:sp>
        </p:grpSp>
        <p:sp>
          <p:nvSpPr>
            <p:cNvPr name="Freeform 42" id="42"/>
            <p:cNvSpPr/>
            <p:nvPr/>
          </p:nvSpPr>
          <p:spPr>
            <a:xfrm flipH="false" flipV="false" rot="0">
              <a:off x="117567" y="852776"/>
              <a:ext cx="936929" cy="290674"/>
            </a:xfrm>
            <a:custGeom>
              <a:avLst/>
              <a:gdLst/>
              <a:ahLst/>
              <a:cxnLst/>
              <a:rect r="r" b="b" t="t" l="l"/>
              <a:pathLst>
                <a:path h="290674" w="936929">
                  <a:moveTo>
                    <a:pt x="0" y="0"/>
                  </a:moveTo>
                  <a:lnTo>
                    <a:pt x="936929" y="0"/>
                  </a:lnTo>
                  <a:lnTo>
                    <a:pt x="936929" y="290674"/>
                  </a:lnTo>
                  <a:lnTo>
                    <a:pt x="0" y="290674"/>
                  </a:lnTo>
                  <a:lnTo>
                    <a:pt x="0" y="0"/>
                  </a:lnTo>
                  <a:close/>
                </a:path>
              </a:pathLst>
            </a:custGeom>
            <a:blipFill>
              <a:blip r:embed="rId17">
                <a:extLst>
                  <a:ext uri="{96DAC541-7B7A-43D3-8B79-37D633B846F1}">
                    <asvg:svgBlip xmlns:asvg="http://schemas.microsoft.com/office/drawing/2016/SVG/main" r:embed="rId24"/>
                  </a:ext>
                </a:extLst>
              </a:blip>
              <a:stretch>
                <a:fillRect l="0" t="0" r="0" b="0"/>
              </a:stretch>
            </a:blipFill>
          </p:spPr>
        </p:sp>
        <p:sp>
          <p:nvSpPr>
            <p:cNvPr name="Freeform 43" id="43"/>
            <p:cNvSpPr/>
            <p:nvPr/>
          </p:nvSpPr>
          <p:spPr>
            <a:xfrm flipH="false" flipV="false" rot="0">
              <a:off x="117567" y="1583879"/>
              <a:ext cx="936929" cy="290674"/>
            </a:xfrm>
            <a:custGeom>
              <a:avLst/>
              <a:gdLst/>
              <a:ahLst/>
              <a:cxnLst/>
              <a:rect r="r" b="b" t="t" l="l"/>
              <a:pathLst>
                <a:path h="290674" w="936929">
                  <a:moveTo>
                    <a:pt x="0" y="0"/>
                  </a:moveTo>
                  <a:lnTo>
                    <a:pt x="936929" y="0"/>
                  </a:lnTo>
                  <a:lnTo>
                    <a:pt x="936929" y="290674"/>
                  </a:lnTo>
                  <a:lnTo>
                    <a:pt x="0" y="290674"/>
                  </a:lnTo>
                  <a:lnTo>
                    <a:pt x="0" y="0"/>
                  </a:lnTo>
                  <a:close/>
                </a:path>
              </a:pathLst>
            </a:custGeom>
            <a:blipFill>
              <a:blip r:embed="rId17">
                <a:extLst>
                  <a:ext uri="{96DAC541-7B7A-43D3-8B79-37D633B846F1}">
                    <asvg:svgBlip xmlns:asvg="http://schemas.microsoft.com/office/drawing/2016/SVG/main" r:embed="rId25"/>
                  </a:ext>
                </a:extLst>
              </a:blip>
              <a:stretch>
                <a:fillRect l="0" t="0" r="0" b="0"/>
              </a:stretch>
            </a:blipFill>
          </p:spPr>
        </p:sp>
        <p:sp>
          <p:nvSpPr>
            <p:cNvPr name="Freeform 44" id="44"/>
            <p:cNvSpPr/>
            <p:nvPr/>
          </p:nvSpPr>
          <p:spPr>
            <a:xfrm flipH="false" flipV="false" rot="0">
              <a:off x="109913" y="4226386"/>
              <a:ext cx="8425548" cy="711291"/>
            </a:xfrm>
            <a:custGeom>
              <a:avLst/>
              <a:gdLst/>
              <a:ahLst/>
              <a:cxnLst/>
              <a:rect r="r" b="b" t="t" l="l"/>
              <a:pathLst>
                <a:path h="711291" w="8425548">
                  <a:moveTo>
                    <a:pt x="0" y="0"/>
                  </a:moveTo>
                  <a:lnTo>
                    <a:pt x="8425548" y="0"/>
                  </a:lnTo>
                  <a:lnTo>
                    <a:pt x="8425548" y="711292"/>
                  </a:lnTo>
                  <a:lnTo>
                    <a:pt x="0" y="711292"/>
                  </a:lnTo>
                  <a:lnTo>
                    <a:pt x="0" y="0"/>
                  </a:lnTo>
                  <a:close/>
                </a:path>
              </a:pathLst>
            </a:custGeom>
            <a:blipFill>
              <a:blip r:embed="rId26">
                <a:extLst>
                  <a:ext uri="{96DAC541-7B7A-43D3-8B79-37D633B846F1}">
                    <asvg:svgBlip xmlns:asvg="http://schemas.microsoft.com/office/drawing/2016/SVG/main" r:embed="rId27"/>
                  </a:ext>
                </a:extLst>
              </a:blip>
              <a:stretch>
                <a:fillRect l="0" t="0" r="0" b="0"/>
              </a:stretch>
            </a:blipFill>
          </p:spPr>
        </p:sp>
        <p:sp>
          <p:nvSpPr>
            <p:cNvPr name="TextBox 45" id="45"/>
            <p:cNvSpPr txBox="true"/>
            <p:nvPr/>
          </p:nvSpPr>
          <p:spPr>
            <a:xfrm rot="0">
              <a:off x="431032" y="4097654"/>
              <a:ext cx="484087" cy="209925"/>
            </a:xfrm>
            <a:prstGeom prst="rect">
              <a:avLst/>
            </a:prstGeom>
          </p:spPr>
          <p:txBody>
            <a:bodyPr anchor="t" rtlCol="false" tIns="0" lIns="0" bIns="0" rIns="0">
              <a:spAutoFit/>
            </a:bodyPr>
            <a:lstStyle/>
            <a:p>
              <a:pPr algn="l">
                <a:lnSpc>
                  <a:spcPts val="1271"/>
                </a:lnSpc>
              </a:pPr>
              <a:r>
                <a:rPr lang="en-US" sz="908">
                  <a:solidFill>
                    <a:srgbClr val="000000"/>
                  </a:solidFill>
                  <a:latin typeface="Arial"/>
                  <a:ea typeface="Arial"/>
                  <a:cs typeface="Arial"/>
                  <a:sym typeface="Arial"/>
                </a:rPr>
                <a:t>+0,000</a:t>
              </a:r>
            </a:p>
          </p:txBody>
        </p:sp>
        <p:sp>
          <p:nvSpPr>
            <p:cNvPr name="TextBox 46" id="46"/>
            <p:cNvSpPr txBox="true"/>
            <p:nvPr/>
          </p:nvSpPr>
          <p:spPr>
            <a:xfrm rot="0">
              <a:off x="438686" y="724044"/>
              <a:ext cx="484087" cy="209925"/>
            </a:xfrm>
            <a:prstGeom prst="rect">
              <a:avLst/>
            </a:prstGeom>
          </p:spPr>
          <p:txBody>
            <a:bodyPr anchor="t" rtlCol="false" tIns="0" lIns="0" bIns="0" rIns="0">
              <a:spAutoFit/>
            </a:bodyPr>
            <a:lstStyle/>
            <a:p>
              <a:pPr algn="l">
                <a:lnSpc>
                  <a:spcPts val="1271"/>
                </a:lnSpc>
              </a:pPr>
              <a:r>
                <a:rPr lang="en-US" sz="908">
                  <a:solidFill>
                    <a:srgbClr val="000000"/>
                  </a:solidFill>
                  <a:latin typeface="Arial"/>
                  <a:ea typeface="Arial"/>
                  <a:cs typeface="Arial"/>
                  <a:sym typeface="Arial"/>
                </a:rPr>
                <a:t>+3,000</a:t>
              </a:r>
            </a:p>
          </p:txBody>
        </p:sp>
        <p:sp>
          <p:nvSpPr>
            <p:cNvPr name="TextBox 47" id="47"/>
            <p:cNvSpPr txBox="true"/>
            <p:nvPr/>
          </p:nvSpPr>
          <p:spPr>
            <a:xfrm rot="0">
              <a:off x="438686" y="1455141"/>
              <a:ext cx="484087" cy="209925"/>
            </a:xfrm>
            <a:prstGeom prst="rect">
              <a:avLst/>
            </a:prstGeom>
          </p:spPr>
          <p:txBody>
            <a:bodyPr anchor="t" rtlCol="false" tIns="0" lIns="0" bIns="0" rIns="0">
              <a:spAutoFit/>
            </a:bodyPr>
            <a:lstStyle/>
            <a:p>
              <a:pPr algn="l">
                <a:lnSpc>
                  <a:spcPts val="1271"/>
                </a:lnSpc>
              </a:pPr>
              <a:r>
                <a:rPr lang="en-US" sz="908">
                  <a:solidFill>
                    <a:srgbClr val="000000"/>
                  </a:solidFill>
                  <a:latin typeface="Arial"/>
                  <a:ea typeface="Arial"/>
                  <a:cs typeface="Arial"/>
                  <a:sym typeface="Arial"/>
                </a:rPr>
                <a:t>+2,200</a:t>
              </a:r>
            </a:p>
          </p:txBody>
        </p:sp>
        <p:sp>
          <p:nvSpPr>
            <p:cNvPr name="TextBox 48" id="48"/>
            <p:cNvSpPr txBox="true"/>
            <p:nvPr/>
          </p:nvSpPr>
          <p:spPr>
            <a:xfrm rot="0">
              <a:off x="1600268" y="4611812"/>
              <a:ext cx="392492" cy="209925"/>
            </a:xfrm>
            <a:prstGeom prst="rect">
              <a:avLst/>
            </a:prstGeom>
          </p:spPr>
          <p:txBody>
            <a:bodyPr anchor="t" rtlCol="false" tIns="0" lIns="0" bIns="0" rIns="0">
              <a:spAutoFit/>
            </a:bodyPr>
            <a:lstStyle/>
            <a:p>
              <a:pPr algn="l">
                <a:lnSpc>
                  <a:spcPts val="1271"/>
                </a:lnSpc>
              </a:pPr>
              <a:r>
                <a:rPr lang="en-US" sz="908">
                  <a:solidFill>
                    <a:srgbClr val="000000"/>
                  </a:solidFill>
                  <a:latin typeface="Arial"/>
                  <a:ea typeface="Arial"/>
                  <a:cs typeface="Arial"/>
                  <a:sym typeface="Arial"/>
                </a:rPr>
                <a:t>1,360</a:t>
              </a:r>
            </a:p>
          </p:txBody>
        </p:sp>
        <p:sp>
          <p:nvSpPr>
            <p:cNvPr name="TextBox 49" id="49"/>
            <p:cNvSpPr txBox="true"/>
            <p:nvPr/>
          </p:nvSpPr>
          <p:spPr>
            <a:xfrm rot="0">
              <a:off x="5298397" y="4608513"/>
              <a:ext cx="392789" cy="210578"/>
            </a:xfrm>
            <a:prstGeom prst="rect">
              <a:avLst/>
            </a:prstGeom>
          </p:spPr>
          <p:txBody>
            <a:bodyPr anchor="t" rtlCol="false" tIns="0" lIns="0" bIns="0" rIns="0">
              <a:spAutoFit/>
            </a:bodyPr>
            <a:lstStyle/>
            <a:p>
              <a:pPr algn="l">
                <a:lnSpc>
                  <a:spcPts val="1271"/>
                </a:lnSpc>
              </a:pPr>
              <a:r>
                <a:rPr lang="en-US" sz="908">
                  <a:solidFill>
                    <a:srgbClr val="000000"/>
                  </a:solidFill>
                  <a:latin typeface="Arial"/>
                  <a:ea typeface="Arial"/>
                  <a:cs typeface="Arial"/>
                  <a:sym typeface="Arial"/>
                </a:rPr>
                <a:t>5,200</a:t>
              </a:r>
            </a:p>
          </p:txBody>
        </p:sp>
        <p:sp>
          <p:nvSpPr>
            <p:cNvPr name="TextBox 50" id="50"/>
            <p:cNvSpPr txBox="true"/>
            <p:nvPr/>
          </p:nvSpPr>
          <p:spPr>
            <a:xfrm rot="0">
              <a:off x="0" y="-38100"/>
              <a:ext cx="3112419" cy="334803"/>
            </a:xfrm>
            <a:prstGeom prst="rect">
              <a:avLst/>
            </a:prstGeom>
          </p:spPr>
          <p:txBody>
            <a:bodyPr anchor="t" rtlCol="false" tIns="0" lIns="0" bIns="0" rIns="0">
              <a:spAutoFit/>
            </a:bodyPr>
            <a:lstStyle/>
            <a:p>
              <a:pPr algn="l">
                <a:lnSpc>
                  <a:spcPts val="2074"/>
                </a:lnSpc>
              </a:pPr>
              <a:r>
                <a:rPr lang="en-US" sz="1481">
                  <a:solidFill>
                    <a:srgbClr val="000000"/>
                  </a:solidFill>
                  <a:latin typeface="Arial"/>
                  <a:ea typeface="Arial"/>
                  <a:cs typeface="Arial"/>
                  <a:sym typeface="Arial"/>
                </a:rPr>
                <a:t>РОЗГОРТКА В-Г М 1:20</a:t>
              </a:r>
            </a:p>
          </p:txBody>
        </p:sp>
      </p:grpSp>
      <p:grpSp>
        <p:nvGrpSpPr>
          <p:cNvPr name="Group 51" id="51"/>
          <p:cNvGrpSpPr/>
          <p:nvPr/>
        </p:nvGrpSpPr>
        <p:grpSpPr>
          <a:xfrm rot="0">
            <a:off x="9610150" y="5882548"/>
            <a:ext cx="6523244" cy="3517737"/>
            <a:chOff x="0" y="0"/>
            <a:chExt cx="8697658" cy="4690317"/>
          </a:xfrm>
        </p:grpSpPr>
        <p:grpSp>
          <p:nvGrpSpPr>
            <p:cNvPr name="Group 52" id="52"/>
            <p:cNvGrpSpPr/>
            <p:nvPr/>
          </p:nvGrpSpPr>
          <p:grpSpPr>
            <a:xfrm rot="0">
              <a:off x="829507" y="716457"/>
              <a:ext cx="7862207" cy="3322612"/>
              <a:chOff x="0" y="0"/>
              <a:chExt cx="17268558" cy="7297788"/>
            </a:xfrm>
          </p:grpSpPr>
          <p:sp>
            <p:nvSpPr>
              <p:cNvPr name="Freeform 53" id="53"/>
              <p:cNvSpPr/>
              <p:nvPr/>
            </p:nvSpPr>
            <p:spPr>
              <a:xfrm flipH="false" flipV="false" rot="0">
                <a:off x="0" y="0"/>
                <a:ext cx="17268571" cy="7297801"/>
              </a:xfrm>
              <a:custGeom>
                <a:avLst/>
                <a:gdLst/>
                <a:ahLst/>
                <a:cxnLst/>
                <a:rect r="r" b="b" t="t" l="l"/>
                <a:pathLst>
                  <a:path h="7297801" w="17268571">
                    <a:moveTo>
                      <a:pt x="0" y="0"/>
                    </a:moveTo>
                    <a:lnTo>
                      <a:pt x="17268571" y="0"/>
                    </a:lnTo>
                    <a:lnTo>
                      <a:pt x="17268571" y="7297801"/>
                    </a:lnTo>
                    <a:lnTo>
                      <a:pt x="0" y="7297801"/>
                    </a:lnTo>
                    <a:lnTo>
                      <a:pt x="0" y="0"/>
                    </a:lnTo>
                    <a:close/>
                  </a:path>
                </a:pathLst>
              </a:custGeom>
              <a:blipFill>
                <a:blip r:embed="rId28"/>
                <a:stretch>
                  <a:fillRect l="0" t="0" r="0" b="0"/>
                </a:stretch>
              </a:blipFill>
            </p:spPr>
          </p:sp>
        </p:grpSp>
        <p:sp>
          <p:nvSpPr>
            <p:cNvPr name="Freeform 54" id="54"/>
            <p:cNvSpPr/>
            <p:nvPr/>
          </p:nvSpPr>
          <p:spPr>
            <a:xfrm flipH="false" flipV="false" rot="0">
              <a:off x="7471" y="711501"/>
              <a:ext cx="913036" cy="283264"/>
            </a:xfrm>
            <a:custGeom>
              <a:avLst/>
              <a:gdLst/>
              <a:ahLst/>
              <a:cxnLst/>
              <a:rect r="r" b="b" t="t" l="l"/>
              <a:pathLst>
                <a:path h="283264" w="913036">
                  <a:moveTo>
                    <a:pt x="0" y="0"/>
                  </a:moveTo>
                  <a:lnTo>
                    <a:pt x="913036" y="0"/>
                  </a:lnTo>
                  <a:lnTo>
                    <a:pt x="913036" y="283264"/>
                  </a:lnTo>
                  <a:lnTo>
                    <a:pt x="0" y="283264"/>
                  </a:lnTo>
                  <a:lnTo>
                    <a:pt x="0" y="0"/>
                  </a:lnTo>
                  <a:close/>
                </a:path>
              </a:pathLst>
            </a:custGeom>
            <a:blipFill>
              <a:blip r:embed="rId19">
                <a:extLst>
                  <a:ext uri="{96DAC541-7B7A-43D3-8B79-37D633B846F1}">
                    <asvg:svgBlip xmlns:asvg="http://schemas.microsoft.com/office/drawing/2016/SVG/main" r:embed="rId29"/>
                  </a:ext>
                </a:extLst>
              </a:blip>
              <a:stretch>
                <a:fillRect l="0" t="0" r="0" b="0"/>
              </a:stretch>
            </a:blipFill>
          </p:spPr>
        </p:sp>
        <p:sp>
          <p:nvSpPr>
            <p:cNvPr name="Freeform 55" id="55"/>
            <p:cNvSpPr/>
            <p:nvPr/>
          </p:nvSpPr>
          <p:spPr>
            <a:xfrm flipH="false" flipV="false" rot="0">
              <a:off x="7471" y="1146044"/>
              <a:ext cx="913036" cy="283246"/>
            </a:xfrm>
            <a:custGeom>
              <a:avLst/>
              <a:gdLst/>
              <a:ahLst/>
              <a:cxnLst/>
              <a:rect r="r" b="b" t="t" l="l"/>
              <a:pathLst>
                <a:path h="283246" w="913036">
                  <a:moveTo>
                    <a:pt x="0" y="0"/>
                  </a:moveTo>
                  <a:lnTo>
                    <a:pt x="913036" y="0"/>
                  </a:lnTo>
                  <a:lnTo>
                    <a:pt x="913036" y="283246"/>
                  </a:lnTo>
                  <a:lnTo>
                    <a:pt x="0" y="283246"/>
                  </a:lnTo>
                  <a:lnTo>
                    <a:pt x="0" y="0"/>
                  </a:lnTo>
                  <a:close/>
                </a:path>
              </a:pathLst>
            </a:custGeom>
            <a:blipFill>
              <a:blip r:embed="rId30">
                <a:extLst>
                  <a:ext uri="{96DAC541-7B7A-43D3-8B79-37D633B846F1}">
                    <asvg:svgBlip xmlns:asvg="http://schemas.microsoft.com/office/drawing/2016/SVG/main" r:embed="rId31"/>
                  </a:ext>
                </a:extLst>
              </a:blip>
              <a:stretch>
                <a:fillRect l="0" t="0" r="0" b="0"/>
              </a:stretch>
            </a:blipFill>
          </p:spPr>
        </p:sp>
        <p:sp>
          <p:nvSpPr>
            <p:cNvPr name="Freeform 56" id="56"/>
            <p:cNvSpPr/>
            <p:nvPr/>
          </p:nvSpPr>
          <p:spPr>
            <a:xfrm flipH="false" flipV="false" rot="0">
              <a:off x="0" y="3901175"/>
              <a:ext cx="8697658" cy="789141"/>
            </a:xfrm>
            <a:custGeom>
              <a:avLst/>
              <a:gdLst/>
              <a:ahLst/>
              <a:cxnLst/>
              <a:rect r="r" b="b" t="t" l="l"/>
              <a:pathLst>
                <a:path h="789141" w="8697658">
                  <a:moveTo>
                    <a:pt x="0" y="0"/>
                  </a:moveTo>
                  <a:lnTo>
                    <a:pt x="8697658" y="0"/>
                  </a:lnTo>
                  <a:lnTo>
                    <a:pt x="8697658" y="789142"/>
                  </a:lnTo>
                  <a:lnTo>
                    <a:pt x="0" y="789142"/>
                  </a:lnTo>
                  <a:lnTo>
                    <a:pt x="0" y="0"/>
                  </a:lnTo>
                  <a:close/>
                </a:path>
              </a:pathLst>
            </a:custGeom>
            <a:blipFill>
              <a:blip r:embed="rId32">
                <a:extLst>
                  <a:ext uri="{96DAC541-7B7A-43D3-8B79-37D633B846F1}">
                    <asvg:svgBlip xmlns:asvg="http://schemas.microsoft.com/office/drawing/2016/SVG/main" r:embed="rId33"/>
                  </a:ext>
                </a:extLst>
              </a:blip>
              <a:stretch>
                <a:fillRect l="0" t="0" r="0" b="0"/>
              </a:stretch>
            </a:blipFill>
          </p:spPr>
        </p:sp>
        <p:sp>
          <p:nvSpPr>
            <p:cNvPr name="TextBox 57" id="57"/>
            <p:cNvSpPr txBox="true"/>
            <p:nvPr/>
          </p:nvSpPr>
          <p:spPr>
            <a:xfrm rot="0">
              <a:off x="312932" y="3872924"/>
              <a:ext cx="471746" cy="205302"/>
            </a:xfrm>
            <a:prstGeom prst="rect">
              <a:avLst/>
            </a:prstGeom>
          </p:spPr>
          <p:txBody>
            <a:bodyPr anchor="t" rtlCol="false" tIns="0" lIns="0" bIns="0" rIns="0">
              <a:spAutoFit/>
            </a:bodyPr>
            <a:lstStyle/>
            <a:p>
              <a:pPr algn="l">
                <a:lnSpc>
                  <a:spcPts val="1238"/>
                </a:lnSpc>
              </a:pPr>
              <a:r>
                <a:rPr lang="en-US" sz="884">
                  <a:solidFill>
                    <a:srgbClr val="000000"/>
                  </a:solidFill>
                  <a:latin typeface="Arial"/>
                  <a:ea typeface="Arial"/>
                  <a:cs typeface="Arial"/>
                  <a:sym typeface="Arial"/>
                </a:rPr>
                <a:t>+0,000</a:t>
              </a:r>
            </a:p>
          </p:txBody>
        </p:sp>
        <p:sp>
          <p:nvSpPr>
            <p:cNvPr name="TextBox 58" id="58"/>
            <p:cNvSpPr txBox="true"/>
            <p:nvPr/>
          </p:nvSpPr>
          <p:spPr>
            <a:xfrm rot="0">
              <a:off x="320408" y="490073"/>
              <a:ext cx="471746" cy="300552"/>
            </a:xfrm>
            <a:prstGeom prst="rect">
              <a:avLst/>
            </a:prstGeom>
          </p:spPr>
          <p:txBody>
            <a:bodyPr anchor="t" rtlCol="false" tIns="0" lIns="0" bIns="0" rIns="0">
              <a:spAutoFit/>
            </a:bodyPr>
            <a:lstStyle/>
            <a:p>
              <a:pPr algn="l">
                <a:lnSpc>
                  <a:spcPts val="2212"/>
                </a:lnSpc>
              </a:pPr>
              <a:r>
                <a:rPr lang="en-US" sz="884">
                  <a:solidFill>
                    <a:srgbClr val="000000"/>
                  </a:solidFill>
                  <a:latin typeface="Arial"/>
                  <a:ea typeface="Arial"/>
                  <a:cs typeface="Arial"/>
                  <a:sym typeface="Arial"/>
                </a:rPr>
                <a:t>+3,000</a:t>
              </a:r>
            </a:p>
          </p:txBody>
        </p:sp>
        <p:sp>
          <p:nvSpPr>
            <p:cNvPr name="TextBox 59" id="59"/>
            <p:cNvSpPr txBox="true"/>
            <p:nvPr/>
          </p:nvSpPr>
          <p:spPr>
            <a:xfrm rot="0">
              <a:off x="327046" y="901210"/>
              <a:ext cx="382486" cy="300552"/>
            </a:xfrm>
            <a:prstGeom prst="rect">
              <a:avLst/>
            </a:prstGeom>
          </p:spPr>
          <p:txBody>
            <a:bodyPr anchor="t" rtlCol="false" tIns="0" lIns="0" bIns="0" rIns="0">
              <a:spAutoFit/>
            </a:bodyPr>
            <a:lstStyle/>
            <a:p>
              <a:pPr algn="l">
                <a:lnSpc>
                  <a:spcPts val="2212"/>
                </a:lnSpc>
              </a:pPr>
              <a:r>
                <a:rPr lang="en-US" sz="884">
                  <a:solidFill>
                    <a:srgbClr val="000000"/>
                  </a:solidFill>
                  <a:latin typeface="Arial"/>
                  <a:ea typeface="Arial"/>
                  <a:cs typeface="Arial"/>
                  <a:sym typeface="Arial"/>
                </a:rPr>
                <a:t>2,100</a:t>
              </a:r>
            </a:p>
          </p:txBody>
        </p:sp>
        <p:sp>
          <p:nvSpPr>
            <p:cNvPr name="TextBox 60" id="60"/>
            <p:cNvSpPr txBox="true"/>
            <p:nvPr/>
          </p:nvSpPr>
          <p:spPr>
            <a:xfrm rot="0">
              <a:off x="1432652" y="4201283"/>
              <a:ext cx="382486" cy="205302"/>
            </a:xfrm>
            <a:prstGeom prst="rect">
              <a:avLst/>
            </a:prstGeom>
          </p:spPr>
          <p:txBody>
            <a:bodyPr anchor="t" rtlCol="false" tIns="0" lIns="0" bIns="0" rIns="0">
              <a:spAutoFit/>
            </a:bodyPr>
            <a:lstStyle/>
            <a:p>
              <a:pPr algn="l">
                <a:lnSpc>
                  <a:spcPts val="1238"/>
                </a:lnSpc>
              </a:pPr>
              <a:r>
                <a:rPr lang="en-US" sz="884">
                  <a:solidFill>
                    <a:srgbClr val="000000"/>
                  </a:solidFill>
                  <a:latin typeface="Arial"/>
                  <a:ea typeface="Arial"/>
                  <a:cs typeface="Arial"/>
                  <a:sym typeface="Arial"/>
                </a:rPr>
                <a:t>1,200</a:t>
              </a:r>
            </a:p>
          </p:txBody>
        </p:sp>
        <p:sp>
          <p:nvSpPr>
            <p:cNvPr name="TextBox 61" id="61"/>
            <p:cNvSpPr txBox="true"/>
            <p:nvPr/>
          </p:nvSpPr>
          <p:spPr>
            <a:xfrm rot="0">
              <a:off x="3326804" y="4201283"/>
              <a:ext cx="382486" cy="205302"/>
            </a:xfrm>
            <a:prstGeom prst="rect">
              <a:avLst/>
            </a:prstGeom>
          </p:spPr>
          <p:txBody>
            <a:bodyPr anchor="t" rtlCol="false" tIns="0" lIns="0" bIns="0" rIns="0">
              <a:spAutoFit/>
            </a:bodyPr>
            <a:lstStyle/>
            <a:p>
              <a:pPr algn="l">
                <a:lnSpc>
                  <a:spcPts val="1238"/>
                </a:lnSpc>
              </a:pPr>
              <a:r>
                <a:rPr lang="en-US" sz="884">
                  <a:solidFill>
                    <a:srgbClr val="000000"/>
                  </a:solidFill>
                  <a:latin typeface="Arial"/>
                  <a:ea typeface="Arial"/>
                  <a:cs typeface="Arial"/>
                  <a:sym typeface="Arial"/>
                </a:rPr>
                <a:t>2,000</a:t>
              </a:r>
            </a:p>
          </p:txBody>
        </p:sp>
        <p:sp>
          <p:nvSpPr>
            <p:cNvPr name="TextBox 62" id="62"/>
            <p:cNvSpPr txBox="true"/>
            <p:nvPr/>
          </p:nvSpPr>
          <p:spPr>
            <a:xfrm rot="0">
              <a:off x="5378891" y="4373974"/>
              <a:ext cx="382486" cy="205302"/>
            </a:xfrm>
            <a:prstGeom prst="rect">
              <a:avLst/>
            </a:prstGeom>
          </p:spPr>
          <p:txBody>
            <a:bodyPr anchor="t" rtlCol="false" tIns="0" lIns="0" bIns="0" rIns="0">
              <a:spAutoFit/>
            </a:bodyPr>
            <a:lstStyle/>
            <a:p>
              <a:pPr algn="l">
                <a:lnSpc>
                  <a:spcPts val="1238"/>
                </a:lnSpc>
              </a:pPr>
              <a:r>
                <a:rPr lang="en-US" sz="884">
                  <a:solidFill>
                    <a:srgbClr val="000000"/>
                  </a:solidFill>
                  <a:latin typeface="Arial"/>
                  <a:ea typeface="Arial"/>
                  <a:cs typeface="Arial"/>
                  <a:sym typeface="Arial"/>
                </a:rPr>
                <a:t>1,700</a:t>
              </a:r>
            </a:p>
          </p:txBody>
        </p:sp>
        <p:sp>
          <p:nvSpPr>
            <p:cNvPr name="TextBox 63" id="63"/>
            <p:cNvSpPr txBox="true"/>
            <p:nvPr/>
          </p:nvSpPr>
          <p:spPr>
            <a:xfrm rot="0">
              <a:off x="6629289" y="4201283"/>
              <a:ext cx="382486" cy="205302"/>
            </a:xfrm>
            <a:prstGeom prst="rect">
              <a:avLst/>
            </a:prstGeom>
          </p:spPr>
          <p:txBody>
            <a:bodyPr anchor="t" rtlCol="false" tIns="0" lIns="0" bIns="0" rIns="0">
              <a:spAutoFit/>
            </a:bodyPr>
            <a:lstStyle/>
            <a:p>
              <a:pPr algn="l">
                <a:lnSpc>
                  <a:spcPts val="1238"/>
                </a:lnSpc>
              </a:pPr>
              <a:r>
                <a:rPr lang="en-US" sz="884">
                  <a:solidFill>
                    <a:srgbClr val="000000"/>
                  </a:solidFill>
                  <a:latin typeface="Arial"/>
                  <a:ea typeface="Arial"/>
                  <a:cs typeface="Arial"/>
                  <a:sym typeface="Arial"/>
                </a:rPr>
                <a:t>0,900</a:t>
              </a:r>
            </a:p>
          </p:txBody>
        </p:sp>
        <p:sp>
          <p:nvSpPr>
            <p:cNvPr name="TextBox 64" id="64"/>
            <p:cNvSpPr txBox="true"/>
            <p:nvPr/>
          </p:nvSpPr>
          <p:spPr>
            <a:xfrm rot="0">
              <a:off x="7632296" y="4373974"/>
              <a:ext cx="382486" cy="205302"/>
            </a:xfrm>
            <a:prstGeom prst="rect">
              <a:avLst/>
            </a:prstGeom>
          </p:spPr>
          <p:txBody>
            <a:bodyPr anchor="t" rtlCol="false" tIns="0" lIns="0" bIns="0" rIns="0">
              <a:spAutoFit/>
            </a:bodyPr>
            <a:lstStyle/>
            <a:p>
              <a:pPr algn="l">
                <a:lnSpc>
                  <a:spcPts val="1238"/>
                </a:lnSpc>
              </a:pPr>
              <a:r>
                <a:rPr lang="en-US" sz="884">
                  <a:solidFill>
                    <a:srgbClr val="000000"/>
                  </a:solidFill>
                  <a:latin typeface="Arial"/>
                  <a:ea typeface="Arial"/>
                  <a:cs typeface="Arial"/>
                  <a:sym typeface="Arial"/>
                </a:rPr>
                <a:t>1,180</a:t>
              </a:r>
            </a:p>
          </p:txBody>
        </p:sp>
        <p:sp>
          <p:nvSpPr>
            <p:cNvPr name="TextBox 65" id="65"/>
            <p:cNvSpPr txBox="true"/>
            <p:nvPr/>
          </p:nvSpPr>
          <p:spPr>
            <a:xfrm rot="0">
              <a:off x="692812" y="-38100"/>
              <a:ext cx="3033069" cy="327239"/>
            </a:xfrm>
            <a:prstGeom prst="rect">
              <a:avLst/>
            </a:prstGeom>
          </p:spPr>
          <p:txBody>
            <a:bodyPr anchor="t" rtlCol="false" tIns="0" lIns="0" bIns="0" rIns="0">
              <a:spAutoFit/>
            </a:bodyPr>
            <a:lstStyle/>
            <a:p>
              <a:pPr algn="l">
                <a:lnSpc>
                  <a:spcPts val="2021"/>
                </a:lnSpc>
              </a:pPr>
              <a:r>
                <a:rPr lang="en-US" sz="1443">
                  <a:solidFill>
                    <a:srgbClr val="000000"/>
                  </a:solidFill>
                  <a:latin typeface="Arial"/>
                  <a:ea typeface="Arial"/>
                  <a:cs typeface="Arial"/>
                  <a:sym typeface="Arial"/>
                </a:rPr>
                <a:t>РОЗГОРТКА Г-А М 1:20</a:t>
              </a:r>
            </a:p>
          </p:txBody>
        </p:sp>
      </p:grpSp>
    </p:spTree>
  </p:cSld>
  <p:clrMapOvr>
    <a:masterClrMapping/>
  </p:clrMapOvr>
</p:sld>
</file>

<file path=ppt/slides/slide8.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0" y="319405"/>
            <a:ext cx="4607692" cy="1284554"/>
            <a:chOff x="0" y="0"/>
            <a:chExt cx="1213548" cy="338319"/>
          </a:xfrm>
        </p:grpSpPr>
        <p:sp>
          <p:nvSpPr>
            <p:cNvPr name="Freeform 3" id="3"/>
            <p:cNvSpPr/>
            <p:nvPr/>
          </p:nvSpPr>
          <p:spPr>
            <a:xfrm flipH="false" flipV="false" rot="0">
              <a:off x="0" y="0"/>
              <a:ext cx="1213548" cy="338319"/>
            </a:xfrm>
            <a:custGeom>
              <a:avLst/>
              <a:gdLst/>
              <a:ahLst/>
              <a:cxnLst/>
              <a:rect r="r" b="b" t="t" l="l"/>
              <a:pathLst>
                <a:path h="338319" w="1213548">
                  <a:moveTo>
                    <a:pt x="0" y="0"/>
                  </a:moveTo>
                  <a:lnTo>
                    <a:pt x="1213548" y="0"/>
                  </a:lnTo>
                  <a:lnTo>
                    <a:pt x="1213548" y="338319"/>
                  </a:lnTo>
                  <a:lnTo>
                    <a:pt x="0" y="338319"/>
                  </a:lnTo>
                  <a:close/>
                </a:path>
              </a:pathLst>
            </a:custGeom>
            <a:solidFill>
              <a:srgbClr val="EFE7DA"/>
            </a:solidFill>
          </p:spPr>
        </p:sp>
        <p:sp>
          <p:nvSpPr>
            <p:cNvPr name="TextBox 4" id="4"/>
            <p:cNvSpPr txBox="true"/>
            <p:nvPr/>
          </p:nvSpPr>
          <p:spPr>
            <a:xfrm>
              <a:off x="0" y="-28575"/>
              <a:ext cx="1213548" cy="366894"/>
            </a:xfrm>
            <a:prstGeom prst="rect">
              <a:avLst/>
            </a:prstGeom>
          </p:spPr>
          <p:txBody>
            <a:bodyPr anchor="ctr" rtlCol="false" tIns="50800" lIns="50800" bIns="50800" rIns="50800"/>
            <a:lstStyle/>
            <a:p>
              <a:pPr algn="ctr">
                <a:lnSpc>
                  <a:spcPts val="2660"/>
                </a:lnSpc>
              </a:pPr>
            </a:p>
          </p:txBody>
        </p:sp>
      </p:grpSp>
      <p:grpSp>
        <p:nvGrpSpPr>
          <p:cNvPr name="Group 5" id="5"/>
          <p:cNvGrpSpPr/>
          <p:nvPr/>
        </p:nvGrpSpPr>
        <p:grpSpPr>
          <a:xfrm rot="0">
            <a:off x="2878796" y="1793173"/>
            <a:ext cx="13271340" cy="7465127"/>
            <a:chOff x="0" y="0"/>
            <a:chExt cx="17695119" cy="9953503"/>
          </a:xfrm>
        </p:grpSpPr>
        <p:grpSp>
          <p:nvGrpSpPr>
            <p:cNvPr name="Group 6" id="6"/>
            <p:cNvGrpSpPr/>
            <p:nvPr/>
          </p:nvGrpSpPr>
          <p:grpSpPr>
            <a:xfrm rot="0">
              <a:off x="0" y="0"/>
              <a:ext cx="17695119" cy="9953503"/>
              <a:chOff x="0" y="0"/>
              <a:chExt cx="9236367" cy="5195456"/>
            </a:xfrm>
          </p:grpSpPr>
          <p:sp>
            <p:nvSpPr>
              <p:cNvPr name="Freeform 7" id="7"/>
              <p:cNvSpPr/>
              <p:nvPr/>
            </p:nvSpPr>
            <p:spPr>
              <a:xfrm flipH="false" flipV="false" rot="0">
                <a:off x="0" y="0"/>
                <a:ext cx="9236329" cy="5195443"/>
              </a:xfrm>
              <a:custGeom>
                <a:avLst/>
                <a:gdLst/>
                <a:ahLst/>
                <a:cxnLst/>
                <a:rect r="r" b="b" t="t" l="l"/>
                <a:pathLst>
                  <a:path h="5195443" w="9236329">
                    <a:moveTo>
                      <a:pt x="0" y="0"/>
                    </a:moveTo>
                    <a:lnTo>
                      <a:pt x="9236329" y="0"/>
                    </a:lnTo>
                    <a:lnTo>
                      <a:pt x="9236329" y="5195443"/>
                    </a:lnTo>
                    <a:lnTo>
                      <a:pt x="0" y="5195443"/>
                    </a:lnTo>
                    <a:lnTo>
                      <a:pt x="0" y="0"/>
                    </a:lnTo>
                    <a:close/>
                  </a:path>
                </a:pathLst>
              </a:custGeom>
              <a:blipFill>
                <a:blip r:embed="rId2"/>
                <a:stretch>
                  <a:fillRect l="0" t="0" r="0" b="0"/>
                </a:stretch>
              </a:blipFill>
            </p:spPr>
          </p:sp>
        </p:grpSp>
        <p:sp>
          <p:nvSpPr>
            <p:cNvPr name="Freeform 8" id="8"/>
            <p:cNvSpPr/>
            <p:nvPr/>
          </p:nvSpPr>
          <p:spPr>
            <a:xfrm flipH="true" flipV="false" rot="0">
              <a:off x="1817898" y="4486169"/>
              <a:ext cx="1654789" cy="3619273"/>
            </a:xfrm>
            <a:custGeom>
              <a:avLst/>
              <a:gdLst/>
              <a:ahLst/>
              <a:cxnLst/>
              <a:rect r="r" b="b" t="t" l="l"/>
              <a:pathLst>
                <a:path h="3619273" w="1654789">
                  <a:moveTo>
                    <a:pt x="1654789" y="0"/>
                  </a:moveTo>
                  <a:lnTo>
                    <a:pt x="0" y="0"/>
                  </a:lnTo>
                  <a:lnTo>
                    <a:pt x="0" y="3619273"/>
                  </a:lnTo>
                  <a:lnTo>
                    <a:pt x="1654789" y="3619273"/>
                  </a:lnTo>
                  <a:lnTo>
                    <a:pt x="1654789" y="0"/>
                  </a:lnTo>
                  <a:close/>
                </a:path>
              </a:pathLst>
            </a:custGeom>
            <a:blipFill>
              <a:blip r:embed="rId3">
                <a:alphaModFix amt="89000"/>
              </a:blip>
              <a:stretch>
                <a:fillRect l="0" t="0" r="0" b="0"/>
              </a:stretch>
            </a:blipFill>
          </p:spPr>
        </p:sp>
        <p:sp>
          <p:nvSpPr>
            <p:cNvPr name="Freeform 9" id="9"/>
            <p:cNvSpPr/>
            <p:nvPr/>
          </p:nvSpPr>
          <p:spPr>
            <a:xfrm flipH="false" flipV="false" rot="408901">
              <a:off x="7802110" y="4227147"/>
              <a:ext cx="1010767" cy="644746"/>
            </a:xfrm>
            <a:custGeom>
              <a:avLst/>
              <a:gdLst/>
              <a:ahLst/>
              <a:cxnLst/>
              <a:rect r="r" b="b" t="t" l="l"/>
              <a:pathLst>
                <a:path h="644746" w="1010767">
                  <a:moveTo>
                    <a:pt x="0" y="0"/>
                  </a:moveTo>
                  <a:lnTo>
                    <a:pt x="1010766" y="0"/>
                  </a:lnTo>
                  <a:lnTo>
                    <a:pt x="1010766" y="644746"/>
                  </a:lnTo>
                  <a:lnTo>
                    <a:pt x="0" y="644746"/>
                  </a:lnTo>
                  <a:lnTo>
                    <a:pt x="0" y="0"/>
                  </a:lnTo>
                  <a:close/>
                </a:path>
              </a:pathLst>
            </a:custGeom>
            <a:blipFill>
              <a:blip r:embed="rId4">
                <a:alphaModFix amt="82000"/>
              </a:blip>
              <a:stretch>
                <a:fillRect l="0" t="0" r="0" b="-4251"/>
              </a:stretch>
            </a:blipFill>
          </p:spPr>
        </p:sp>
      </p:grpSp>
      <p:sp>
        <p:nvSpPr>
          <p:cNvPr name="TextBox 10" id="10"/>
          <p:cNvSpPr txBox="true"/>
          <p:nvPr/>
        </p:nvSpPr>
        <p:spPr>
          <a:xfrm rot="0">
            <a:off x="2053391" y="10073483"/>
            <a:ext cx="176167" cy="20357"/>
          </a:xfrm>
          <a:prstGeom prst="rect">
            <a:avLst/>
          </a:prstGeom>
        </p:spPr>
        <p:txBody>
          <a:bodyPr anchor="t" rtlCol="false" tIns="0" lIns="0" bIns="0" rIns="0">
            <a:spAutoFit/>
          </a:bodyPr>
          <a:lstStyle/>
          <a:p>
            <a:pPr algn="l">
              <a:lnSpc>
                <a:spcPts val="190"/>
              </a:lnSpc>
            </a:pPr>
            <a:r>
              <a:rPr lang="en-US" sz="135">
                <a:solidFill>
                  <a:srgbClr val="FFFFFF"/>
                </a:solidFill>
                <a:latin typeface="Arial"/>
                <a:ea typeface="Arial"/>
                <a:cs typeface="Arial"/>
                <a:sym typeface="Arial"/>
              </a:rPr>
              <a:t>GSEducationalVersion</a:t>
            </a:r>
          </a:p>
        </p:txBody>
      </p:sp>
      <p:sp>
        <p:nvSpPr>
          <p:cNvPr name="TextBox 11" id="11"/>
          <p:cNvSpPr txBox="true"/>
          <p:nvPr/>
        </p:nvSpPr>
        <p:spPr>
          <a:xfrm rot="0">
            <a:off x="-1347201" y="629894"/>
            <a:ext cx="4751802" cy="596900"/>
          </a:xfrm>
          <a:prstGeom prst="rect">
            <a:avLst/>
          </a:prstGeom>
        </p:spPr>
        <p:txBody>
          <a:bodyPr anchor="t" rtlCol="false" tIns="0" lIns="0" bIns="0" rIns="0">
            <a:spAutoFit/>
          </a:bodyPr>
          <a:lstStyle/>
          <a:p>
            <a:pPr algn="r">
              <a:lnSpc>
                <a:spcPts val="4900"/>
              </a:lnSpc>
            </a:pPr>
            <a:r>
              <a:rPr lang="en-US" sz="3500" spc="-143">
                <a:solidFill>
                  <a:srgbClr val="3F322C"/>
                </a:solidFill>
                <a:latin typeface="Nourd"/>
                <a:ea typeface="Nourd"/>
                <a:cs typeface="Nourd"/>
                <a:sym typeface="Nourd"/>
              </a:rPr>
              <a:t>ВІЗУАЛІЗАЦІЇ</a:t>
            </a:r>
          </a:p>
        </p:txBody>
      </p:sp>
      <p:sp>
        <p:nvSpPr>
          <p:cNvPr name="TextBox 12" id="12"/>
          <p:cNvSpPr txBox="true"/>
          <p:nvPr/>
        </p:nvSpPr>
        <p:spPr>
          <a:xfrm rot="0">
            <a:off x="12794249" y="9286875"/>
            <a:ext cx="4465051" cy="255397"/>
          </a:xfrm>
          <a:prstGeom prst="rect">
            <a:avLst/>
          </a:prstGeom>
        </p:spPr>
        <p:txBody>
          <a:bodyPr anchor="t" rtlCol="false" tIns="0" lIns="0" bIns="0" rIns="0">
            <a:spAutoFit/>
          </a:bodyPr>
          <a:lstStyle/>
          <a:p>
            <a:pPr algn="r">
              <a:lnSpc>
                <a:spcPts val="1918"/>
              </a:lnSpc>
            </a:pPr>
            <a:r>
              <a:rPr lang="en-US" sz="1899">
                <a:solidFill>
                  <a:srgbClr val="3F322C"/>
                </a:solidFill>
                <a:latin typeface="DM Sans"/>
                <a:ea typeface="DM Sans"/>
                <a:cs typeface="DM Sans"/>
                <a:sym typeface="DM Sans"/>
              </a:rPr>
              <a:t>візуалізації</a:t>
            </a:r>
          </a:p>
        </p:txBody>
      </p:sp>
    </p:spTree>
  </p:cSld>
  <p:clrMapOvr>
    <a:masterClrMapping/>
  </p:clrMapOvr>
</p:sld>
</file>

<file path=ppt/slides/slide9.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0" y="319405"/>
            <a:ext cx="4607692" cy="1284554"/>
            <a:chOff x="0" y="0"/>
            <a:chExt cx="1213548" cy="338319"/>
          </a:xfrm>
        </p:grpSpPr>
        <p:sp>
          <p:nvSpPr>
            <p:cNvPr name="Freeform 3" id="3"/>
            <p:cNvSpPr/>
            <p:nvPr/>
          </p:nvSpPr>
          <p:spPr>
            <a:xfrm flipH="false" flipV="false" rot="0">
              <a:off x="0" y="0"/>
              <a:ext cx="1213548" cy="338319"/>
            </a:xfrm>
            <a:custGeom>
              <a:avLst/>
              <a:gdLst/>
              <a:ahLst/>
              <a:cxnLst/>
              <a:rect r="r" b="b" t="t" l="l"/>
              <a:pathLst>
                <a:path h="338319" w="1213548">
                  <a:moveTo>
                    <a:pt x="0" y="0"/>
                  </a:moveTo>
                  <a:lnTo>
                    <a:pt x="1213548" y="0"/>
                  </a:lnTo>
                  <a:lnTo>
                    <a:pt x="1213548" y="338319"/>
                  </a:lnTo>
                  <a:lnTo>
                    <a:pt x="0" y="338319"/>
                  </a:lnTo>
                  <a:close/>
                </a:path>
              </a:pathLst>
            </a:custGeom>
            <a:solidFill>
              <a:srgbClr val="EFE7DA"/>
            </a:solidFill>
          </p:spPr>
        </p:sp>
        <p:sp>
          <p:nvSpPr>
            <p:cNvPr name="TextBox 4" id="4"/>
            <p:cNvSpPr txBox="true"/>
            <p:nvPr/>
          </p:nvSpPr>
          <p:spPr>
            <a:xfrm>
              <a:off x="0" y="-28575"/>
              <a:ext cx="1213548" cy="366894"/>
            </a:xfrm>
            <a:prstGeom prst="rect">
              <a:avLst/>
            </a:prstGeom>
          </p:spPr>
          <p:txBody>
            <a:bodyPr anchor="ctr" rtlCol="false" tIns="50800" lIns="50800" bIns="50800" rIns="50800"/>
            <a:lstStyle/>
            <a:p>
              <a:pPr algn="ctr">
                <a:lnSpc>
                  <a:spcPts val="2660"/>
                </a:lnSpc>
              </a:pPr>
            </a:p>
          </p:txBody>
        </p:sp>
      </p:grpSp>
      <p:sp>
        <p:nvSpPr>
          <p:cNvPr name="Freeform 5" id="5"/>
          <p:cNvSpPr/>
          <p:nvPr/>
        </p:nvSpPr>
        <p:spPr>
          <a:xfrm flipH="false" flipV="false" rot="0">
            <a:off x="2303846" y="1840877"/>
            <a:ext cx="13738071" cy="7172843"/>
          </a:xfrm>
          <a:custGeom>
            <a:avLst/>
            <a:gdLst/>
            <a:ahLst/>
            <a:cxnLst/>
            <a:rect r="r" b="b" t="t" l="l"/>
            <a:pathLst>
              <a:path h="7172843" w="13738071">
                <a:moveTo>
                  <a:pt x="0" y="0"/>
                </a:moveTo>
                <a:lnTo>
                  <a:pt x="13738071" y="0"/>
                </a:lnTo>
                <a:lnTo>
                  <a:pt x="13738071" y="7172843"/>
                </a:lnTo>
                <a:lnTo>
                  <a:pt x="0" y="7172843"/>
                </a:lnTo>
                <a:lnTo>
                  <a:pt x="0" y="0"/>
                </a:lnTo>
                <a:close/>
              </a:path>
            </a:pathLst>
          </a:custGeom>
          <a:blipFill>
            <a:blip r:embed="rId2"/>
            <a:stretch>
              <a:fillRect l="-599" t="0" r="0" b="-8381"/>
            </a:stretch>
          </a:blipFill>
        </p:spPr>
      </p:sp>
      <p:sp>
        <p:nvSpPr>
          <p:cNvPr name="Freeform 6" id="6"/>
          <p:cNvSpPr/>
          <p:nvPr/>
        </p:nvSpPr>
        <p:spPr>
          <a:xfrm flipH="false" flipV="false" rot="0">
            <a:off x="7019664" y="5569144"/>
            <a:ext cx="1046568" cy="1222832"/>
          </a:xfrm>
          <a:custGeom>
            <a:avLst/>
            <a:gdLst/>
            <a:ahLst/>
            <a:cxnLst/>
            <a:rect r="r" b="b" t="t" l="l"/>
            <a:pathLst>
              <a:path h="1222832" w="1046568">
                <a:moveTo>
                  <a:pt x="0" y="0"/>
                </a:moveTo>
                <a:lnTo>
                  <a:pt x="1046568" y="0"/>
                </a:lnTo>
                <a:lnTo>
                  <a:pt x="1046568" y="1222832"/>
                </a:lnTo>
                <a:lnTo>
                  <a:pt x="0" y="1222832"/>
                </a:lnTo>
                <a:lnTo>
                  <a:pt x="0" y="0"/>
                </a:lnTo>
                <a:close/>
              </a:path>
            </a:pathLst>
          </a:custGeom>
          <a:blipFill>
            <a:blip r:embed="rId3">
              <a:alphaModFix amt="72000"/>
            </a:blip>
            <a:stretch>
              <a:fillRect l="0" t="0" r="0" b="0"/>
            </a:stretch>
          </a:blipFill>
        </p:spPr>
      </p:sp>
      <p:sp>
        <p:nvSpPr>
          <p:cNvPr name="Freeform 7" id="7"/>
          <p:cNvSpPr/>
          <p:nvPr/>
        </p:nvSpPr>
        <p:spPr>
          <a:xfrm flipH="true" flipV="false" rot="0">
            <a:off x="12947152" y="5897229"/>
            <a:ext cx="1155817" cy="1414259"/>
          </a:xfrm>
          <a:custGeom>
            <a:avLst/>
            <a:gdLst/>
            <a:ahLst/>
            <a:cxnLst/>
            <a:rect r="r" b="b" t="t" l="l"/>
            <a:pathLst>
              <a:path h="1414259" w="1155817">
                <a:moveTo>
                  <a:pt x="1155817" y="0"/>
                </a:moveTo>
                <a:lnTo>
                  <a:pt x="0" y="0"/>
                </a:lnTo>
                <a:lnTo>
                  <a:pt x="0" y="1414259"/>
                </a:lnTo>
                <a:lnTo>
                  <a:pt x="1155817" y="1414259"/>
                </a:lnTo>
                <a:lnTo>
                  <a:pt x="1155817" y="0"/>
                </a:lnTo>
                <a:close/>
              </a:path>
            </a:pathLst>
          </a:custGeom>
          <a:blipFill>
            <a:blip r:embed="rId4">
              <a:alphaModFix amt="85000"/>
            </a:blip>
            <a:stretch>
              <a:fillRect l="-6787" t="0" r="0" b="-39681"/>
            </a:stretch>
          </a:blipFill>
        </p:spPr>
      </p:sp>
      <p:sp>
        <p:nvSpPr>
          <p:cNvPr name="Freeform 8" id="8"/>
          <p:cNvSpPr/>
          <p:nvPr/>
        </p:nvSpPr>
        <p:spPr>
          <a:xfrm flipH="false" flipV="false" rot="-208487">
            <a:off x="3485838" y="4725404"/>
            <a:ext cx="495168" cy="747357"/>
          </a:xfrm>
          <a:custGeom>
            <a:avLst/>
            <a:gdLst/>
            <a:ahLst/>
            <a:cxnLst/>
            <a:rect r="r" b="b" t="t" l="l"/>
            <a:pathLst>
              <a:path h="747357" w="495168">
                <a:moveTo>
                  <a:pt x="0" y="0"/>
                </a:moveTo>
                <a:lnTo>
                  <a:pt x="495168" y="0"/>
                </a:lnTo>
                <a:lnTo>
                  <a:pt x="495168" y="747357"/>
                </a:lnTo>
                <a:lnTo>
                  <a:pt x="0" y="747357"/>
                </a:lnTo>
                <a:lnTo>
                  <a:pt x="0" y="0"/>
                </a:lnTo>
                <a:close/>
              </a:path>
            </a:pathLst>
          </a:custGeom>
          <a:blipFill>
            <a:blip r:embed="rId5">
              <a:alphaModFix amt="67000"/>
            </a:blip>
            <a:stretch>
              <a:fillRect l="0" t="0" r="-11500" b="-5472"/>
            </a:stretch>
          </a:blipFill>
        </p:spPr>
      </p:sp>
      <p:sp>
        <p:nvSpPr>
          <p:cNvPr name="TextBox 9" id="9"/>
          <p:cNvSpPr txBox="true"/>
          <p:nvPr/>
        </p:nvSpPr>
        <p:spPr>
          <a:xfrm rot="0">
            <a:off x="2053391" y="10073483"/>
            <a:ext cx="176167" cy="20357"/>
          </a:xfrm>
          <a:prstGeom prst="rect">
            <a:avLst/>
          </a:prstGeom>
        </p:spPr>
        <p:txBody>
          <a:bodyPr anchor="t" rtlCol="false" tIns="0" lIns="0" bIns="0" rIns="0">
            <a:spAutoFit/>
          </a:bodyPr>
          <a:lstStyle/>
          <a:p>
            <a:pPr algn="l">
              <a:lnSpc>
                <a:spcPts val="190"/>
              </a:lnSpc>
            </a:pPr>
            <a:r>
              <a:rPr lang="en-US" sz="135">
                <a:solidFill>
                  <a:srgbClr val="FFFFFF"/>
                </a:solidFill>
                <a:latin typeface="Arial"/>
                <a:ea typeface="Arial"/>
                <a:cs typeface="Arial"/>
                <a:sym typeface="Arial"/>
              </a:rPr>
              <a:t>GSEducationalVersion</a:t>
            </a:r>
          </a:p>
        </p:txBody>
      </p:sp>
      <p:sp>
        <p:nvSpPr>
          <p:cNvPr name="TextBox 10" id="10"/>
          <p:cNvSpPr txBox="true"/>
          <p:nvPr/>
        </p:nvSpPr>
        <p:spPr>
          <a:xfrm rot="0">
            <a:off x="-1347201" y="629894"/>
            <a:ext cx="4751802" cy="596900"/>
          </a:xfrm>
          <a:prstGeom prst="rect">
            <a:avLst/>
          </a:prstGeom>
        </p:spPr>
        <p:txBody>
          <a:bodyPr anchor="t" rtlCol="false" tIns="0" lIns="0" bIns="0" rIns="0">
            <a:spAutoFit/>
          </a:bodyPr>
          <a:lstStyle/>
          <a:p>
            <a:pPr algn="r">
              <a:lnSpc>
                <a:spcPts val="4900"/>
              </a:lnSpc>
            </a:pPr>
            <a:r>
              <a:rPr lang="en-US" sz="3500" spc="-143">
                <a:solidFill>
                  <a:srgbClr val="3F322C"/>
                </a:solidFill>
                <a:latin typeface="Nourd"/>
                <a:ea typeface="Nourd"/>
                <a:cs typeface="Nourd"/>
                <a:sym typeface="Nourd"/>
              </a:rPr>
              <a:t>ВІЗУАЛІЗАЦІЇ</a:t>
            </a:r>
          </a:p>
        </p:txBody>
      </p:sp>
      <p:sp>
        <p:nvSpPr>
          <p:cNvPr name="TextBox 11" id="11"/>
          <p:cNvSpPr txBox="true"/>
          <p:nvPr/>
        </p:nvSpPr>
        <p:spPr>
          <a:xfrm rot="0">
            <a:off x="12794249" y="9286875"/>
            <a:ext cx="4465051" cy="255397"/>
          </a:xfrm>
          <a:prstGeom prst="rect">
            <a:avLst/>
          </a:prstGeom>
        </p:spPr>
        <p:txBody>
          <a:bodyPr anchor="t" rtlCol="false" tIns="0" lIns="0" bIns="0" rIns="0">
            <a:spAutoFit/>
          </a:bodyPr>
          <a:lstStyle/>
          <a:p>
            <a:pPr algn="r">
              <a:lnSpc>
                <a:spcPts val="1918"/>
              </a:lnSpc>
            </a:pPr>
            <a:r>
              <a:rPr lang="en-US" sz="1899">
                <a:solidFill>
                  <a:srgbClr val="3F322C"/>
                </a:solidFill>
                <a:latin typeface="DM Sans"/>
                <a:ea typeface="DM Sans"/>
                <a:cs typeface="DM Sans"/>
                <a:sym typeface="DM Sans"/>
              </a:rPr>
              <a:t>візуалізації</a:t>
            </a:r>
          </a:p>
        </p:txBody>
      </p:sp>
    </p:spTree>
  </p:cSld>
  <p:clrMapOvr>
    <a:masterClrMapping/>
  </p:clrMapOvr>
</p:sld>
</file>

<file path=ppt/slides/slide10.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0" y="319405"/>
            <a:ext cx="4607692" cy="1284554"/>
            <a:chOff x="0" y="0"/>
            <a:chExt cx="1213548" cy="338319"/>
          </a:xfrm>
        </p:grpSpPr>
        <p:sp>
          <p:nvSpPr>
            <p:cNvPr name="Freeform 3" id="3"/>
            <p:cNvSpPr/>
            <p:nvPr/>
          </p:nvSpPr>
          <p:spPr>
            <a:xfrm flipH="false" flipV="false" rot="0">
              <a:off x="0" y="0"/>
              <a:ext cx="1213548" cy="338319"/>
            </a:xfrm>
            <a:custGeom>
              <a:avLst/>
              <a:gdLst/>
              <a:ahLst/>
              <a:cxnLst/>
              <a:rect r="r" b="b" t="t" l="l"/>
              <a:pathLst>
                <a:path h="338319" w="1213548">
                  <a:moveTo>
                    <a:pt x="0" y="0"/>
                  </a:moveTo>
                  <a:lnTo>
                    <a:pt x="1213548" y="0"/>
                  </a:lnTo>
                  <a:lnTo>
                    <a:pt x="1213548" y="338319"/>
                  </a:lnTo>
                  <a:lnTo>
                    <a:pt x="0" y="338319"/>
                  </a:lnTo>
                  <a:close/>
                </a:path>
              </a:pathLst>
            </a:custGeom>
            <a:solidFill>
              <a:srgbClr val="EFE7DA"/>
            </a:solidFill>
          </p:spPr>
        </p:sp>
        <p:sp>
          <p:nvSpPr>
            <p:cNvPr name="TextBox 4" id="4"/>
            <p:cNvSpPr txBox="true"/>
            <p:nvPr/>
          </p:nvSpPr>
          <p:spPr>
            <a:xfrm>
              <a:off x="0" y="-28575"/>
              <a:ext cx="1213548" cy="366894"/>
            </a:xfrm>
            <a:prstGeom prst="rect">
              <a:avLst/>
            </a:prstGeom>
          </p:spPr>
          <p:txBody>
            <a:bodyPr anchor="ctr" rtlCol="false" tIns="50800" lIns="50800" bIns="50800" rIns="50800"/>
            <a:lstStyle/>
            <a:p>
              <a:pPr algn="ctr">
                <a:lnSpc>
                  <a:spcPts val="2660"/>
                </a:lnSpc>
              </a:pPr>
            </a:p>
          </p:txBody>
        </p:sp>
      </p:grpSp>
      <p:sp>
        <p:nvSpPr>
          <p:cNvPr name="Freeform 5" id="5"/>
          <p:cNvSpPr/>
          <p:nvPr/>
        </p:nvSpPr>
        <p:spPr>
          <a:xfrm flipH="false" flipV="false" rot="0">
            <a:off x="3278645" y="1859893"/>
            <a:ext cx="12454479" cy="7398407"/>
          </a:xfrm>
          <a:custGeom>
            <a:avLst/>
            <a:gdLst/>
            <a:ahLst/>
            <a:cxnLst/>
            <a:rect r="r" b="b" t="t" l="l"/>
            <a:pathLst>
              <a:path h="7398407" w="12454479">
                <a:moveTo>
                  <a:pt x="0" y="0"/>
                </a:moveTo>
                <a:lnTo>
                  <a:pt x="12454478" y="0"/>
                </a:lnTo>
                <a:lnTo>
                  <a:pt x="12454478" y="7398407"/>
                </a:lnTo>
                <a:lnTo>
                  <a:pt x="0" y="7398407"/>
                </a:lnTo>
                <a:lnTo>
                  <a:pt x="0" y="0"/>
                </a:lnTo>
                <a:close/>
              </a:path>
            </a:pathLst>
          </a:custGeom>
          <a:blipFill>
            <a:blip r:embed="rId2"/>
            <a:stretch>
              <a:fillRect l="0" t="0" r="-5606" b="0"/>
            </a:stretch>
          </a:blipFill>
        </p:spPr>
      </p:sp>
      <p:sp>
        <p:nvSpPr>
          <p:cNvPr name="Freeform 6" id="6"/>
          <p:cNvSpPr/>
          <p:nvPr/>
        </p:nvSpPr>
        <p:spPr>
          <a:xfrm flipH="false" flipV="false" rot="0">
            <a:off x="4607692" y="7071387"/>
            <a:ext cx="2029680" cy="2033018"/>
          </a:xfrm>
          <a:custGeom>
            <a:avLst/>
            <a:gdLst/>
            <a:ahLst/>
            <a:cxnLst/>
            <a:rect r="r" b="b" t="t" l="l"/>
            <a:pathLst>
              <a:path h="2033018" w="2029680">
                <a:moveTo>
                  <a:pt x="0" y="0"/>
                </a:moveTo>
                <a:lnTo>
                  <a:pt x="2029680" y="0"/>
                </a:lnTo>
                <a:lnTo>
                  <a:pt x="2029680" y="2033019"/>
                </a:lnTo>
                <a:lnTo>
                  <a:pt x="0" y="2033019"/>
                </a:lnTo>
                <a:lnTo>
                  <a:pt x="0" y="0"/>
                </a:lnTo>
                <a:close/>
              </a:path>
            </a:pathLst>
          </a:custGeom>
          <a:blipFill>
            <a:blip r:embed="rId3">
              <a:alphaModFix amt="67000"/>
            </a:blip>
            <a:stretch>
              <a:fillRect l="0" t="0" r="0" b="0"/>
            </a:stretch>
          </a:blipFill>
        </p:spPr>
      </p:sp>
      <p:sp>
        <p:nvSpPr>
          <p:cNvPr name="TextBox 7" id="7"/>
          <p:cNvSpPr txBox="true"/>
          <p:nvPr/>
        </p:nvSpPr>
        <p:spPr>
          <a:xfrm rot="0">
            <a:off x="2053391" y="10073483"/>
            <a:ext cx="176167" cy="20357"/>
          </a:xfrm>
          <a:prstGeom prst="rect">
            <a:avLst/>
          </a:prstGeom>
        </p:spPr>
        <p:txBody>
          <a:bodyPr anchor="t" rtlCol="false" tIns="0" lIns="0" bIns="0" rIns="0">
            <a:spAutoFit/>
          </a:bodyPr>
          <a:lstStyle/>
          <a:p>
            <a:pPr algn="l">
              <a:lnSpc>
                <a:spcPts val="190"/>
              </a:lnSpc>
            </a:pPr>
            <a:r>
              <a:rPr lang="en-US" sz="135">
                <a:solidFill>
                  <a:srgbClr val="FFFFFF"/>
                </a:solidFill>
                <a:latin typeface="Arial"/>
                <a:ea typeface="Arial"/>
                <a:cs typeface="Arial"/>
                <a:sym typeface="Arial"/>
              </a:rPr>
              <a:t>GSEducationalVersion</a:t>
            </a:r>
          </a:p>
        </p:txBody>
      </p:sp>
      <p:sp>
        <p:nvSpPr>
          <p:cNvPr name="TextBox 8" id="8"/>
          <p:cNvSpPr txBox="true"/>
          <p:nvPr/>
        </p:nvSpPr>
        <p:spPr>
          <a:xfrm rot="0">
            <a:off x="-1347201" y="629894"/>
            <a:ext cx="4751802" cy="596900"/>
          </a:xfrm>
          <a:prstGeom prst="rect">
            <a:avLst/>
          </a:prstGeom>
        </p:spPr>
        <p:txBody>
          <a:bodyPr anchor="t" rtlCol="false" tIns="0" lIns="0" bIns="0" rIns="0">
            <a:spAutoFit/>
          </a:bodyPr>
          <a:lstStyle/>
          <a:p>
            <a:pPr algn="r">
              <a:lnSpc>
                <a:spcPts val="4900"/>
              </a:lnSpc>
            </a:pPr>
            <a:r>
              <a:rPr lang="en-US" sz="3500" spc="-143">
                <a:solidFill>
                  <a:srgbClr val="3F322C"/>
                </a:solidFill>
                <a:latin typeface="Nourd"/>
                <a:ea typeface="Nourd"/>
                <a:cs typeface="Nourd"/>
                <a:sym typeface="Nourd"/>
              </a:rPr>
              <a:t>ВІЗУАЛІЗАЦІЇ</a:t>
            </a:r>
          </a:p>
        </p:txBody>
      </p:sp>
      <p:sp>
        <p:nvSpPr>
          <p:cNvPr name="TextBox 9" id="9"/>
          <p:cNvSpPr txBox="true"/>
          <p:nvPr/>
        </p:nvSpPr>
        <p:spPr>
          <a:xfrm rot="0">
            <a:off x="12794249" y="9286875"/>
            <a:ext cx="4465051" cy="255397"/>
          </a:xfrm>
          <a:prstGeom prst="rect">
            <a:avLst/>
          </a:prstGeom>
        </p:spPr>
        <p:txBody>
          <a:bodyPr anchor="t" rtlCol="false" tIns="0" lIns="0" bIns="0" rIns="0">
            <a:spAutoFit/>
          </a:bodyPr>
          <a:lstStyle/>
          <a:p>
            <a:pPr algn="r">
              <a:lnSpc>
                <a:spcPts val="1918"/>
              </a:lnSpc>
            </a:pPr>
            <a:r>
              <a:rPr lang="en-US" sz="1899">
                <a:solidFill>
                  <a:srgbClr val="3F322C"/>
                </a:solidFill>
                <a:latin typeface="DM Sans"/>
                <a:ea typeface="DM Sans"/>
                <a:cs typeface="DM Sans"/>
                <a:sym typeface="DM Sans"/>
              </a:rPr>
              <a:t>візуалізації</a:t>
            </a:r>
          </a:p>
        </p:txBody>
      </p:sp>
    </p:spTree>
  </p:cSld>
  <p:clrMapOvr>
    <a:masterClrMapping/>
  </p:clrMapOvr>
</p:sld>
</file>

<file path=ppt/slides/slide1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TextBox 2" id="2"/>
          <p:cNvSpPr txBox="true"/>
          <p:nvPr/>
        </p:nvSpPr>
        <p:spPr>
          <a:xfrm rot="0">
            <a:off x="14841537" y="4134616"/>
            <a:ext cx="1944196" cy="915556"/>
          </a:xfrm>
          <a:prstGeom prst="rect">
            <a:avLst/>
          </a:prstGeom>
        </p:spPr>
        <p:txBody>
          <a:bodyPr anchor="t" rtlCol="false" tIns="0" lIns="0" bIns="0" rIns="0">
            <a:spAutoFit/>
          </a:bodyPr>
          <a:lstStyle/>
          <a:p>
            <a:pPr algn="l">
              <a:lnSpc>
                <a:spcPts val="2510"/>
              </a:lnSpc>
            </a:pPr>
            <a:r>
              <a:rPr lang="en-US" sz="1143">
                <a:solidFill>
                  <a:srgbClr val="000000"/>
                </a:solidFill>
                <a:latin typeface="Helvetica World"/>
                <a:ea typeface="Helvetica World"/>
                <a:cs typeface="Helvetica World"/>
                <a:sym typeface="Helvetica World"/>
              </a:rPr>
              <a:t>ЕКСПЛІКАЦІЯ</a:t>
            </a:r>
          </a:p>
          <a:p>
            <a:pPr algn="l">
              <a:lnSpc>
                <a:spcPts val="2510"/>
              </a:lnSpc>
            </a:pPr>
            <a:r>
              <a:rPr lang="en-US" sz="1143">
                <a:solidFill>
                  <a:srgbClr val="000000"/>
                </a:solidFill>
                <a:latin typeface="Helvetica World"/>
                <a:ea typeface="Helvetica World"/>
                <a:cs typeface="Helvetica World"/>
                <a:sym typeface="Helvetica World"/>
              </a:rPr>
              <a:t>1-LED СТРІЧКА 2-ТОЧКОВИЙ СВІТИЛЬНИК</a:t>
            </a:r>
          </a:p>
        </p:txBody>
      </p:sp>
      <p:sp>
        <p:nvSpPr>
          <p:cNvPr name="TextBox 3" id="3"/>
          <p:cNvSpPr txBox="true"/>
          <p:nvPr/>
        </p:nvSpPr>
        <p:spPr>
          <a:xfrm rot="-5400000">
            <a:off x="11233978" y="4792082"/>
            <a:ext cx="160067" cy="81674"/>
          </a:xfrm>
          <a:prstGeom prst="rect">
            <a:avLst/>
          </a:prstGeom>
        </p:spPr>
        <p:txBody>
          <a:bodyPr anchor="t" rtlCol="false" tIns="0" lIns="0" bIns="0" rIns="0">
            <a:spAutoFit/>
          </a:bodyPr>
          <a:lstStyle/>
          <a:p>
            <a:pPr algn="l">
              <a:lnSpc>
                <a:spcPts val="691"/>
              </a:lnSpc>
            </a:pPr>
            <a:r>
              <a:rPr lang="en-US" sz="493">
                <a:solidFill>
                  <a:srgbClr val="000000"/>
                </a:solidFill>
                <a:latin typeface="Arial"/>
                <a:ea typeface="Arial"/>
                <a:cs typeface="Arial"/>
                <a:sym typeface="Arial"/>
              </a:rPr>
              <a:t>3,600</a:t>
            </a:r>
          </a:p>
        </p:txBody>
      </p:sp>
      <p:sp>
        <p:nvSpPr>
          <p:cNvPr name="Freeform 4" id="4"/>
          <p:cNvSpPr/>
          <p:nvPr/>
        </p:nvSpPr>
        <p:spPr>
          <a:xfrm flipH="false" flipV="false" rot="0">
            <a:off x="11210923" y="3749924"/>
            <a:ext cx="6645640" cy="3933653"/>
          </a:xfrm>
          <a:custGeom>
            <a:avLst/>
            <a:gdLst/>
            <a:ahLst/>
            <a:cxnLst/>
            <a:rect r="r" b="b" t="t" l="l"/>
            <a:pathLst>
              <a:path h="3933653" w="6645640">
                <a:moveTo>
                  <a:pt x="0" y="0"/>
                </a:moveTo>
                <a:lnTo>
                  <a:pt x="6645640" y="0"/>
                </a:lnTo>
                <a:lnTo>
                  <a:pt x="6645640" y="3933653"/>
                </a:lnTo>
                <a:lnTo>
                  <a:pt x="0" y="3933653"/>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grpSp>
        <p:nvGrpSpPr>
          <p:cNvPr name="Group 5" id="5"/>
          <p:cNvGrpSpPr/>
          <p:nvPr/>
        </p:nvGrpSpPr>
        <p:grpSpPr>
          <a:xfrm rot="0">
            <a:off x="8396204" y="3716727"/>
            <a:ext cx="2484697" cy="4604977"/>
            <a:chOff x="0" y="0"/>
            <a:chExt cx="3312930" cy="6139969"/>
          </a:xfrm>
        </p:grpSpPr>
        <p:sp>
          <p:nvSpPr>
            <p:cNvPr name="Freeform 6" id="6"/>
            <p:cNvSpPr/>
            <p:nvPr/>
          </p:nvSpPr>
          <p:spPr>
            <a:xfrm flipH="false" flipV="false" rot="0">
              <a:off x="0" y="0"/>
              <a:ext cx="3312930" cy="6139969"/>
            </a:xfrm>
            <a:custGeom>
              <a:avLst/>
              <a:gdLst/>
              <a:ahLst/>
              <a:cxnLst/>
              <a:rect r="r" b="b" t="t" l="l"/>
              <a:pathLst>
                <a:path h="6139969" w="3312930">
                  <a:moveTo>
                    <a:pt x="0" y="0"/>
                  </a:moveTo>
                  <a:lnTo>
                    <a:pt x="3312930" y="0"/>
                  </a:lnTo>
                  <a:lnTo>
                    <a:pt x="3312930" y="6139969"/>
                  </a:lnTo>
                  <a:lnTo>
                    <a:pt x="0" y="6139969"/>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TextBox 7" id="7"/>
            <p:cNvSpPr txBox="true"/>
            <p:nvPr/>
          </p:nvSpPr>
          <p:spPr>
            <a:xfrm rot="0">
              <a:off x="246813" y="411701"/>
              <a:ext cx="2853625" cy="5200165"/>
            </a:xfrm>
            <a:prstGeom prst="rect">
              <a:avLst/>
            </a:prstGeom>
          </p:spPr>
          <p:txBody>
            <a:bodyPr anchor="t" rtlCol="false" tIns="0" lIns="0" bIns="0" rIns="0">
              <a:spAutoFit/>
            </a:bodyPr>
            <a:lstStyle/>
            <a:p>
              <a:pPr algn="l">
                <a:lnSpc>
                  <a:spcPts val="586"/>
                </a:lnSpc>
              </a:pPr>
              <a:r>
                <a:rPr lang="en-US" sz="1173">
                  <a:solidFill>
                    <a:srgbClr val="000000"/>
                  </a:solidFill>
                  <a:latin typeface="Helvetica World"/>
                  <a:ea typeface="Helvetica World"/>
                  <a:cs typeface="Helvetica World"/>
                  <a:sym typeface="Helvetica World"/>
                </a:rPr>
                <a:t>ЕКСПЛІКАЦІЯ</a:t>
              </a:r>
            </a:p>
            <a:p>
              <a:pPr algn="l">
                <a:lnSpc>
                  <a:spcPts val="652"/>
                </a:lnSpc>
              </a:pPr>
            </a:p>
            <a:p>
              <a:pPr algn="l">
                <a:lnSpc>
                  <a:spcPts val="652"/>
                </a:lnSpc>
              </a:pPr>
            </a:p>
            <a:p>
              <a:pPr algn="l">
                <a:lnSpc>
                  <a:spcPts val="652"/>
                </a:lnSpc>
              </a:pPr>
            </a:p>
            <a:p>
              <a:pPr algn="l">
                <a:lnSpc>
                  <a:spcPts val="652"/>
                </a:lnSpc>
              </a:pPr>
              <a:r>
                <a:rPr lang="en-US" sz="1304" spc="10">
                  <a:solidFill>
                    <a:srgbClr val="000000"/>
                  </a:solidFill>
                  <a:latin typeface="IBM Plex Sans"/>
                  <a:ea typeface="IBM Plex Sans"/>
                  <a:cs typeface="IBM Plex Sans"/>
                  <a:sym typeface="IBM Plex Sans"/>
                </a:rPr>
                <a:t>1-РОБОЧИЙ СТІЛ</a:t>
              </a:r>
            </a:p>
            <a:p>
              <a:pPr algn="l">
                <a:lnSpc>
                  <a:spcPts val="3260"/>
                </a:lnSpc>
              </a:pPr>
              <a:r>
                <a:rPr lang="en-US" sz="1304" spc="10">
                  <a:solidFill>
                    <a:srgbClr val="000000"/>
                  </a:solidFill>
                  <a:latin typeface="IBM Plex Sans"/>
                  <a:ea typeface="IBM Plex Sans"/>
                  <a:cs typeface="IBM Plex Sans"/>
                  <a:sym typeface="IBM Plex Sans"/>
                </a:rPr>
                <a:t>2-КРІСЛО ЛІКАРЯ</a:t>
              </a:r>
            </a:p>
            <a:p>
              <a:pPr algn="l">
                <a:lnSpc>
                  <a:spcPts val="1974"/>
                </a:lnSpc>
              </a:pPr>
              <a:r>
                <a:rPr lang="en-US" sz="1304" spc="10">
                  <a:solidFill>
                    <a:srgbClr val="000000"/>
                  </a:solidFill>
                  <a:latin typeface="IBM Plex Sans"/>
                  <a:ea typeface="IBM Plex Sans"/>
                  <a:cs typeface="IBM Plex Sans"/>
                  <a:sym typeface="IBM Plex Sans"/>
                </a:rPr>
                <a:t>3-КРІСЛА ДЛЯ </a:t>
              </a:r>
            </a:p>
            <a:p>
              <a:pPr algn="l">
                <a:lnSpc>
                  <a:spcPts val="1155"/>
                </a:lnSpc>
              </a:pPr>
              <a:r>
                <a:rPr lang="en-US" sz="1304" spc="10">
                  <a:solidFill>
                    <a:srgbClr val="000000"/>
                  </a:solidFill>
                  <a:latin typeface="IBM Plex Sans"/>
                  <a:ea typeface="IBM Plex Sans"/>
                  <a:cs typeface="IBM Plex Sans"/>
                  <a:sym typeface="IBM Plex Sans"/>
                </a:rPr>
                <a:t>ВІДВІДУВАЧІВ</a:t>
              </a:r>
            </a:p>
            <a:p>
              <a:pPr algn="l">
                <a:lnSpc>
                  <a:spcPts val="3260"/>
                </a:lnSpc>
              </a:pPr>
              <a:r>
                <a:rPr lang="en-US" sz="1304" spc="10">
                  <a:solidFill>
                    <a:srgbClr val="000000"/>
                  </a:solidFill>
                  <a:latin typeface="IBM Plex Sans"/>
                  <a:ea typeface="IBM Plex Sans"/>
                  <a:cs typeface="IBM Plex Sans"/>
                  <a:sym typeface="IBM Plex Sans"/>
                </a:rPr>
                <a:t>4-ТИХА ЗОНА</a:t>
              </a:r>
            </a:p>
            <a:p>
              <a:pPr algn="l">
                <a:lnSpc>
                  <a:spcPts val="1974"/>
                </a:lnSpc>
              </a:pPr>
              <a:r>
                <a:rPr lang="en-US" sz="1304" spc="10">
                  <a:solidFill>
                    <a:srgbClr val="000000"/>
                  </a:solidFill>
                  <a:latin typeface="IBM Plex Sans"/>
                  <a:ea typeface="IBM Plex Sans"/>
                  <a:cs typeface="IBM Plex Sans"/>
                  <a:sym typeface="IBM Plex Sans"/>
                </a:rPr>
                <a:t>5-СТІЛ ТРАНСФОРМЕР ІЗ </a:t>
              </a:r>
            </a:p>
            <a:p>
              <a:pPr algn="l">
                <a:lnSpc>
                  <a:spcPts val="1155"/>
                </a:lnSpc>
              </a:pPr>
              <a:r>
                <a:rPr lang="en-US" sz="1304" spc="10">
                  <a:solidFill>
                    <a:srgbClr val="000000"/>
                  </a:solidFill>
                  <a:latin typeface="IBM Plex Sans"/>
                  <a:ea typeface="IBM Plex Sans"/>
                  <a:cs typeface="IBM Plex Sans"/>
                  <a:sym typeface="IBM Plex Sans"/>
                </a:rPr>
                <a:t>ПУФАМИ</a:t>
              </a:r>
            </a:p>
            <a:p>
              <a:pPr algn="l">
                <a:lnSpc>
                  <a:spcPts val="3260"/>
                </a:lnSpc>
              </a:pPr>
              <a:r>
                <a:rPr lang="en-US" sz="1304" spc="10">
                  <a:solidFill>
                    <a:srgbClr val="000000"/>
                  </a:solidFill>
                  <a:latin typeface="IBM Plex Sans"/>
                  <a:ea typeface="IBM Plex Sans"/>
                  <a:cs typeface="IBM Plex Sans"/>
                  <a:sym typeface="IBM Plex Sans"/>
                </a:rPr>
                <a:t>6-ШАФА</a:t>
              </a:r>
            </a:p>
            <a:p>
              <a:pPr algn="l">
                <a:lnSpc>
                  <a:spcPts val="1974"/>
                </a:lnSpc>
              </a:pPr>
              <a:r>
                <a:rPr lang="en-US" sz="1304" spc="10">
                  <a:solidFill>
                    <a:srgbClr val="000000"/>
                  </a:solidFill>
                  <a:latin typeface="IBM Plex Sans"/>
                  <a:ea typeface="IBM Plex Sans"/>
                  <a:cs typeface="IBM Plex Sans"/>
                  <a:sym typeface="IBM Plex Sans"/>
                </a:rPr>
                <a:t>7-УМИВАЛЬНИК</a:t>
              </a:r>
            </a:p>
            <a:p>
              <a:pPr algn="l">
                <a:lnSpc>
                  <a:spcPts val="3260"/>
                </a:lnSpc>
              </a:pPr>
              <a:r>
                <a:rPr lang="en-US" sz="1304" spc="10">
                  <a:solidFill>
                    <a:srgbClr val="000000"/>
                  </a:solidFill>
                  <a:latin typeface="IBM Plex Sans"/>
                  <a:ea typeface="IBM Plex Sans"/>
                  <a:cs typeface="IBM Plex Sans"/>
                  <a:sym typeface="IBM Plex Sans"/>
                </a:rPr>
                <a:t>8-МАСАЖНА КУШЕТКА</a:t>
              </a:r>
            </a:p>
            <a:p>
              <a:pPr algn="l">
                <a:lnSpc>
                  <a:spcPts val="1974"/>
                </a:lnSpc>
              </a:pPr>
              <a:r>
                <a:rPr lang="en-US" sz="1304" spc="10">
                  <a:solidFill>
                    <a:srgbClr val="000000"/>
                  </a:solidFill>
                  <a:latin typeface="IBM Plex Sans"/>
                  <a:ea typeface="IBM Plex Sans"/>
                  <a:cs typeface="IBM Plex Sans"/>
                  <a:sym typeface="IBM Plex Sans"/>
                </a:rPr>
                <a:t>9-ТАКТИЛЬНЕ ПАННО</a:t>
              </a:r>
            </a:p>
            <a:p>
              <a:pPr algn="l">
                <a:lnSpc>
                  <a:spcPts val="3260"/>
                </a:lnSpc>
              </a:pPr>
              <a:r>
                <a:rPr lang="en-US" sz="1304" spc="10">
                  <a:solidFill>
                    <a:srgbClr val="000000"/>
                  </a:solidFill>
                  <a:latin typeface="IBM Plex Sans"/>
                  <a:ea typeface="IBM Plex Sans"/>
                  <a:cs typeface="IBM Plex Sans"/>
                  <a:sym typeface="IBM Plex Sans"/>
                </a:rPr>
                <a:t>10-КРЕЙДОВА ДОШКА</a:t>
              </a:r>
            </a:p>
            <a:p>
              <a:pPr algn="l">
                <a:lnSpc>
                  <a:spcPts val="1974"/>
                </a:lnSpc>
              </a:pPr>
              <a:r>
                <a:rPr lang="en-US" sz="1304" spc="10">
                  <a:solidFill>
                    <a:srgbClr val="000000"/>
                  </a:solidFill>
                  <a:latin typeface="IBM Plex Sans"/>
                  <a:ea typeface="IBM Plex Sans"/>
                  <a:cs typeface="IBM Plex Sans"/>
                  <a:sym typeface="IBM Plex Sans"/>
                </a:rPr>
                <a:t>11-ТАКТИЛЬНИЙ КОВРИК</a:t>
              </a:r>
            </a:p>
          </p:txBody>
        </p:sp>
      </p:grpSp>
      <p:grpSp>
        <p:nvGrpSpPr>
          <p:cNvPr name="Group 8" id="8"/>
          <p:cNvGrpSpPr/>
          <p:nvPr/>
        </p:nvGrpSpPr>
        <p:grpSpPr>
          <a:xfrm rot="0">
            <a:off x="0" y="319405"/>
            <a:ext cx="4607692" cy="1284554"/>
            <a:chOff x="0" y="0"/>
            <a:chExt cx="1213548" cy="338319"/>
          </a:xfrm>
        </p:grpSpPr>
        <p:sp>
          <p:nvSpPr>
            <p:cNvPr name="Freeform 9" id="9"/>
            <p:cNvSpPr/>
            <p:nvPr/>
          </p:nvSpPr>
          <p:spPr>
            <a:xfrm flipH="false" flipV="false" rot="0">
              <a:off x="0" y="0"/>
              <a:ext cx="1213548" cy="338319"/>
            </a:xfrm>
            <a:custGeom>
              <a:avLst/>
              <a:gdLst/>
              <a:ahLst/>
              <a:cxnLst/>
              <a:rect r="r" b="b" t="t" l="l"/>
              <a:pathLst>
                <a:path h="338319" w="1213548">
                  <a:moveTo>
                    <a:pt x="0" y="0"/>
                  </a:moveTo>
                  <a:lnTo>
                    <a:pt x="1213548" y="0"/>
                  </a:lnTo>
                  <a:lnTo>
                    <a:pt x="1213548" y="338319"/>
                  </a:lnTo>
                  <a:lnTo>
                    <a:pt x="0" y="338319"/>
                  </a:lnTo>
                  <a:close/>
                </a:path>
              </a:pathLst>
            </a:custGeom>
            <a:solidFill>
              <a:srgbClr val="EFE7DA"/>
            </a:solidFill>
          </p:spPr>
        </p:sp>
        <p:sp>
          <p:nvSpPr>
            <p:cNvPr name="TextBox 10" id="10"/>
            <p:cNvSpPr txBox="true"/>
            <p:nvPr/>
          </p:nvSpPr>
          <p:spPr>
            <a:xfrm>
              <a:off x="0" y="-28575"/>
              <a:ext cx="1213548" cy="366894"/>
            </a:xfrm>
            <a:prstGeom prst="rect">
              <a:avLst/>
            </a:prstGeom>
          </p:spPr>
          <p:txBody>
            <a:bodyPr anchor="ctr" rtlCol="false" tIns="50800" lIns="50800" bIns="50800" rIns="50800"/>
            <a:lstStyle/>
            <a:p>
              <a:pPr algn="ctr">
                <a:lnSpc>
                  <a:spcPts val="2660"/>
                </a:lnSpc>
              </a:pPr>
            </a:p>
          </p:txBody>
        </p:sp>
      </p:grpSp>
      <p:sp>
        <p:nvSpPr>
          <p:cNvPr name="TextBox 11" id="11"/>
          <p:cNvSpPr txBox="true"/>
          <p:nvPr/>
        </p:nvSpPr>
        <p:spPr>
          <a:xfrm rot="0">
            <a:off x="576647" y="1748071"/>
            <a:ext cx="2334314" cy="260627"/>
          </a:xfrm>
          <a:prstGeom prst="rect">
            <a:avLst/>
          </a:prstGeom>
        </p:spPr>
        <p:txBody>
          <a:bodyPr anchor="t" rtlCol="false" tIns="0" lIns="0" bIns="0" rIns="0">
            <a:spAutoFit/>
          </a:bodyPr>
          <a:lstStyle/>
          <a:p>
            <a:pPr algn="l">
              <a:lnSpc>
                <a:spcPts val="2074"/>
              </a:lnSpc>
            </a:pPr>
            <a:r>
              <a:rPr lang="en-US" sz="1481">
                <a:solidFill>
                  <a:srgbClr val="000000"/>
                </a:solidFill>
                <a:latin typeface="Arial"/>
                <a:ea typeface="Arial"/>
                <a:cs typeface="Arial"/>
                <a:sym typeface="Arial"/>
              </a:rPr>
              <a:t>ПЛАН ПІДЛОГИ М 1:50</a:t>
            </a:r>
          </a:p>
        </p:txBody>
      </p:sp>
      <p:grpSp>
        <p:nvGrpSpPr>
          <p:cNvPr name="Group 12" id="12"/>
          <p:cNvGrpSpPr/>
          <p:nvPr/>
        </p:nvGrpSpPr>
        <p:grpSpPr>
          <a:xfrm rot="0">
            <a:off x="-66470" y="2129805"/>
            <a:ext cx="8472404" cy="8207947"/>
            <a:chOff x="0" y="0"/>
            <a:chExt cx="11296539" cy="10943929"/>
          </a:xfrm>
        </p:grpSpPr>
        <p:sp>
          <p:nvSpPr>
            <p:cNvPr name="TextBox 13" id="13"/>
            <p:cNvSpPr txBox="true"/>
            <p:nvPr/>
          </p:nvSpPr>
          <p:spPr>
            <a:xfrm rot="0">
              <a:off x="2699063" y="10780352"/>
              <a:ext cx="665126" cy="95907"/>
            </a:xfrm>
            <a:prstGeom prst="rect">
              <a:avLst/>
            </a:prstGeom>
          </p:spPr>
          <p:txBody>
            <a:bodyPr anchor="t" rtlCol="false" tIns="0" lIns="0" bIns="0" rIns="0">
              <a:spAutoFit/>
            </a:bodyPr>
            <a:lstStyle/>
            <a:p>
              <a:pPr algn="l">
                <a:lnSpc>
                  <a:spcPts val="538"/>
                </a:lnSpc>
              </a:pPr>
              <a:r>
                <a:rPr lang="en-US" sz="384">
                  <a:solidFill>
                    <a:srgbClr val="FFFFFF"/>
                  </a:solidFill>
                  <a:latin typeface="Arial"/>
                  <a:ea typeface="Arial"/>
                  <a:cs typeface="Arial"/>
                  <a:sym typeface="Arial"/>
                </a:rPr>
                <a:t>GSEducationalVersion</a:t>
              </a:r>
            </a:p>
          </p:txBody>
        </p:sp>
        <p:sp>
          <p:nvSpPr>
            <p:cNvPr name="Freeform 14" id="14"/>
            <p:cNvSpPr/>
            <p:nvPr/>
          </p:nvSpPr>
          <p:spPr>
            <a:xfrm flipH="false" flipV="false" rot="0">
              <a:off x="3088541" y="814547"/>
              <a:ext cx="7179024" cy="7817178"/>
            </a:xfrm>
            <a:custGeom>
              <a:avLst/>
              <a:gdLst/>
              <a:ahLst/>
              <a:cxnLst/>
              <a:rect r="r" b="b" t="t" l="l"/>
              <a:pathLst>
                <a:path h="7817178" w="7179024">
                  <a:moveTo>
                    <a:pt x="0" y="0"/>
                  </a:moveTo>
                  <a:lnTo>
                    <a:pt x="7179024" y="0"/>
                  </a:lnTo>
                  <a:lnTo>
                    <a:pt x="7179024" y="7817178"/>
                  </a:lnTo>
                  <a:lnTo>
                    <a:pt x="0" y="7817178"/>
                  </a:lnTo>
                  <a:lnTo>
                    <a:pt x="0" y="0"/>
                  </a:lnTo>
                  <a:close/>
                </a:path>
              </a:pathLst>
            </a:custGeom>
            <a:blipFill>
              <a:blip r:embed="rId6"/>
              <a:stretch>
                <a:fillRect l="0" t="-3345" r="0" b="0"/>
              </a:stretch>
            </a:blipFill>
          </p:spPr>
        </p:sp>
        <p:sp>
          <p:nvSpPr>
            <p:cNvPr name="Freeform 15" id="15"/>
            <p:cNvSpPr/>
            <p:nvPr/>
          </p:nvSpPr>
          <p:spPr>
            <a:xfrm flipH="false" flipV="false" rot="0">
              <a:off x="3190336" y="979647"/>
              <a:ext cx="6848367" cy="7323696"/>
            </a:xfrm>
            <a:custGeom>
              <a:avLst/>
              <a:gdLst/>
              <a:ahLst/>
              <a:cxnLst/>
              <a:rect r="r" b="b" t="t" l="l"/>
              <a:pathLst>
                <a:path h="7323696" w="6848367">
                  <a:moveTo>
                    <a:pt x="0" y="0"/>
                  </a:moveTo>
                  <a:lnTo>
                    <a:pt x="6848367" y="0"/>
                  </a:lnTo>
                  <a:lnTo>
                    <a:pt x="6848367" y="7323696"/>
                  </a:lnTo>
                  <a:lnTo>
                    <a:pt x="0" y="7323696"/>
                  </a:lnTo>
                  <a:lnTo>
                    <a:pt x="0" y="0"/>
                  </a:lnTo>
                  <a:close/>
                </a:path>
              </a:pathLst>
            </a:custGeom>
            <a:blipFill>
              <a:blip r:embed="rId7"/>
              <a:stretch>
                <a:fillRect l="0" t="-5228" r="0" b="0"/>
              </a:stretch>
            </a:blipFill>
          </p:spPr>
        </p:sp>
        <p:sp>
          <p:nvSpPr>
            <p:cNvPr name="Freeform 16" id="16"/>
            <p:cNvSpPr/>
            <p:nvPr/>
          </p:nvSpPr>
          <p:spPr>
            <a:xfrm flipH="false" flipV="false" rot="0">
              <a:off x="0" y="0"/>
              <a:ext cx="11296539" cy="10943929"/>
            </a:xfrm>
            <a:custGeom>
              <a:avLst/>
              <a:gdLst/>
              <a:ahLst/>
              <a:cxnLst/>
              <a:rect r="r" b="b" t="t" l="l"/>
              <a:pathLst>
                <a:path h="10943929" w="11296539">
                  <a:moveTo>
                    <a:pt x="0" y="0"/>
                  </a:moveTo>
                  <a:lnTo>
                    <a:pt x="11296539" y="0"/>
                  </a:lnTo>
                  <a:lnTo>
                    <a:pt x="11296539" y="10943929"/>
                  </a:lnTo>
                  <a:lnTo>
                    <a:pt x="0" y="10943929"/>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TextBox 17" id="17"/>
            <p:cNvSpPr txBox="true"/>
            <p:nvPr/>
          </p:nvSpPr>
          <p:spPr>
            <a:xfrm rot="0">
              <a:off x="370065" y="4166296"/>
              <a:ext cx="327101" cy="633662"/>
            </a:xfrm>
            <a:prstGeom prst="rect">
              <a:avLst/>
            </a:prstGeom>
          </p:spPr>
          <p:txBody>
            <a:bodyPr anchor="t" rtlCol="false" tIns="0" lIns="0" bIns="0" rIns="0">
              <a:spAutoFit/>
            </a:bodyPr>
            <a:lstStyle/>
            <a:p>
              <a:pPr algn="l">
                <a:lnSpc>
                  <a:spcPts val="3974"/>
                </a:lnSpc>
              </a:pPr>
              <a:r>
                <a:rPr lang="en-US" sz="2839">
                  <a:solidFill>
                    <a:srgbClr val="000000"/>
                  </a:solidFill>
                  <a:latin typeface="Arial"/>
                  <a:ea typeface="Arial"/>
                  <a:cs typeface="Arial"/>
                  <a:sym typeface="Arial"/>
                </a:rPr>
                <a:t>В</a:t>
              </a:r>
            </a:p>
          </p:txBody>
        </p:sp>
        <p:sp>
          <p:nvSpPr>
            <p:cNvPr name="TextBox 18" id="18"/>
            <p:cNvSpPr txBox="true"/>
            <p:nvPr/>
          </p:nvSpPr>
          <p:spPr>
            <a:xfrm rot="0">
              <a:off x="2750504" y="9917113"/>
              <a:ext cx="272668" cy="633662"/>
            </a:xfrm>
            <a:prstGeom prst="rect">
              <a:avLst/>
            </a:prstGeom>
          </p:spPr>
          <p:txBody>
            <a:bodyPr anchor="t" rtlCol="false" tIns="0" lIns="0" bIns="0" rIns="0">
              <a:spAutoFit/>
            </a:bodyPr>
            <a:lstStyle/>
            <a:p>
              <a:pPr algn="l">
                <a:lnSpc>
                  <a:spcPts val="3974"/>
                </a:lnSpc>
              </a:pPr>
              <a:r>
                <a:rPr lang="en-US" sz="2839">
                  <a:solidFill>
                    <a:srgbClr val="000000"/>
                  </a:solidFill>
                  <a:latin typeface="Arial"/>
                  <a:ea typeface="Arial"/>
                  <a:cs typeface="Arial"/>
                  <a:sym typeface="Arial"/>
                </a:rPr>
                <a:t>1</a:t>
              </a:r>
            </a:p>
          </p:txBody>
        </p:sp>
        <p:sp>
          <p:nvSpPr>
            <p:cNvPr name="TextBox 19" id="19"/>
            <p:cNvSpPr txBox="true"/>
            <p:nvPr/>
          </p:nvSpPr>
          <p:spPr>
            <a:xfrm rot="0">
              <a:off x="8630213" y="10043814"/>
              <a:ext cx="272668" cy="633662"/>
            </a:xfrm>
            <a:prstGeom prst="rect">
              <a:avLst/>
            </a:prstGeom>
          </p:spPr>
          <p:txBody>
            <a:bodyPr anchor="t" rtlCol="false" tIns="0" lIns="0" bIns="0" rIns="0">
              <a:spAutoFit/>
            </a:bodyPr>
            <a:lstStyle/>
            <a:p>
              <a:pPr algn="l">
                <a:lnSpc>
                  <a:spcPts val="3974"/>
                </a:lnSpc>
              </a:pPr>
              <a:r>
                <a:rPr lang="en-US" sz="2839">
                  <a:solidFill>
                    <a:srgbClr val="000000"/>
                  </a:solidFill>
                  <a:latin typeface="Arial"/>
                  <a:ea typeface="Arial"/>
                  <a:cs typeface="Arial"/>
                  <a:sym typeface="Arial"/>
                </a:rPr>
                <a:t>2</a:t>
              </a:r>
            </a:p>
          </p:txBody>
        </p:sp>
        <p:sp>
          <p:nvSpPr>
            <p:cNvPr name="TextBox 20" id="20"/>
            <p:cNvSpPr txBox="true"/>
            <p:nvPr/>
          </p:nvSpPr>
          <p:spPr>
            <a:xfrm rot="-2700000">
              <a:off x="9443547" y="7665439"/>
              <a:ext cx="383094" cy="186609"/>
            </a:xfrm>
            <a:prstGeom prst="rect">
              <a:avLst/>
            </a:prstGeom>
          </p:spPr>
          <p:txBody>
            <a:bodyPr anchor="t" rtlCol="false" tIns="0" lIns="0" bIns="0" rIns="0">
              <a:spAutoFit/>
            </a:bodyPr>
            <a:lstStyle/>
            <a:p>
              <a:pPr algn="l">
                <a:lnSpc>
                  <a:spcPts val="1135"/>
                </a:lnSpc>
              </a:pPr>
              <a:r>
                <a:rPr lang="en-US" sz="811">
                  <a:solidFill>
                    <a:srgbClr val="000000"/>
                  </a:solidFill>
                  <a:latin typeface="Arial"/>
                  <a:ea typeface="Arial"/>
                  <a:cs typeface="Arial"/>
                  <a:sym typeface="Arial"/>
                </a:rPr>
                <a:t>3,800</a:t>
              </a:r>
            </a:p>
          </p:txBody>
        </p:sp>
        <p:sp>
          <p:nvSpPr>
            <p:cNvPr name="TextBox 21" id="21"/>
            <p:cNvSpPr txBox="true"/>
            <p:nvPr/>
          </p:nvSpPr>
          <p:spPr>
            <a:xfrm rot="-2700000">
              <a:off x="9832342" y="6783791"/>
              <a:ext cx="350607" cy="190575"/>
            </a:xfrm>
            <a:prstGeom prst="rect">
              <a:avLst/>
            </a:prstGeom>
          </p:spPr>
          <p:txBody>
            <a:bodyPr anchor="t" rtlCol="false" tIns="0" lIns="0" bIns="0" rIns="0">
              <a:spAutoFit/>
            </a:bodyPr>
            <a:lstStyle/>
            <a:p>
              <a:pPr algn="l">
                <a:lnSpc>
                  <a:spcPts val="1135"/>
                </a:lnSpc>
              </a:pPr>
              <a:r>
                <a:rPr lang="en-US" sz="811">
                  <a:solidFill>
                    <a:srgbClr val="000000"/>
                  </a:solidFill>
                  <a:latin typeface="Arial"/>
                  <a:ea typeface="Arial"/>
                  <a:cs typeface="Arial"/>
                  <a:sym typeface="Arial"/>
                </a:rPr>
                <a:t>2,000</a:t>
              </a:r>
            </a:p>
          </p:txBody>
        </p:sp>
        <p:sp>
          <p:nvSpPr>
            <p:cNvPr name="TextBox 22" id="22"/>
            <p:cNvSpPr txBox="true"/>
            <p:nvPr/>
          </p:nvSpPr>
          <p:spPr>
            <a:xfrm rot="-5400000">
              <a:off x="2224108" y="2563558"/>
              <a:ext cx="350607" cy="186609"/>
            </a:xfrm>
            <a:prstGeom prst="rect">
              <a:avLst/>
            </a:prstGeom>
          </p:spPr>
          <p:txBody>
            <a:bodyPr anchor="t" rtlCol="false" tIns="0" lIns="0" bIns="0" rIns="0">
              <a:spAutoFit/>
            </a:bodyPr>
            <a:lstStyle/>
            <a:p>
              <a:pPr algn="l">
                <a:lnSpc>
                  <a:spcPts val="1135"/>
                </a:lnSpc>
              </a:pPr>
              <a:r>
                <a:rPr lang="en-US" sz="811">
                  <a:solidFill>
                    <a:srgbClr val="000000"/>
                  </a:solidFill>
                  <a:latin typeface="Arial"/>
                  <a:ea typeface="Arial"/>
                  <a:cs typeface="Arial"/>
                  <a:sym typeface="Arial"/>
                </a:rPr>
                <a:t>3,600</a:t>
              </a:r>
            </a:p>
          </p:txBody>
        </p:sp>
        <p:sp>
          <p:nvSpPr>
            <p:cNvPr name="TextBox 23" id="23"/>
            <p:cNvSpPr txBox="true"/>
            <p:nvPr/>
          </p:nvSpPr>
          <p:spPr>
            <a:xfrm rot="0">
              <a:off x="5693254" y="111407"/>
              <a:ext cx="350607" cy="186609"/>
            </a:xfrm>
            <a:prstGeom prst="rect">
              <a:avLst/>
            </a:prstGeom>
          </p:spPr>
          <p:txBody>
            <a:bodyPr anchor="t" rtlCol="false" tIns="0" lIns="0" bIns="0" rIns="0">
              <a:spAutoFit/>
            </a:bodyPr>
            <a:lstStyle/>
            <a:p>
              <a:pPr algn="l">
                <a:lnSpc>
                  <a:spcPts val="1135"/>
                </a:lnSpc>
              </a:pPr>
              <a:r>
                <a:rPr lang="en-US" sz="811">
                  <a:solidFill>
                    <a:srgbClr val="000000"/>
                  </a:solidFill>
                  <a:latin typeface="Arial"/>
                  <a:ea typeface="Arial"/>
                  <a:cs typeface="Arial"/>
                  <a:sym typeface="Arial"/>
                </a:rPr>
                <a:t>4,980</a:t>
              </a:r>
            </a:p>
          </p:txBody>
        </p:sp>
        <p:sp>
          <p:nvSpPr>
            <p:cNvPr name="TextBox 24" id="24"/>
            <p:cNvSpPr txBox="true"/>
            <p:nvPr/>
          </p:nvSpPr>
          <p:spPr>
            <a:xfrm rot="2700000">
              <a:off x="3207225" y="5174335"/>
              <a:ext cx="350607" cy="186609"/>
            </a:xfrm>
            <a:prstGeom prst="rect">
              <a:avLst/>
            </a:prstGeom>
          </p:spPr>
          <p:txBody>
            <a:bodyPr anchor="t" rtlCol="false" tIns="0" lIns="0" bIns="0" rIns="0">
              <a:spAutoFit/>
            </a:bodyPr>
            <a:lstStyle/>
            <a:p>
              <a:pPr algn="l">
                <a:lnSpc>
                  <a:spcPts val="1135"/>
                </a:lnSpc>
              </a:pPr>
              <a:r>
                <a:rPr lang="en-US" sz="811">
                  <a:solidFill>
                    <a:srgbClr val="000000"/>
                  </a:solidFill>
                  <a:latin typeface="Arial"/>
                  <a:ea typeface="Arial"/>
                  <a:cs typeface="Arial"/>
                  <a:sym typeface="Arial"/>
                </a:rPr>
                <a:t>1,400</a:t>
              </a:r>
            </a:p>
          </p:txBody>
        </p:sp>
        <p:sp>
          <p:nvSpPr>
            <p:cNvPr name="TextBox 25" id="25"/>
            <p:cNvSpPr txBox="true"/>
            <p:nvPr/>
          </p:nvSpPr>
          <p:spPr>
            <a:xfrm rot="2700000">
              <a:off x="5303237" y="7270293"/>
              <a:ext cx="350607" cy="186609"/>
            </a:xfrm>
            <a:prstGeom prst="rect">
              <a:avLst/>
            </a:prstGeom>
          </p:spPr>
          <p:txBody>
            <a:bodyPr anchor="t" rtlCol="false" tIns="0" lIns="0" bIns="0" rIns="0">
              <a:spAutoFit/>
            </a:bodyPr>
            <a:lstStyle/>
            <a:p>
              <a:pPr algn="l">
                <a:lnSpc>
                  <a:spcPts val="1135"/>
                </a:lnSpc>
              </a:pPr>
              <a:r>
                <a:rPr lang="en-US" sz="811">
                  <a:solidFill>
                    <a:srgbClr val="000000"/>
                  </a:solidFill>
                  <a:latin typeface="Arial"/>
                  <a:ea typeface="Arial"/>
                  <a:cs typeface="Arial"/>
                  <a:sym typeface="Arial"/>
                </a:rPr>
                <a:t>3,700</a:t>
              </a:r>
            </a:p>
          </p:txBody>
        </p:sp>
        <p:sp>
          <p:nvSpPr>
            <p:cNvPr name="TextBox 26" id="26"/>
            <p:cNvSpPr txBox="true"/>
            <p:nvPr/>
          </p:nvSpPr>
          <p:spPr>
            <a:xfrm rot="2700000">
              <a:off x="8904271" y="2857125"/>
              <a:ext cx="352171" cy="186609"/>
            </a:xfrm>
            <a:prstGeom prst="rect">
              <a:avLst/>
            </a:prstGeom>
          </p:spPr>
          <p:txBody>
            <a:bodyPr anchor="t" rtlCol="false" tIns="0" lIns="0" bIns="0" rIns="0">
              <a:spAutoFit/>
            </a:bodyPr>
            <a:lstStyle/>
            <a:p>
              <a:pPr algn="l">
                <a:lnSpc>
                  <a:spcPts val="1135"/>
                </a:lnSpc>
              </a:pPr>
              <a:r>
                <a:rPr lang="en-US" sz="811">
                  <a:solidFill>
                    <a:srgbClr val="000000"/>
                  </a:solidFill>
                  <a:latin typeface="Arial"/>
                  <a:ea typeface="Arial"/>
                  <a:cs typeface="Arial"/>
                  <a:sym typeface="Arial"/>
                </a:rPr>
                <a:t>0,290</a:t>
              </a:r>
            </a:p>
          </p:txBody>
        </p:sp>
        <p:sp>
          <p:nvSpPr>
            <p:cNvPr name="TextBox 27" id="27"/>
            <p:cNvSpPr txBox="true"/>
            <p:nvPr/>
          </p:nvSpPr>
          <p:spPr>
            <a:xfrm rot="2700000">
              <a:off x="9571214" y="3539335"/>
              <a:ext cx="352171" cy="194047"/>
            </a:xfrm>
            <a:prstGeom prst="rect">
              <a:avLst/>
            </a:prstGeom>
          </p:spPr>
          <p:txBody>
            <a:bodyPr anchor="t" rtlCol="false" tIns="0" lIns="0" bIns="0" rIns="0">
              <a:spAutoFit/>
            </a:bodyPr>
            <a:lstStyle/>
            <a:p>
              <a:pPr algn="l">
                <a:lnSpc>
                  <a:spcPts val="1135"/>
                </a:lnSpc>
              </a:pPr>
              <a:r>
                <a:rPr lang="en-US" sz="811">
                  <a:solidFill>
                    <a:srgbClr val="000000"/>
                  </a:solidFill>
                  <a:latin typeface="Arial"/>
                  <a:ea typeface="Arial"/>
                  <a:cs typeface="Arial"/>
                  <a:sym typeface="Arial"/>
                </a:rPr>
                <a:t>0,900</a:t>
              </a:r>
            </a:p>
          </p:txBody>
        </p:sp>
        <p:sp>
          <p:nvSpPr>
            <p:cNvPr name="TextBox 28" id="28"/>
            <p:cNvSpPr txBox="true"/>
            <p:nvPr/>
          </p:nvSpPr>
          <p:spPr>
            <a:xfrm rot="2700000">
              <a:off x="10247703" y="4229764"/>
              <a:ext cx="352171" cy="194047"/>
            </a:xfrm>
            <a:prstGeom prst="rect">
              <a:avLst/>
            </a:prstGeom>
          </p:spPr>
          <p:txBody>
            <a:bodyPr anchor="t" rtlCol="false" tIns="0" lIns="0" bIns="0" rIns="0">
              <a:spAutoFit/>
            </a:bodyPr>
            <a:lstStyle/>
            <a:p>
              <a:pPr algn="l">
                <a:lnSpc>
                  <a:spcPts val="1135"/>
                </a:lnSpc>
              </a:pPr>
              <a:r>
                <a:rPr lang="en-US" sz="811">
                  <a:solidFill>
                    <a:srgbClr val="000000"/>
                  </a:solidFill>
                  <a:latin typeface="Arial"/>
                  <a:ea typeface="Arial"/>
                  <a:cs typeface="Arial"/>
                  <a:sym typeface="Arial"/>
                </a:rPr>
                <a:t>1,030</a:t>
              </a:r>
            </a:p>
          </p:txBody>
        </p:sp>
        <p:sp>
          <p:nvSpPr>
            <p:cNvPr name="TextBox 29" id="29"/>
            <p:cNvSpPr txBox="true"/>
            <p:nvPr/>
          </p:nvSpPr>
          <p:spPr>
            <a:xfrm rot="5389200">
              <a:off x="9456409" y="543658"/>
              <a:ext cx="350607" cy="190575"/>
            </a:xfrm>
            <a:prstGeom prst="rect">
              <a:avLst/>
            </a:prstGeom>
          </p:spPr>
          <p:txBody>
            <a:bodyPr anchor="t" rtlCol="false" tIns="0" lIns="0" bIns="0" rIns="0">
              <a:spAutoFit/>
            </a:bodyPr>
            <a:lstStyle/>
            <a:p>
              <a:pPr algn="l">
                <a:lnSpc>
                  <a:spcPts val="1135"/>
                </a:lnSpc>
              </a:pPr>
              <a:r>
                <a:rPr lang="en-US" sz="811">
                  <a:solidFill>
                    <a:srgbClr val="000000"/>
                  </a:solidFill>
                  <a:latin typeface="Arial"/>
                  <a:ea typeface="Arial"/>
                  <a:cs typeface="Arial"/>
                  <a:sym typeface="Arial"/>
                </a:rPr>
                <a:t>0,185</a:t>
              </a:r>
            </a:p>
          </p:txBody>
        </p:sp>
        <p:sp>
          <p:nvSpPr>
            <p:cNvPr name="TextBox 30" id="30"/>
            <p:cNvSpPr txBox="true"/>
            <p:nvPr/>
          </p:nvSpPr>
          <p:spPr>
            <a:xfrm rot="5389200">
              <a:off x="9459032" y="1388004"/>
              <a:ext cx="350607" cy="190575"/>
            </a:xfrm>
            <a:prstGeom prst="rect">
              <a:avLst/>
            </a:prstGeom>
          </p:spPr>
          <p:txBody>
            <a:bodyPr anchor="t" rtlCol="false" tIns="0" lIns="0" bIns="0" rIns="0">
              <a:spAutoFit/>
            </a:bodyPr>
            <a:lstStyle/>
            <a:p>
              <a:pPr algn="l">
                <a:lnSpc>
                  <a:spcPts val="1135"/>
                </a:lnSpc>
              </a:pPr>
              <a:r>
                <a:rPr lang="en-US" sz="811">
                  <a:solidFill>
                    <a:srgbClr val="000000"/>
                  </a:solidFill>
                  <a:latin typeface="Arial"/>
                  <a:ea typeface="Arial"/>
                  <a:cs typeface="Arial"/>
                  <a:sym typeface="Arial"/>
                </a:rPr>
                <a:t>0,900</a:t>
              </a:r>
            </a:p>
          </p:txBody>
        </p:sp>
        <p:sp>
          <p:nvSpPr>
            <p:cNvPr name="TextBox 31" id="31"/>
            <p:cNvSpPr txBox="true"/>
            <p:nvPr/>
          </p:nvSpPr>
          <p:spPr>
            <a:xfrm rot="5389200">
              <a:off x="9464726" y="2563760"/>
              <a:ext cx="350607" cy="186609"/>
            </a:xfrm>
            <a:prstGeom prst="rect">
              <a:avLst/>
            </a:prstGeom>
          </p:spPr>
          <p:txBody>
            <a:bodyPr anchor="t" rtlCol="false" tIns="0" lIns="0" bIns="0" rIns="0">
              <a:spAutoFit/>
            </a:bodyPr>
            <a:lstStyle/>
            <a:p>
              <a:pPr algn="l">
                <a:lnSpc>
                  <a:spcPts val="1135"/>
                </a:lnSpc>
              </a:pPr>
              <a:r>
                <a:rPr lang="en-US" sz="811">
                  <a:solidFill>
                    <a:srgbClr val="000000"/>
                  </a:solidFill>
                  <a:latin typeface="Arial"/>
                  <a:ea typeface="Arial"/>
                  <a:cs typeface="Arial"/>
                  <a:sym typeface="Arial"/>
                </a:rPr>
                <a:t>1,400</a:t>
              </a:r>
            </a:p>
          </p:txBody>
        </p:sp>
        <p:sp>
          <p:nvSpPr>
            <p:cNvPr name="TextBox 32" id="32"/>
            <p:cNvSpPr txBox="true"/>
            <p:nvPr/>
          </p:nvSpPr>
          <p:spPr>
            <a:xfrm rot="0">
              <a:off x="2689606" y="8647836"/>
              <a:ext cx="53873" cy="252646"/>
            </a:xfrm>
            <a:prstGeom prst="rect">
              <a:avLst/>
            </a:prstGeom>
          </p:spPr>
          <p:txBody>
            <a:bodyPr anchor="t" rtlCol="false" tIns="0" lIns="0" bIns="0" rIns="0">
              <a:spAutoFit/>
            </a:bodyPr>
            <a:lstStyle/>
            <a:p>
              <a:pPr algn="l">
                <a:lnSpc>
                  <a:spcPts val="1570"/>
                </a:lnSpc>
              </a:pPr>
              <a:r>
                <a:rPr lang="en-US" sz="1122">
                  <a:solidFill>
                    <a:srgbClr val="80C2FF"/>
                  </a:solidFill>
                  <a:latin typeface="Arial"/>
                  <a:ea typeface="Arial"/>
                  <a:cs typeface="Arial"/>
                  <a:sym typeface="Arial"/>
                </a:rPr>
                <a:t>.</a:t>
              </a:r>
            </a:p>
          </p:txBody>
        </p:sp>
        <p:sp>
          <p:nvSpPr>
            <p:cNvPr name="TextBox 33" id="33"/>
            <p:cNvSpPr txBox="true"/>
            <p:nvPr/>
          </p:nvSpPr>
          <p:spPr>
            <a:xfrm rot="0">
              <a:off x="7540900" y="6144799"/>
              <a:ext cx="789682" cy="326697"/>
            </a:xfrm>
            <a:prstGeom prst="rect">
              <a:avLst/>
            </a:prstGeom>
          </p:spPr>
          <p:txBody>
            <a:bodyPr anchor="t" rtlCol="false" tIns="0" lIns="0" bIns="0" rIns="0">
              <a:spAutoFit/>
            </a:bodyPr>
            <a:lstStyle/>
            <a:p>
              <a:pPr algn="l">
                <a:lnSpc>
                  <a:spcPts val="2073"/>
                </a:lnSpc>
              </a:pPr>
              <a:r>
                <a:rPr lang="en-US" sz="1481">
                  <a:solidFill>
                    <a:srgbClr val="000000"/>
                  </a:solidFill>
                  <a:latin typeface="Arial"/>
                  <a:ea typeface="Arial"/>
                  <a:cs typeface="Arial"/>
                  <a:sym typeface="Arial"/>
                </a:rPr>
                <a:t>1</a:t>
              </a:r>
            </a:p>
          </p:txBody>
        </p:sp>
        <p:sp>
          <p:nvSpPr>
            <p:cNvPr name="TextBox 34" id="34"/>
            <p:cNvSpPr txBox="true"/>
            <p:nvPr/>
          </p:nvSpPr>
          <p:spPr>
            <a:xfrm rot="0">
              <a:off x="7146059" y="6657075"/>
              <a:ext cx="789682" cy="326697"/>
            </a:xfrm>
            <a:prstGeom prst="rect">
              <a:avLst/>
            </a:prstGeom>
          </p:spPr>
          <p:txBody>
            <a:bodyPr anchor="t" rtlCol="false" tIns="0" lIns="0" bIns="0" rIns="0">
              <a:spAutoFit/>
            </a:bodyPr>
            <a:lstStyle/>
            <a:p>
              <a:pPr algn="l">
                <a:lnSpc>
                  <a:spcPts val="2073"/>
                </a:lnSpc>
              </a:pPr>
              <a:r>
                <a:rPr lang="en-US" sz="1481">
                  <a:solidFill>
                    <a:srgbClr val="000000"/>
                  </a:solidFill>
                  <a:latin typeface="Arial"/>
                  <a:ea typeface="Arial"/>
                  <a:cs typeface="Arial"/>
                  <a:sym typeface="Arial"/>
                </a:rPr>
                <a:t>2</a:t>
              </a:r>
            </a:p>
          </p:txBody>
        </p:sp>
        <p:sp>
          <p:nvSpPr>
            <p:cNvPr name="TextBox 35" id="35"/>
            <p:cNvSpPr txBox="true"/>
            <p:nvPr/>
          </p:nvSpPr>
          <p:spPr>
            <a:xfrm rot="0">
              <a:off x="8451723" y="6000500"/>
              <a:ext cx="789682" cy="326697"/>
            </a:xfrm>
            <a:prstGeom prst="rect">
              <a:avLst/>
            </a:prstGeom>
          </p:spPr>
          <p:txBody>
            <a:bodyPr anchor="t" rtlCol="false" tIns="0" lIns="0" bIns="0" rIns="0">
              <a:spAutoFit/>
            </a:bodyPr>
            <a:lstStyle/>
            <a:p>
              <a:pPr algn="l">
                <a:lnSpc>
                  <a:spcPts val="2073"/>
                </a:lnSpc>
              </a:pPr>
              <a:r>
                <a:rPr lang="en-US" sz="1481">
                  <a:solidFill>
                    <a:srgbClr val="000000"/>
                  </a:solidFill>
                  <a:latin typeface="Arial"/>
                  <a:ea typeface="Arial"/>
                  <a:cs typeface="Arial"/>
                  <a:sym typeface="Arial"/>
                </a:rPr>
                <a:t>3</a:t>
              </a:r>
            </a:p>
          </p:txBody>
        </p:sp>
        <p:sp>
          <p:nvSpPr>
            <p:cNvPr name="TextBox 36" id="36"/>
            <p:cNvSpPr txBox="true"/>
            <p:nvPr/>
          </p:nvSpPr>
          <p:spPr>
            <a:xfrm rot="0">
              <a:off x="5603647" y="4804402"/>
              <a:ext cx="789682" cy="326697"/>
            </a:xfrm>
            <a:prstGeom prst="rect">
              <a:avLst/>
            </a:prstGeom>
          </p:spPr>
          <p:txBody>
            <a:bodyPr anchor="t" rtlCol="false" tIns="0" lIns="0" bIns="0" rIns="0">
              <a:spAutoFit/>
            </a:bodyPr>
            <a:lstStyle/>
            <a:p>
              <a:pPr algn="l">
                <a:lnSpc>
                  <a:spcPts val="2073"/>
                </a:lnSpc>
              </a:pPr>
              <a:r>
                <a:rPr lang="en-US" sz="1481">
                  <a:solidFill>
                    <a:srgbClr val="000000"/>
                  </a:solidFill>
                  <a:latin typeface="Arial"/>
                  <a:ea typeface="Arial"/>
                  <a:cs typeface="Arial"/>
                  <a:sym typeface="Arial"/>
                </a:rPr>
                <a:t>4</a:t>
              </a:r>
            </a:p>
          </p:txBody>
        </p:sp>
        <p:sp>
          <p:nvSpPr>
            <p:cNvPr name="TextBox 37" id="37"/>
            <p:cNvSpPr txBox="true"/>
            <p:nvPr/>
          </p:nvSpPr>
          <p:spPr>
            <a:xfrm rot="0">
              <a:off x="5824837" y="1696628"/>
              <a:ext cx="789682" cy="326697"/>
            </a:xfrm>
            <a:prstGeom prst="rect">
              <a:avLst/>
            </a:prstGeom>
          </p:spPr>
          <p:txBody>
            <a:bodyPr anchor="t" rtlCol="false" tIns="0" lIns="0" bIns="0" rIns="0">
              <a:spAutoFit/>
            </a:bodyPr>
            <a:lstStyle/>
            <a:p>
              <a:pPr algn="l">
                <a:lnSpc>
                  <a:spcPts val="2073"/>
                </a:lnSpc>
              </a:pPr>
              <a:r>
                <a:rPr lang="en-US" sz="1481">
                  <a:solidFill>
                    <a:srgbClr val="000000"/>
                  </a:solidFill>
                  <a:latin typeface="Arial"/>
                  <a:ea typeface="Arial"/>
                  <a:cs typeface="Arial"/>
                  <a:sym typeface="Arial"/>
                </a:rPr>
                <a:t>5</a:t>
              </a:r>
            </a:p>
          </p:txBody>
        </p:sp>
        <p:sp>
          <p:nvSpPr>
            <p:cNvPr name="TextBox 38" id="38"/>
            <p:cNvSpPr txBox="true"/>
            <p:nvPr/>
          </p:nvSpPr>
          <p:spPr>
            <a:xfrm rot="0">
              <a:off x="5035155" y="4050572"/>
              <a:ext cx="789682" cy="326697"/>
            </a:xfrm>
            <a:prstGeom prst="rect">
              <a:avLst/>
            </a:prstGeom>
          </p:spPr>
          <p:txBody>
            <a:bodyPr anchor="t" rtlCol="false" tIns="0" lIns="0" bIns="0" rIns="0">
              <a:spAutoFit/>
            </a:bodyPr>
            <a:lstStyle/>
            <a:p>
              <a:pPr algn="l">
                <a:lnSpc>
                  <a:spcPts val="2073"/>
                </a:lnSpc>
              </a:pPr>
              <a:r>
                <a:rPr lang="en-US" sz="1481">
                  <a:solidFill>
                    <a:srgbClr val="000000"/>
                  </a:solidFill>
                  <a:latin typeface="Arial"/>
                  <a:ea typeface="Arial"/>
                  <a:cs typeface="Arial"/>
                  <a:sym typeface="Arial"/>
                </a:rPr>
                <a:t>6</a:t>
              </a:r>
            </a:p>
          </p:txBody>
        </p:sp>
        <p:sp>
          <p:nvSpPr>
            <p:cNvPr name="TextBox 39" id="39"/>
            <p:cNvSpPr txBox="true"/>
            <p:nvPr/>
          </p:nvSpPr>
          <p:spPr>
            <a:xfrm rot="0">
              <a:off x="3969909" y="4256817"/>
              <a:ext cx="789682" cy="326697"/>
            </a:xfrm>
            <a:prstGeom prst="rect">
              <a:avLst/>
            </a:prstGeom>
          </p:spPr>
          <p:txBody>
            <a:bodyPr anchor="t" rtlCol="false" tIns="0" lIns="0" bIns="0" rIns="0">
              <a:spAutoFit/>
            </a:bodyPr>
            <a:lstStyle/>
            <a:p>
              <a:pPr algn="l">
                <a:lnSpc>
                  <a:spcPts val="2073"/>
                </a:lnSpc>
              </a:pPr>
              <a:r>
                <a:rPr lang="en-US" sz="1481">
                  <a:solidFill>
                    <a:srgbClr val="000000"/>
                  </a:solidFill>
                  <a:latin typeface="Arial"/>
                  <a:ea typeface="Arial"/>
                  <a:cs typeface="Arial"/>
                  <a:sym typeface="Arial"/>
                </a:rPr>
                <a:t>7</a:t>
              </a:r>
            </a:p>
          </p:txBody>
        </p:sp>
        <p:sp>
          <p:nvSpPr>
            <p:cNvPr name="TextBox 40" id="40"/>
            <p:cNvSpPr txBox="true"/>
            <p:nvPr/>
          </p:nvSpPr>
          <p:spPr>
            <a:xfrm rot="0">
              <a:off x="3753805" y="2155405"/>
              <a:ext cx="789682" cy="326697"/>
            </a:xfrm>
            <a:prstGeom prst="rect">
              <a:avLst/>
            </a:prstGeom>
          </p:spPr>
          <p:txBody>
            <a:bodyPr anchor="t" rtlCol="false" tIns="0" lIns="0" bIns="0" rIns="0">
              <a:spAutoFit/>
            </a:bodyPr>
            <a:lstStyle/>
            <a:p>
              <a:pPr algn="l">
                <a:lnSpc>
                  <a:spcPts val="2073"/>
                </a:lnSpc>
              </a:pPr>
              <a:r>
                <a:rPr lang="en-US" sz="1481">
                  <a:solidFill>
                    <a:srgbClr val="000000"/>
                  </a:solidFill>
                  <a:latin typeface="Arial"/>
                  <a:ea typeface="Arial"/>
                  <a:cs typeface="Arial"/>
                  <a:sym typeface="Arial"/>
                </a:rPr>
                <a:t>8</a:t>
              </a:r>
            </a:p>
          </p:txBody>
        </p:sp>
        <p:sp>
          <p:nvSpPr>
            <p:cNvPr name="TextBox 41" id="41"/>
            <p:cNvSpPr txBox="true"/>
            <p:nvPr/>
          </p:nvSpPr>
          <p:spPr>
            <a:xfrm rot="0">
              <a:off x="6833544" y="842505"/>
              <a:ext cx="789682" cy="326697"/>
            </a:xfrm>
            <a:prstGeom prst="rect">
              <a:avLst/>
            </a:prstGeom>
          </p:spPr>
          <p:txBody>
            <a:bodyPr anchor="t" rtlCol="false" tIns="0" lIns="0" bIns="0" rIns="0">
              <a:spAutoFit/>
            </a:bodyPr>
            <a:lstStyle/>
            <a:p>
              <a:pPr algn="l">
                <a:lnSpc>
                  <a:spcPts val="2073"/>
                </a:lnSpc>
              </a:pPr>
              <a:r>
                <a:rPr lang="en-US" sz="1481">
                  <a:solidFill>
                    <a:srgbClr val="000000"/>
                  </a:solidFill>
                  <a:latin typeface="Arial"/>
                  <a:ea typeface="Arial"/>
                  <a:cs typeface="Arial"/>
                  <a:sym typeface="Arial"/>
                </a:rPr>
                <a:t>9</a:t>
              </a:r>
            </a:p>
          </p:txBody>
        </p:sp>
        <p:sp>
          <p:nvSpPr>
            <p:cNvPr name="TextBox 42" id="42"/>
            <p:cNvSpPr txBox="true"/>
            <p:nvPr/>
          </p:nvSpPr>
          <p:spPr>
            <a:xfrm rot="0">
              <a:off x="6043862" y="842505"/>
              <a:ext cx="789682" cy="326697"/>
            </a:xfrm>
            <a:prstGeom prst="rect">
              <a:avLst/>
            </a:prstGeom>
          </p:spPr>
          <p:txBody>
            <a:bodyPr anchor="t" rtlCol="false" tIns="0" lIns="0" bIns="0" rIns="0">
              <a:spAutoFit/>
            </a:bodyPr>
            <a:lstStyle/>
            <a:p>
              <a:pPr algn="l">
                <a:lnSpc>
                  <a:spcPts val="2073"/>
                </a:lnSpc>
              </a:pPr>
              <a:r>
                <a:rPr lang="en-US" sz="1481">
                  <a:solidFill>
                    <a:srgbClr val="000000"/>
                  </a:solidFill>
                  <a:latin typeface="Arial"/>
                  <a:ea typeface="Arial"/>
                  <a:cs typeface="Arial"/>
                  <a:sym typeface="Arial"/>
                </a:rPr>
                <a:t>10</a:t>
              </a:r>
            </a:p>
          </p:txBody>
        </p:sp>
        <p:sp>
          <p:nvSpPr>
            <p:cNvPr name="TextBox 43" id="43"/>
            <p:cNvSpPr txBox="true"/>
            <p:nvPr/>
          </p:nvSpPr>
          <p:spPr>
            <a:xfrm rot="0">
              <a:off x="7725993" y="2444002"/>
              <a:ext cx="789682" cy="326697"/>
            </a:xfrm>
            <a:prstGeom prst="rect">
              <a:avLst/>
            </a:prstGeom>
          </p:spPr>
          <p:txBody>
            <a:bodyPr anchor="t" rtlCol="false" tIns="0" lIns="0" bIns="0" rIns="0">
              <a:spAutoFit/>
            </a:bodyPr>
            <a:lstStyle/>
            <a:p>
              <a:pPr algn="l">
                <a:lnSpc>
                  <a:spcPts val="2073"/>
                </a:lnSpc>
              </a:pPr>
              <a:r>
                <a:rPr lang="en-US" sz="1481">
                  <a:solidFill>
                    <a:srgbClr val="000000"/>
                  </a:solidFill>
                  <a:latin typeface="Arial"/>
                  <a:ea typeface="Arial"/>
                  <a:cs typeface="Arial"/>
                  <a:sym typeface="Arial"/>
                </a:rPr>
                <a:t>11</a:t>
              </a:r>
            </a:p>
          </p:txBody>
        </p:sp>
        <p:sp>
          <p:nvSpPr>
            <p:cNvPr name="TextBox 44" id="44"/>
            <p:cNvSpPr txBox="true"/>
            <p:nvPr/>
          </p:nvSpPr>
          <p:spPr>
            <a:xfrm rot="-2777033">
              <a:off x="9152058" y="5244591"/>
              <a:ext cx="851917" cy="435000"/>
            </a:xfrm>
            <a:prstGeom prst="rect">
              <a:avLst/>
            </a:prstGeom>
          </p:spPr>
          <p:txBody>
            <a:bodyPr anchor="t" rtlCol="false" tIns="0" lIns="0" bIns="0" rIns="0">
              <a:spAutoFit/>
            </a:bodyPr>
            <a:lstStyle/>
            <a:p>
              <a:pPr algn="l">
                <a:lnSpc>
                  <a:spcPts val="1343"/>
                </a:lnSpc>
              </a:pPr>
              <a:r>
                <a:rPr lang="en-US" sz="959">
                  <a:solidFill>
                    <a:srgbClr val="000000"/>
                  </a:solidFill>
                  <a:latin typeface="Arial"/>
                  <a:ea typeface="Arial"/>
                  <a:cs typeface="Arial"/>
                  <a:sym typeface="Arial"/>
                </a:rPr>
                <a:t>S -30,7</a:t>
              </a:r>
            </a:p>
            <a:p>
              <a:pPr algn="l">
                <a:lnSpc>
                  <a:spcPts val="1343"/>
                </a:lnSpc>
              </a:pPr>
              <a:r>
                <a:rPr lang="en-US" sz="959">
                  <a:solidFill>
                    <a:srgbClr val="000000"/>
                  </a:solidFill>
                  <a:latin typeface="Arial"/>
                  <a:ea typeface="Arial"/>
                  <a:cs typeface="Arial"/>
                  <a:sym typeface="Arial"/>
                </a:rPr>
                <a:t>H - 3m</a:t>
              </a:r>
            </a:p>
          </p:txBody>
        </p:sp>
      </p:grpSp>
      <p:sp>
        <p:nvSpPr>
          <p:cNvPr name="TextBox 45" id="45"/>
          <p:cNvSpPr txBox="true"/>
          <p:nvPr/>
        </p:nvSpPr>
        <p:spPr>
          <a:xfrm rot="0">
            <a:off x="11617915" y="4875401"/>
            <a:ext cx="160067" cy="81674"/>
          </a:xfrm>
          <a:prstGeom prst="rect">
            <a:avLst/>
          </a:prstGeom>
        </p:spPr>
        <p:txBody>
          <a:bodyPr anchor="t" rtlCol="false" tIns="0" lIns="0" bIns="0" rIns="0">
            <a:spAutoFit/>
          </a:bodyPr>
          <a:lstStyle/>
          <a:p>
            <a:pPr algn="l">
              <a:lnSpc>
                <a:spcPts val="691"/>
              </a:lnSpc>
            </a:pPr>
            <a:r>
              <a:rPr lang="en-US" sz="493">
                <a:solidFill>
                  <a:srgbClr val="000000"/>
                </a:solidFill>
                <a:latin typeface="Arial"/>
                <a:ea typeface="Arial"/>
                <a:cs typeface="Arial"/>
                <a:sym typeface="Arial"/>
              </a:rPr>
              <a:t>0,850</a:t>
            </a:r>
          </a:p>
        </p:txBody>
      </p:sp>
      <p:sp>
        <p:nvSpPr>
          <p:cNvPr name="TextBox 46" id="46"/>
          <p:cNvSpPr txBox="true"/>
          <p:nvPr/>
        </p:nvSpPr>
        <p:spPr>
          <a:xfrm rot="0">
            <a:off x="11753470" y="4405822"/>
            <a:ext cx="160067" cy="81674"/>
          </a:xfrm>
          <a:prstGeom prst="rect">
            <a:avLst/>
          </a:prstGeom>
        </p:spPr>
        <p:txBody>
          <a:bodyPr anchor="t" rtlCol="false" tIns="0" lIns="0" bIns="0" rIns="0">
            <a:spAutoFit/>
          </a:bodyPr>
          <a:lstStyle/>
          <a:p>
            <a:pPr algn="l">
              <a:lnSpc>
                <a:spcPts val="691"/>
              </a:lnSpc>
            </a:pPr>
            <a:r>
              <a:rPr lang="en-US" sz="493">
                <a:solidFill>
                  <a:srgbClr val="000000"/>
                </a:solidFill>
                <a:latin typeface="Arial"/>
                <a:ea typeface="Arial"/>
                <a:cs typeface="Arial"/>
                <a:sym typeface="Arial"/>
              </a:rPr>
              <a:t>1,440</a:t>
            </a:r>
          </a:p>
        </p:txBody>
      </p:sp>
      <p:sp>
        <p:nvSpPr>
          <p:cNvPr name="TextBox 47" id="47"/>
          <p:cNvSpPr txBox="true"/>
          <p:nvPr/>
        </p:nvSpPr>
        <p:spPr>
          <a:xfrm rot="0">
            <a:off x="12197376" y="4875401"/>
            <a:ext cx="160067" cy="81674"/>
          </a:xfrm>
          <a:prstGeom prst="rect">
            <a:avLst/>
          </a:prstGeom>
        </p:spPr>
        <p:txBody>
          <a:bodyPr anchor="t" rtlCol="false" tIns="0" lIns="0" bIns="0" rIns="0">
            <a:spAutoFit/>
          </a:bodyPr>
          <a:lstStyle/>
          <a:p>
            <a:pPr algn="l">
              <a:lnSpc>
                <a:spcPts val="691"/>
              </a:lnSpc>
            </a:pPr>
            <a:r>
              <a:rPr lang="en-US" sz="493">
                <a:solidFill>
                  <a:srgbClr val="000000"/>
                </a:solidFill>
                <a:latin typeface="Arial"/>
                <a:ea typeface="Arial"/>
                <a:cs typeface="Arial"/>
                <a:sym typeface="Arial"/>
              </a:rPr>
              <a:t>1,300</a:t>
            </a:r>
          </a:p>
        </p:txBody>
      </p:sp>
      <p:sp>
        <p:nvSpPr>
          <p:cNvPr name="TextBox 48" id="48"/>
          <p:cNvSpPr txBox="true"/>
          <p:nvPr/>
        </p:nvSpPr>
        <p:spPr>
          <a:xfrm rot="0">
            <a:off x="12445462" y="4405822"/>
            <a:ext cx="160067" cy="81674"/>
          </a:xfrm>
          <a:prstGeom prst="rect">
            <a:avLst/>
          </a:prstGeom>
        </p:spPr>
        <p:txBody>
          <a:bodyPr anchor="t" rtlCol="false" tIns="0" lIns="0" bIns="0" rIns="0">
            <a:spAutoFit/>
          </a:bodyPr>
          <a:lstStyle/>
          <a:p>
            <a:pPr algn="l">
              <a:lnSpc>
                <a:spcPts val="691"/>
              </a:lnSpc>
            </a:pPr>
            <a:r>
              <a:rPr lang="en-US" sz="493">
                <a:solidFill>
                  <a:srgbClr val="000000"/>
                </a:solidFill>
                <a:latin typeface="Arial"/>
                <a:ea typeface="Arial"/>
                <a:cs typeface="Arial"/>
                <a:sym typeface="Arial"/>
              </a:rPr>
              <a:t>1,200</a:t>
            </a:r>
          </a:p>
        </p:txBody>
      </p:sp>
      <p:sp>
        <p:nvSpPr>
          <p:cNvPr name="TextBox 49" id="49"/>
          <p:cNvSpPr txBox="true"/>
          <p:nvPr/>
        </p:nvSpPr>
        <p:spPr>
          <a:xfrm rot="0">
            <a:off x="12562579" y="3806071"/>
            <a:ext cx="160067" cy="81674"/>
          </a:xfrm>
          <a:prstGeom prst="rect">
            <a:avLst/>
          </a:prstGeom>
        </p:spPr>
        <p:txBody>
          <a:bodyPr anchor="t" rtlCol="false" tIns="0" lIns="0" bIns="0" rIns="0">
            <a:spAutoFit/>
          </a:bodyPr>
          <a:lstStyle/>
          <a:p>
            <a:pPr algn="l">
              <a:lnSpc>
                <a:spcPts val="691"/>
              </a:lnSpc>
            </a:pPr>
            <a:r>
              <a:rPr lang="en-US" sz="493">
                <a:solidFill>
                  <a:srgbClr val="000000"/>
                </a:solidFill>
                <a:latin typeface="Arial"/>
                <a:ea typeface="Arial"/>
                <a:cs typeface="Arial"/>
                <a:sym typeface="Arial"/>
              </a:rPr>
              <a:t>4,980</a:t>
            </a:r>
          </a:p>
        </p:txBody>
      </p:sp>
      <p:sp>
        <p:nvSpPr>
          <p:cNvPr name="TextBox 50" id="50"/>
          <p:cNvSpPr txBox="true"/>
          <p:nvPr/>
        </p:nvSpPr>
        <p:spPr>
          <a:xfrm rot="0">
            <a:off x="13077190" y="4405822"/>
            <a:ext cx="156907" cy="81674"/>
          </a:xfrm>
          <a:prstGeom prst="rect">
            <a:avLst/>
          </a:prstGeom>
        </p:spPr>
        <p:txBody>
          <a:bodyPr anchor="t" rtlCol="false" tIns="0" lIns="0" bIns="0" rIns="0">
            <a:spAutoFit/>
          </a:bodyPr>
          <a:lstStyle/>
          <a:p>
            <a:pPr algn="l">
              <a:lnSpc>
                <a:spcPts val="691"/>
              </a:lnSpc>
            </a:pPr>
            <a:r>
              <a:rPr lang="en-US" sz="493">
                <a:solidFill>
                  <a:srgbClr val="000000"/>
                </a:solidFill>
                <a:latin typeface="Arial"/>
                <a:ea typeface="Arial"/>
                <a:cs typeface="Arial"/>
                <a:sym typeface="Arial"/>
              </a:rPr>
              <a:t>1,200</a:t>
            </a:r>
          </a:p>
        </p:txBody>
      </p:sp>
      <p:sp>
        <p:nvSpPr>
          <p:cNvPr name="TextBox 51" id="51"/>
          <p:cNvSpPr txBox="true"/>
          <p:nvPr/>
        </p:nvSpPr>
        <p:spPr>
          <a:xfrm rot="0">
            <a:off x="13569866" y="4405822"/>
            <a:ext cx="160067" cy="83485"/>
          </a:xfrm>
          <a:prstGeom prst="rect">
            <a:avLst/>
          </a:prstGeom>
        </p:spPr>
        <p:txBody>
          <a:bodyPr anchor="t" rtlCol="false" tIns="0" lIns="0" bIns="0" rIns="0">
            <a:spAutoFit/>
          </a:bodyPr>
          <a:lstStyle/>
          <a:p>
            <a:pPr algn="l">
              <a:lnSpc>
                <a:spcPts val="691"/>
              </a:lnSpc>
            </a:pPr>
            <a:r>
              <a:rPr lang="en-US" sz="493">
                <a:solidFill>
                  <a:srgbClr val="000000"/>
                </a:solidFill>
                <a:latin typeface="Arial"/>
                <a:ea typeface="Arial"/>
                <a:cs typeface="Arial"/>
                <a:sym typeface="Arial"/>
              </a:rPr>
              <a:t>0,580</a:t>
            </a:r>
          </a:p>
        </p:txBody>
      </p:sp>
      <p:sp>
        <p:nvSpPr>
          <p:cNvPr name="TextBox 52" id="52"/>
          <p:cNvSpPr txBox="true"/>
          <p:nvPr/>
        </p:nvSpPr>
        <p:spPr>
          <a:xfrm rot="-5400000">
            <a:off x="11874464" y="4455336"/>
            <a:ext cx="160067" cy="81674"/>
          </a:xfrm>
          <a:prstGeom prst="rect">
            <a:avLst/>
          </a:prstGeom>
        </p:spPr>
        <p:txBody>
          <a:bodyPr anchor="t" rtlCol="false" tIns="0" lIns="0" bIns="0" rIns="0">
            <a:spAutoFit/>
          </a:bodyPr>
          <a:lstStyle/>
          <a:p>
            <a:pPr algn="l">
              <a:lnSpc>
                <a:spcPts val="691"/>
              </a:lnSpc>
            </a:pPr>
            <a:r>
              <a:rPr lang="en-US" sz="493">
                <a:solidFill>
                  <a:srgbClr val="000000"/>
                </a:solidFill>
                <a:latin typeface="Arial"/>
                <a:ea typeface="Arial"/>
                <a:cs typeface="Arial"/>
                <a:sym typeface="Arial"/>
              </a:rPr>
              <a:t>1,920</a:t>
            </a:r>
          </a:p>
        </p:txBody>
      </p:sp>
      <p:sp>
        <p:nvSpPr>
          <p:cNvPr name="TextBox 53" id="53"/>
          <p:cNvSpPr txBox="true"/>
          <p:nvPr/>
        </p:nvSpPr>
        <p:spPr>
          <a:xfrm rot="2700000">
            <a:off x="11497245" y="5951872"/>
            <a:ext cx="160067" cy="81674"/>
          </a:xfrm>
          <a:prstGeom prst="rect">
            <a:avLst/>
          </a:prstGeom>
        </p:spPr>
        <p:txBody>
          <a:bodyPr anchor="t" rtlCol="false" tIns="0" lIns="0" bIns="0" rIns="0">
            <a:spAutoFit/>
          </a:bodyPr>
          <a:lstStyle/>
          <a:p>
            <a:pPr algn="l">
              <a:lnSpc>
                <a:spcPts val="691"/>
              </a:lnSpc>
            </a:pPr>
            <a:r>
              <a:rPr lang="en-US" sz="493">
                <a:solidFill>
                  <a:srgbClr val="000000"/>
                </a:solidFill>
                <a:latin typeface="Arial"/>
                <a:ea typeface="Arial"/>
                <a:cs typeface="Arial"/>
                <a:sym typeface="Arial"/>
              </a:rPr>
              <a:t>1,400</a:t>
            </a:r>
          </a:p>
        </p:txBody>
      </p:sp>
      <p:sp>
        <p:nvSpPr>
          <p:cNvPr name="TextBox 54" id="54"/>
          <p:cNvSpPr txBox="true"/>
          <p:nvPr/>
        </p:nvSpPr>
        <p:spPr>
          <a:xfrm rot="2700000">
            <a:off x="12454140" y="6908780"/>
            <a:ext cx="160067" cy="81674"/>
          </a:xfrm>
          <a:prstGeom prst="rect">
            <a:avLst/>
          </a:prstGeom>
        </p:spPr>
        <p:txBody>
          <a:bodyPr anchor="t" rtlCol="false" tIns="0" lIns="0" bIns="0" rIns="0">
            <a:spAutoFit/>
          </a:bodyPr>
          <a:lstStyle/>
          <a:p>
            <a:pPr algn="l">
              <a:lnSpc>
                <a:spcPts val="691"/>
              </a:lnSpc>
            </a:pPr>
            <a:r>
              <a:rPr lang="en-US" sz="493">
                <a:solidFill>
                  <a:srgbClr val="000000"/>
                </a:solidFill>
                <a:latin typeface="Arial"/>
                <a:ea typeface="Arial"/>
                <a:cs typeface="Arial"/>
                <a:sym typeface="Arial"/>
              </a:rPr>
              <a:t>3,700</a:t>
            </a:r>
          </a:p>
        </p:txBody>
      </p:sp>
      <p:sp>
        <p:nvSpPr>
          <p:cNvPr name="TextBox 55" id="55"/>
          <p:cNvSpPr txBox="true"/>
          <p:nvPr/>
        </p:nvSpPr>
        <p:spPr>
          <a:xfrm rot="2700000">
            <a:off x="14194040" y="5596301"/>
            <a:ext cx="160442" cy="81674"/>
          </a:xfrm>
          <a:prstGeom prst="rect">
            <a:avLst/>
          </a:prstGeom>
        </p:spPr>
        <p:txBody>
          <a:bodyPr anchor="t" rtlCol="false" tIns="0" lIns="0" bIns="0" rIns="0">
            <a:spAutoFit/>
          </a:bodyPr>
          <a:lstStyle/>
          <a:p>
            <a:pPr algn="l">
              <a:lnSpc>
                <a:spcPts val="691"/>
              </a:lnSpc>
            </a:pPr>
            <a:r>
              <a:rPr lang="en-US" sz="493">
                <a:solidFill>
                  <a:srgbClr val="000000"/>
                </a:solidFill>
                <a:latin typeface="Arial"/>
                <a:ea typeface="Arial"/>
                <a:cs typeface="Arial"/>
                <a:sym typeface="Arial"/>
              </a:rPr>
              <a:t>2,220</a:t>
            </a:r>
          </a:p>
        </p:txBody>
      </p:sp>
      <p:sp>
        <p:nvSpPr>
          <p:cNvPr name="TextBox 56" id="56"/>
          <p:cNvSpPr txBox="true"/>
          <p:nvPr/>
        </p:nvSpPr>
        <p:spPr>
          <a:xfrm rot="-2700000">
            <a:off x="13965061" y="6869128"/>
            <a:ext cx="182805" cy="81674"/>
          </a:xfrm>
          <a:prstGeom prst="rect">
            <a:avLst/>
          </a:prstGeom>
        </p:spPr>
        <p:txBody>
          <a:bodyPr anchor="t" rtlCol="false" tIns="0" lIns="0" bIns="0" rIns="0">
            <a:spAutoFit/>
          </a:bodyPr>
          <a:lstStyle/>
          <a:p>
            <a:pPr algn="l">
              <a:lnSpc>
                <a:spcPts val="691"/>
              </a:lnSpc>
            </a:pPr>
            <a:r>
              <a:rPr lang="en-US" sz="493">
                <a:solidFill>
                  <a:srgbClr val="000000"/>
                </a:solidFill>
                <a:latin typeface="Arial"/>
                <a:ea typeface="Arial"/>
                <a:cs typeface="Arial"/>
                <a:sym typeface="Arial"/>
              </a:rPr>
              <a:t>3,800</a:t>
            </a:r>
          </a:p>
        </p:txBody>
      </p:sp>
      <p:sp>
        <p:nvSpPr>
          <p:cNvPr name="TextBox 57" id="57"/>
          <p:cNvSpPr txBox="true"/>
          <p:nvPr/>
        </p:nvSpPr>
        <p:spPr>
          <a:xfrm rot="5389200">
            <a:off x="12121189" y="4226621"/>
            <a:ext cx="160067" cy="81674"/>
          </a:xfrm>
          <a:prstGeom prst="rect">
            <a:avLst/>
          </a:prstGeom>
        </p:spPr>
        <p:txBody>
          <a:bodyPr anchor="t" rtlCol="false" tIns="0" lIns="0" bIns="0" rIns="0">
            <a:spAutoFit/>
          </a:bodyPr>
          <a:lstStyle/>
          <a:p>
            <a:pPr algn="l">
              <a:lnSpc>
                <a:spcPts val="691"/>
              </a:lnSpc>
            </a:pPr>
            <a:r>
              <a:rPr lang="en-US" sz="493">
                <a:solidFill>
                  <a:srgbClr val="000000"/>
                </a:solidFill>
                <a:latin typeface="Arial"/>
                <a:ea typeface="Arial"/>
                <a:cs typeface="Arial"/>
                <a:sym typeface="Arial"/>
              </a:rPr>
              <a:t>0,920</a:t>
            </a:r>
          </a:p>
        </p:txBody>
      </p:sp>
      <p:sp>
        <p:nvSpPr>
          <p:cNvPr name="TextBox 58" id="58"/>
          <p:cNvSpPr txBox="true"/>
          <p:nvPr/>
        </p:nvSpPr>
        <p:spPr>
          <a:xfrm rot="5389200">
            <a:off x="13847587" y="4592725"/>
            <a:ext cx="160067" cy="81674"/>
          </a:xfrm>
          <a:prstGeom prst="rect">
            <a:avLst/>
          </a:prstGeom>
        </p:spPr>
        <p:txBody>
          <a:bodyPr anchor="t" rtlCol="false" tIns="0" lIns="0" bIns="0" rIns="0">
            <a:spAutoFit/>
          </a:bodyPr>
          <a:lstStyle/>
          <a:p>
            <a:pPr algn="l">
              <a:lnSpc>
                <a:spcPts val="691"/>
              </a:lnSpc>
            </a:pPr>
            <a:r>
              <a:rPr lang="en-US" sz="493">
                <a:solidFill>
                  <a:srgbClr val="000000"/>
                </a:solidFill>
                <a:latin typeface="Arial"/>
                <a:ea typeface="Arial"/>
                <a:cs typeface="Arial"/>
                <a:sym typeface="Arial"/>
              </a:rPr>
              <a:t>2,490</a:t>
            </a:r>
          </a:p>
        </p:txBody>
      </p:sp>
      <p:sp>
        <p:nvSpPr>
          <p:cNvPr name="TextBox 59" id="59"/>
          <p:cNvSpPr txBox="true"/>
          <p:nvPr/>
        </p:nvSpPr>
        <p:spPr>
          <a:xfrm rot="0">
            <a:off x="12874232" y="4875401"/>
            <a:ext cx="177841" cy="81674"/>
          </a:xfrm>
          <a:prstGeom prst="rect">
            <a:avLst/>
          </a:prstGeom>
        </p:spPr>
        <p:txBody>
          <a:bodyPr anchor="t" rtlCol="false" tIns="0" lIns="0" bIns="0" rIns="0">
            <a:spAutoFit/>
          </a:bodyPr>
          <a:lstStyle/>
          <a:p>
            <a:pPr algn="l">
              <a:lnSpc>
                <a:spcPts val="691"/>
              </a:lnSpc>
            </a:pPr>
            <a:r>
              <a:rPr lang="en-US" sz="493">
                <a:solidFill>
                  <a:srgbClr val="000000"/>
                </a:solidFill>
                <a:latin typeface="Arial"/>
                <a:ea typeface="Arial"/>
                <a:cs typeface="Arial"/>
                <a:sym typeface="Arial"/>
              </a:rPr>
              <a:t>1,300</a:t>
            </a:r>
          </a:p>
        </p:txBody>
      </p:sp>
      <p:sp>
        <p:nvSpPr>
          <p:cNvPr name="TextBox 60" id="60"/>
          <p:cNvSpPr txBox="true"/>
          <p:nvPr/>
        </p:nvSpPr>
        <p:spPr>
          <a:xfrm rot="0">
            <a:off x="13480105" y="4875401"/>
            <a:ext cx="160067" cy="81674"/>
          </a:xfrm>
          <a:prstGeom prst="rect">
            <a:avLst/>
          </a:prstGeom>
        </p:spPr>
        <p:txBody>
          <a:bodyPr anchor="t" rtlCol="false" tIns="0" lIns="0" bIns="0" rIns="0">
            <a:spAutoFit/>
          </a:bodyPr>
          <a:lstStyle/>
          <a:p>
            <a:pPr algn="l">
              <a:lnSpc>
                <a:spcPts val="691"/>
              </a:lnSpc>
            </a:pPr>
            <a:r>
              <a:rPr lang="en-US" sz="493">
                <a:solidFill>
                  <a:srgbClr val="000000"/>
                </a:solidFill>
                <a:latin typeface="Arial"/>
                <a:ea typeface="Arial"/>
                <a:cs typeface="Arial"/>
                <a:sym typeface="Arial"/>
              </a:rPr>
              <a:t>0,900</a:t>
            </a:r>
          </a:p>
        </p:txBody>
      </p:sp>
      <p:sp>
        <p:nvSpPr>
          <p:cNvPr name="TextBox 61" id="61"/>
          <p:cNvSpPr txBox="true"/>
          <p:nvPr/>
        </p:nvSpPr>
        <p:spPr>
          <a:xfrm rot="0">
            <a:off x="12954242" y="5004813"/>
            <a:ext cx="592261" cy="259968"/>
          </a:xfrm>
          <a:prstGeom prst="rect">
            <a:avLst/>
          </a:prstGeom>
        </p:spPr>
        <p:txBody>
          <a:bodyPr anchor="t" rtlCol="false" tIns="0" lIns="0" bIns="0" rIns="0">
            <a:spAutoFit/>
          </a:bodyPr>
          <a:lstStyle/>
          <a:p>
            <a:pPr algn="l">
              <a:lnSpc>
                <a:spcPts val="2073"/>
              </a:lnSpc>
            </a:pPr>
            <a:r>
              <a:rPr lang="en-US" sz="1481">
                <a:solidFill>
                  <a:srgbClr val="000000"/>
                </a:solidFill>
                <a:latin typeface="Arial"/>
                <a:ea typeface="Arial"/>
                <a:cs typeface="Arial"/>
                <a:sym typeface="Arial"/>
              </a:rPr>
              <a:t>+0,150</a:t>
            </a:r>
          </a:p>
        </p:txBody>
      </p:sp>
      <p:sp>
        <p:nvSpPr>
          <p:cNvPr name="TextBox 62" id="62"/>
          <p:cNvSpPr txBox="true"/>
          <p:nvPr/>
        </p:nvSpPr>
        <p:spPr>
          <a:xfrm rot="0">
            <a:off x="13123069" y="6240840"/>
            <a:ext cx="592261" cy="259968"/>
          </a:xfrm>
          <a:prstGeom prst="rect">
            <a:avLst/>
          </a:prstGeom>
        </p:spPr>
        <p:txBody>
          <a:bodyPr anchor="t" rtlCol="false" tIns="0" lIns="0" bIns="0" rIns="0">
            <a:spAutoFit/>
          </a:bodyPr>
          <a:lstStyle/>
          <a:p>
            <a:pPr algn="l">
              <a:lnSpc>
                <a:spcPts val="2073"/>
              </a:lnSpc>
            </a:pPr>
            <a:r>
              <a:rPr lang="en-US" sz="1481">
                <a:solidFill>
                  <a:srgbClr val="000000"/>
                </a:solidFill>
                <a:latin typeface="Arial"/>
                <a:ea typeface="Arial"/>
                <a:cs typeface="Arial"/>
                <a:sym typeface="Arial"/>
              </a:rPr>
              <a:t>+0,080</a:t>
            </a:r>
          </a:p>
        </p:txBody>
      </p:sp>
      <p:sp>
        <p:nvSpPr>
          <p:cNvPr name="TextBox 63" id="63"/>
          <p:cNvSpPr txBox="true"/>
          <p:nvPr/>
        </p:nvSpPr>
        <p:spPr>
          <a:xfrm rot="0">
            <a:off x="11912376" y="5499646"/>
            <a:ext cx="71129" cy="176483"/>
          </a:xfrm>
          <a:prstGeom prst="rect">
            <a:avLst/>
          </a:prstGeom>
        </p:spPr>
        <p:txBody>
          <a:bodyPr anchor="t" rtlCol="false" tIns="0" lIns="0" bIns="0" rIns="0">
            <a:spAutoFit/>
          </a:bodyPr>
          <a:lstStyle/>
          <a:p>
            <a:pPr algn="l">
              <a:lnSpc>
                <a:spcPts val="1382"/>
              </a:lnSpc>
            </a:pPr>
            <a:r>
              <a:rPr lang="en-US" sz="987">
                <a:solidFill>
                  <a:srgbClr val="000000"/>
                </a:solidFill>
                <a:latin typeface="Arial"/>
                <a:ea typeface="Arial"/>
                <a:cs typeface="Arial"/>
                <a:sym typeface="Arial"/>
              </a:rPr>
              <a:t>1</a:t>
            </a:r>
          </a:p>
        </p:txBody>
      </p:sp>
      <p:sp>
        <p:nvSpPr>
          <p:cNvPr name="TextBox 64" id="64"/>
          <p:cNvSpPr txBox="true"/>
          <p:nvPr/>
        </p:nvSpPr>
        <p:spPr>
          <a:xfrm rot="0">
            <a:off x="12474076" y="6260964"/>
            <a:ext cx="71129" cy="176483"/>
          </a:xfrm>
          <a:prstGeom prst="rect">
            <a:avLst/>
          </a:prstGeom>
        </p:spPr>
        <p:txBody>
          <a:bodyPr anchor="t" rtlCol="false" tIns="0" lIns="0" bIns="0" rIns="0">
            <a:spAutoFit/>
          </a:bodyPr>
          <a:lstStyle/>
          <a:p>
            <a:pPr algn="l">
              <a:lnSpc>
                <a:spcPts val="1382"/>
              </a:lnSpc>
            </a:pPr>
            <a:r>
              <a:rPr lang="en-US" sz="987">
                <a:solidFill>
                  <a:srgbClr val="000000"/>
                </a:solidFill>
                <a:latin typeface="Arial"/>
                <a:ea typeface="Arial"/>
                <a:cs typeface="Arial"/>
                <a:sym typeface="Arial"/>
              </a:rPr>
              <a:t>1</a:t>
            </a:r>
          </a:p>
        </p:txBody>
      </p:sp>
      <p:sp>
        <p:nvSpPr>
          <p:cNvPr name="TextBox 65" id="65"/>
          <p:cNvSpPr txBox="true"/>
          <p:nvPr/>
        </p:nvSpPr>
        <p:spPr>
          <a:xfrm rot="0">
            <a:off x="12581126" y="4974956"/>
            <a:ext cx="71129" cy="176483"/>
          </a:xfrm>
          <a:prstGeom prst="rect">
            <a:avLst/>
          </a:prstGeom>
        </p:spPr>
        <p:txBody>
          <a:bodyPr anchor="t" rtlCol="false" tIns="0" lIns="0" bIns="0" rIns="0">
            <a:spAutoFit/>
          </a:bodyPr>
          <a:lstStyle/>
          <a:p>
            <a:pPr algn="l">
              <a:lnSpc>
                <a:spcPts val="1382"/>
              </a:lnSpc>
            </a:pPr>
            <a:r>
              <a:rPr lang="en-US" sz="987">
                <a:solidFill>
                  <a:srgbClr val="000000"/>
                </a:solidFill>
                <a:latin typeface="Arial"/>
                <a:ea typeface="Arial"/>
                <a:cs typeface="Arial"/>
                <a:sym typeface="Arial"/>
              </a:rPr>
              <a:t>2</a:t>
            </a:r>
          </a:p>
        </p:txBody>
      </p:sp>
      <p:sp>
        <p:nvSpPr>
          <p:cNvPr name="TextBox 66" id="66"/>
          <p:cNvSpPr txBox="true"/>
          <p:nvPr/>
        </p:nvSpPr>
        <p:spPr>
          <a:xfrm rot="0">
            <a:off x="14841537" y="4127241"/>
            <a:ext cx="1944461" cy="915672"/>
          </a:xfrm>
          <a:prstGeom prst="rect">
            <a:avLst/>
          </a:prstGeom>
        </p:spPr>
        <p:txBody>
          <a:bodyPr anchor="t" rtlCol="false" tIns="0" lIns="0" bIns="0" rIns="0">
            <a:spAutoFit/>
          </a:bodyPr>
          <a:lstStyle/>
          <a:p>
            <a:pPr algn="l">
              <a:lnSpc>
                <a:spcPts val="2510"/>
              </a:lnSpc>
            </a:pPr>
            <a:r>
              <a:rPr lang="en-US" sz="1143">
                <a:solidFill>
                  <a:srgbClr val="000000"/>
                </a:solidFill>
                <a:latin typeface="Helvetica World"/>
                <a:ea typeface="Helvetica World"/>
                <a:cs typeface="Helvetica World"/>
                <a:sym typeface="Helvetica World"/>
              </a:rPr>
              <a:t>ЕКСПЛІКАЦІЯ 1-LED СТРІЧКА 2-ТОЧКОВИЙ СВІТИЛЬНИК</a:t>
            </a:r>
          </a:p>
        </p:txBody>
      </p:sp>
      <p:sp>
        <p:nvSpPr>
          <p:cNvPr name="TextBox 67" id="67"/>
          <p:cNvSpPr txBox="true"/>
          <p:nvPr/>
        </p:nvSpPr>
        <p:spPr>
          <a:xfrm rot="0">
            <a:off x="11503736" y="1927196"/>
            <a:ext cx="1887377" cy="260627"/>
          </a:xfrm>
          <a:prstGeom prst="rect">
            <a:avLst/>
          </a:prstGeom>
        </p:spPr>
        <p:txBody>
          <a:bodyPr anchor="t" rtlCol="false" tIns="0" lIns="0" bIns="0" rIns="0">
            <a:spAutoFit/>
          </a:bodyPr>
          <a:lstStyle/>
          <a:p>
            <a:pPr algn="l">
              <a:lnSpc>
                <a:spcPts val="2074"/>
              </a:lnSpc>
            </a:pPr>
            <a:r>
              <a:rPr lang="en-US" sz="1481">
                <a:solidFill>
                  <a:srgbClr val="000000"/>
                </a:solidFill>
                <a:latin typeface="Arial"/>
                <a:ea typeface="Arial"/>
                <a:cs typeface="Arial"/>
                <a:sym typeface="Arial"/>
              </a:rPr>
              <a:t>ПЛАН СТЕЛІ М 1:100</a:t>
            </a:r>
          </a:p>
        </p:txBody>
      </p:sp>
      <p:sp>
        <p:nvSpPr>
          <p:cNvPr name="TextBox 68" id="68"/>
          <p:cNvSpPr txBox="true"/>
          <p:nvPr/>
        </p:nvSpPr>
        <p:spPr>
          <a:xfrm rot="0">
            <a:off x="12794249" y="9286875"/>
            <a:ext cx="4465051" cy="255397"/>
          </a:xfrm>
          <a:prstGeom prst="rect">
            <a:avLst/>
          </a:prstGeom>
        </p:spPr>
        <p:txBody>
          <a:bodyPr anchor="t" rtlCol="false" tIns="0" lIns="0" bIns="0" rIns="0">
            <a:spAutoFit/>
          </a:bodyPr>
          <a:lstStyle/>
          <a:p>
            <a:pPr algn="r">
              <a:lnSpc>
                <a:spcPts val="1918"/>
              </a:lnSpc>
            </a:pPr>
            <a:r>
              <a:rPr lang="en-US" sz="1899">
                <a:solidFill>
                  <a:srgbClr val="3F322C"/>
                </a:solidFill>
                <a:latin typeface="DM Sans"/>
                <a:ea typeface="DM Sans"/>
                <a:cs typeface="DM Sans"/>
                <a:sym typeface="DM Sans"/>
              </a:rPr>
              <a:t>кабінет лікаря</a:t>
            </a:r>
          </a:p>
        </p:txBody>
      </p:sp>
      <p:sp>
        <p:nvSpPr>
          <p:cNvPr name="TextBox 69" id="69"/>
          <p:cNvSpPr txBox="true"/>
          <p:nvPr/>
        </p:nvSpPr>
        <p:spPr>
          <a:xfrm rot="0">
            <a:off x="-144111" y="629894"/>
            <a:ext cx="4751802" cy="596900"/>
          </a:xfrm>
          <a:prstGeom prst="rect">
            <a:avLst/>
          </a:prstGeom>
        </p:spPr>
        <p:txBody>
          <a:bodyPr anchor="t" rtlCol="false" tIns="0" lIns="0" bIns="0" rIns="0">
            <a:spAutoFit/>
          </a:bodyPr>
          <a:lstStyle/>
          <a:p>
            <a:pPr algn="r">
              <a:lnSpc>
                <a:spcPts val="4900"/>
              </a:lnSpc>
            </a:pPr>
            <a:r>
              <a:rPr lang="en-US" sz="3500" spc="-143">
                <a:solidFill>
                  <a:srgbClr val="3F322C"/>
                </a:solidFill>
                <a:latin typeface="Nourd"/>
                <a:ea typeface="Nourd"/>
                <a:cs typeface="Nourd"/>
                <a:sym typeface="Nourd"/>
              </a:rPr>
              <a:t>КАБІНЕТ ЛІКАРЯ   </a:t>
            </a:r>
          </a:p>
        </p:txBody>
      </p:sp>
    </p:spTree>
  </p:cSld>
  <p:clrMapOvr>
    <a:masterClrMapping/>
  </p:clrMapOvr>
</p:sld>
</file>

<file path=ppt/slides/slide12.xml><?xml version="1.0" encoding="utf-8"?>
<p:sld xmlns:p="http://schemas.openxmlformats.org/presentationml/2006/main" xmlns:a="http://schemas.openxmlformats.org/drawingml/2006/main">
  <p:cSld>
    <p:spTree>
      <p:nvGrpSpPr>
        <p:cNvPr id="1" name=""/>
        <p:cNvGrpSpPr/>
        <p:nvPr/>
      </p:nvGrpSpPr>
      <p:grpSpPr>
        <a:xfrm>
          <a:off x="0" y="0"/>
          <a:ext cx="0" cy="0"/>
          <a:chOff x="0" y="0"/>
          <a:chExt cx="0" cy="0"/>
        </a:xfrm>
      </p:grpSpPr>
      <p:sp>
        <p:nvSpPr>
          <p:cNvPr name="TextBox 2" id="2"/>
          <p:cNvSpPr txBox="true"/>
          <p:nvPr/>
        </p:nvSpPr>
        <p:spPr>
          <a:xfrm rot="0">
            <a:off x="12794249" y="9286875"/>
            <a:ext cx="4465051" cy="255397"/>
          </a:xfrm>
          <a:prstGeom prst="rect">
            <a:avLst/>
          </a:prstGeom>
        </p:spPr>
        <p:txBody>
          <a:bodyPr anchor="t" rtlCol="false" tIns="0" lIns="0" bIns="0" rIns="0">
            <a:spAutoFit/>
          </a:bodyPr>
          <a:lstStyle/>
          <a:p>
            <a:pPr algn="r">
              <a:lnSpc>
                <a:spcPts val="1918"/>
              </a:lnSpc>
            </a:pPr>
            <a:r>
              <a:rPr lang="en-US" sz="1899">
                <a:solidFill>
                  <a:srgbClr val="3F322C"/>
                </a:solidFill>
                <a:latin typeface="DM Sans"/>
                <a:ea typeface="DM Sans"/>
                <a:cs typeface="DM Sans"/>
                <a:sym typeface="DM Sans"/>
              </a:rPr>
              <a:t>КОНЦЕПЦІЯ</a:t>
            </a:r>
          </a:p>
        </p:txBody>
      </p:sp>
      <p:grpSp>
        <p:nvGrpSpPr>
          <p:cNvPr name="Group 3" id="3"/>
          <p:cNvGrpSpPr/>
          <p:nvPr/>
        </p:nvGrpSpPr>
        <p:grpSpPr>
          <a:xfrm rot="0">
            <a:off x="0" y="319405"/>
            <a:ext cx="11221616" cy="2218752"/>
            <a:chOff x="0" y="0"/>
            <a:chExt cx="2955487" cy="584363"/>
          </a:xfrm>
        </p:grpSpPr>
        <p:sp>
          <p:nvSpPr>
            <p:cNvPr name="Freeform 4" id="4"/>
            <p:cNvSpPr/>
            <p:nvPr/>
          </p:nvSpPr>
          <p:spPr>
            <a:xfrm flipH="false" flipV="false" rot="0">
              <a:off x="0" y="0"/>
              <a:ext cx="2955487" cy="584363"/>
            </a:xfrm>
            <a:custGeom>
              <a:avLst/>
              <a:gdLst/>
              <a:ahLst/>
              <a:cxnLst/>
              <a:rect r="r" b="b" t="t" l="l"/>
              <a:pathLst>
                <a:path h="584363" w="2955487">
                  <a:moveTo>
                    <a:pt x="0" y="0"/>
                  </a:moveTo>
                  <a:lnTo>
                    <a:pt x="2955487" y="0"/>
                  </a:lnTo>
                  <a:lnTo>
                    <a:pt x="2955487" y="584363"/>
                  </a:lnTo>
                  <a:lnTo>
                    <a:pt x="0" y="584363"/>
                  </a:lnTo>
                  <a:close/>
                </a:path>
              </a:pathLst>
            </a:custGeom>
            <a:solidFill>
              <a:srgbClr val="EFE7DA"/>
            </a:solidFill>
          </p:spPr>
        </p:sp>
        <p:sp>
          <p:nvSpPr>
            <p:cNvPr name="TextBox 5" id="5"/>
            <p:cNvSpPr txBox="true"/>
            <p:nvPr/>
          </p:nvSpPr>
          <p:spPr>
            <a:xfrm>
              <a:off x="0" y="-28575"/>
              <a:ext cx="2955487" cy="612938"/>
            </a:xfrm>
            <a:prstGeom prst="rect">
              <a:avLst/>
            </a:prstGeom>
          </p:spPr>
          <p:txBody>
            <a:bodyPr anchor="ctr" rtlCol="false" tIns="50800" lIns="50800" bIns="50800" rIns="50800"/>
            <a:lstStyle/>
            <a:p>
              <a:pPr algn="ctr">
                <a:lnSpc>
                  <a:spcPts val="2660"/>
                </a:lnSpc>
              </a:pPr>
            </a:p>
          </p:txBody>
        </p:sp>
      </p:grpSp>
      <p:sp>
        <p:nvSpPr>
          <p:cNvPr name="TextBox 6" id="6"/>
          <p:cNvSpPr txBox="true"/>
          <p:nvPr/>
        </p:nvSpPr>
        <p:spPr>
          <a:xfrm rot="0">
            <a:off x="3631835" y="578802"/>
            <a:ext cx="4751802" cy="804545"/>
          </a:xfrm>
          <a:prstGeom prst="rect">
            <a:avLst/>
          </a:prstGeom>
        </p:spPr>
        <p:txBody>
          <a:bodyPr anchor="t" rtlCol="false" tIns="0" lIns="0" bIns="0" rIns="0">
            <a:spAutoFit/>
          </a:bodyPr>
          <a:lstStyle/>
          <a:p>
            <a:pPr algn="r">
              <a:lnSpc>
                <a:spcPts val="6579"/>
              </a:lnSpc>
            </a:pPr>
            <a:r>
              <a:rPr lang="en-US" sz="4699" spc="-192">
                <a:solidFill>
                  <a:srgbClr val="3F322C"/>
                </a:solidFill>
                <a:latin typeface="Nourd"/>
                <a:ea typeface="Nourd"/>
                <a:cs typeface="Nourd"/>
                <a:sym typeface="Nourd"/>
              </a:rPr>
              <a:t>КОНЦЕПЦІЯ</a:t>
            </a:r>
          </a:p>
        </p:txBody>
      </p:sp>
      <p:sp>
        <p:nvSpPr>
          <p:cNvPr name="TextBox 7" id="7"/>
          <p:cNvSpPr txBox="true"/>
          <p:nvPr/>
        </p:nvSpPr>
        <p:spPr>
          <a:xfrm rot="0">
            <a:off x="654341" y="2730331"/>
            <a:ext cx="16230600" cy="7266686"/>
          </a:xfrm>
          <a:prstGeom prst="rect">
            <a:avLst/>
          </a:prstGeom>
        </p:spPr>
        <p:txBody>
          <a:bodyPr anchor="t" rtlCol="false" tIns="0" lIns="0" bIns="0" rIns="0">
            <a:spAutoFit/>
          </a:bodyPr>
          <a:lstStyle/>
          <a:p>
            <a:pPr algn="just">
              <a:lnSpc>
                <a:spcPts val="3891"/>
              </a:lnSpc>
            </a:pPr>
            <a:r>
              <a:rPr lang="en-US" sz="2799">
                <a:solidFill>
                  <a:srgbClr val="3F322C"/>
                </a:solidFill>
                <a:latin typeface="DM Sans"/>
                <a:ea typeface="DM Sans"/>
                <a:cs typeface="DM Sans"/>
                <a:sym typeface="DM Sans"/>
              </a:rPr>
              <a:t>Кабінет лікаря (30,7 кв.м) запроєктовано у спокійній, домашній атмосфері, щоб зменшити тривожність дитини та уникнути відчуття лікарняного середовища. В інтер’єрі передбачено м’яку нейтральну кольорову гаму, комфортне освітлення та мінімум візуальних подразників. Простір організовано так, щоб дитина почувалася безпечно та могла швидше адаптуватися під час консультації. Матеріалами, з яких буде виконано інтерʼєр, є коркове покриття для підлоги Egger Cork+, яке забезпечує акустичний комфорт, мʼякість пересування та знижує ризик травмування дітей.Обʼємно-планувальне рішення інтреʼєру кабінету відходить від традиційних медичних прийомів та стилістики на користь домашнього комфорту та спокою.</a:t>
            </a:r>
          </a:p>
          <a:p>
            <a:pPr algn="just" marL="604518" indent="-302259" lvl="1">
              <a:lnSpc>
                <a:spcPts val="3891"/>
              </a:lnSpc>
              <a:buFont typeface="Arial"/>
              <a:buChar char="•"/>
            </a:pPr>
            <a:r>
              <a:rPr lang="en-US" sz="2799">
                <a:solidFill>
                  <a:srgbClr val="3F322C"/>
                </a:solidFill>
                <a:latin typeface="DM Sans"/>
                <a:ea typeface="DM Sans"/>
                <a:cs typeface="DM Sans"/>
                <a:sym typeface="DM Sans"/>
              </a:rPr>
              <a:t>Планування: приміщення поділене на дві зони (консультативну та адаптаційно-ігрову). У першій зоні йде робоче місце для лікаря, та місце, де дитина може перебувати на підлозі або в мʼякій ніші під час розмови, а друга зона, де лікар може проводити певні тестування дитини.</a:t>
            </a:r>
          </a:p>
          <a:p>
            <a:pPr algn="just">
              <a:lnSpc>
                <a:spcPts val="3891"/>
              </a:lnSpc>
            </a:pPr>
          </a:p>
          <a:p>
            <a:pPr algn="r">
              <a:lnSpc>
                <a:spcPts val="3891"/>
              </a:lnSpc>
            </a:pPr>
          </a:p>
        </p:txBody>
      </p:sp>
    </p:spTree>
  </p:cSld>
  <p:clrMapOvr>
    <a:masterClrMapping/>
  </p:clrMapOvr>
</p:sld>
</file>

<file path=ppt/slides/slide1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15365222" y="196356"/>
            <a:ext cx="852535" cy="80459"/>
          </a:xfrm>
          <a:custGeom>
            <a:avLst/>
            <a:gdLst/>
            <a:ahLst/>
            <a:cxnLst/>
            <a:rect r="r" b="b" t="t" l="l"/>
            <a:pathLst>
              <a:path h="80459" w="852535">
                <a:moveTo>
                  <a:pt x="0" y="0"/>
                </a:moveTo>
                <a:lnTo>
                  <a:pt x="852535" y="0"/>
                </a:lnTo>
                <a:lnTo>
                  <a:pt x="852535" y="80459"/>
                </a:lnTo>
                <a:lnTo>
                  <a:pt x="0" y="80459"/>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grpSp>
        <p:nvGrpSpPr>
          <p:cNvPr name="Group 3" id="3"/>
          <p:cNvGrpSpPr/>
          <p:nvPr/>
        </p:nvGrpSpPr>
        <p:grpSpPr>
          <a:xfrm rot="0">
            <a:off x="0" y="319405"/>
            <a:ext cx="4607692" cy="1284554"/>
            <a:chOff x="0" y="0"/>
            <a:chExt cx="1213548" cy="338319"/>
          </a:xfrm>
        </p:grpSpPr>
        <p:sp>
          <p:nvSpPr>
            <p:cNvPr name="Freeform 4" id="4"/>
            <p:cNvSpPr/>
            <p:nvPr/>
          </p:nvSpPr>
          <p:spPr>
            <a:xfrm flipH="false" flipV="false" rot="0">
              <a:off x="0" y="0"/>
              <a:ext cx="1213548" cy="338319"/>
            </a:xfrm>
            <a:custGeom>
              <a:avLst/>
              <a:gdLst/>
              <a:ahLst/>
              <a:cxnLst/>
              <a:rect r="r" b="b" t="t" l="l"/>
              <a:pathLst>
                <a:path h="338319" w="1213548">
                  <a:moveTo>
                    <a:pt x="0" y="0"/>
                  </a:moveTo>
                  <a:lnTo>
                    <a:pt x="1213548" y="0"/>
                  </a:lnTo>
                  <a:lnTo>
                    <a:pt x="1213548" y="338319"/>
                  </a:lnTo>
                  <a:lnTo>
                    <a:pt x="0" y="338319"/>
                  </a:lnTo>
                  <a:close/>
                </a:path>
              </a:pathLst>
            </a:custGeom>
            <a:solidFill>
              <a:srgbClr val="EFE7DA"/>
            </a:solidFill>
          </p:spPr>
        </p:sp>
        <p:sp>
          <p:nvSpPr>
            <p:cNvPr name="TextBox 5" id="5"/>
            <p:cNvSpPr txBox="true"/>
            <p:nvPr/>
          </p:nvSpPr>
          <p:spPr>
            <a:xfrm>
              <a:off x="0" y="-28575"/>
              <a:ext cx="1213548" cy="366894"/>
            </a:xfrm>
            <a:prstGeom prst="rect">
              <a:avLst/>
            </a:prstGeom>
          </p:spPr>
          <p:txBody>
            <a:bodyPr anchor="ctr" rtlCol="false" tIns="50800" lIns="50800" bIns="50800" rIns="50800"/>
            <a:lstStyle/>
            <a:p>
              <a:pPr algn="ctr">
                <a:lnSpc>
                  <a:spcPts val="2660"/>
                </a:lnSpc>
              </a:pPr>
            </a:p>
          </p:txBody>
        </p:sp>
      </p:grpSp>
      <p:sp>
        <p:nvSpPr>
          <p:cNvPr name="TextBox 6" id="6"/>
          <p:cNvSpPr txBox="true"/>
          <p:nvPr/>
        </p:nvSpPr>
        <p:spPr>
          <a:xfrm rot="0">
            <a:off x="-1347201" y="629894"/>
            <a:ext cx="4751802" cy="596900"/>
          </a:xfrm>
          <a:prstGeom prst="rect">
            <a:avLst/>
          </a:prstGeom>
        </p:spPr>
        <p:txBody>
          <a:bodyPr anchor="t" rtlCol="false" tIns="0" lIns="0" bIns="0" rIns="0">
            <a:spAutoFit/>
          </a:bodyPr>
          <a:lstStyle/>
          <a:p>
            <a:pPr algn="r">
              <a:lnSpc>
                <a:spcPts val="4900"/>
              </a:lnSpc>
            </a:pPr>
            <a:r>
              <a:rPr lang="en-US" sz="3500" spc="-143">
                <a:solidFill>
                  <a:srgbClr val="3F322C"/>
                </a:solidFill>
                <a:latin typeface="Nourd"/>
                <a:ea typeface="Nourd"/>
                <a:cs typeface="Nourd"/>
                <a:sym typeface="Nourd"/>
              </a:rPr>
              <a:t>РОЗГОРТКИ</a:t>
            </a:r>
          </a:p>
        </p:txBody>
      </p:sp>
      <p:sp>
        <p:nvSpPr>
          <p:cNvPr name="TextBox 7" id="7"/>
          <p:cNvSpPr txBox="true"/>
          <p:nvPr/>
        </p:nvSpPr>
        <p:spPr>
          <a:xfrm rot="0">
            <a:off x="12794249" y="9286875"/>
            <a:ext cx="4465051" cy="255397"/>
          </a:xfrm>
          <a:prstGeom prst="rect">
            <a:avLst/>
          </a:prstGeom>
        </p:spPr>
        <p:txBody>
          <a:bodyPr anchor="t" rtlCol="false" tIns="0" lIns="0" bIns="0" rIns="0">
            <a:spAutoFit/>
          </a:bodyPr>
          <a:lstStyle/>
          <a:p>
            <a:pPr algn="r">
              <a:lnSpc>
                <a:spcPts val="1918"/>
              </a:lnSpc>
            </a:pPr>
            <a:r>
              <a:rPr lang="en-US" sz="1899">
                <a:solidFill>
                  <a:srgbClr val="3F322C"/>
                </a:solidFill>
                <a:latin typeface="DM Sans"/>
                <a:ea typeface="DM Sans"/>
                <a:cs typeface="DM Sans"/>
                <a:sym typeface="DM Sans"/>
              </a:rPr>
              <a:t>розгортки</a:t>
            </a:r>
          </a:p>
        </p:txBody>
      </p:sp>
      <p:sp>
        <p:nvSpPr>
          <p:cNvPr name="TextBox 8" id="8"/>
          <p:cNvSpPr txBox="true"/>
          <p:nvPr/>
        </p:nvSpPr>
        <p:spPr>
          <a:xfrm rot="0">
            <a:off x="2112872" y="1748475"/>
            <a:ext cx="2334314" cy="260627"/>
          </a:xfrm>
          <a:prstGeom prst="rect">
            <a:avLst/>
          </a:prstGeom>
        </p:spPr>
        <p:txBody>
          <a:bodyPr anchor="t" rtlCol="false" tIns="0" lIns="0" bIns="0" rIns="0">
            <a:spAutoFit/>
          </a:bodyPr>
          <a:lstStyle/>
          <a:p>
            <a:pPr algn="l">
              <a:lnSpc>
                <a:spcPts val="2074"/>
              </a:lnSpc>
            </a:pPr>
            <a:r>
              <a:rPr lang="en-US" sz="1481">
                <a:solidFill>
                  <a:srgbClr val="000000"/>
                </a:solidFill>
                <a:latin typeface="Arial"/>
                <a:ea typeface="Arial"/>
                <a:cs typeface="Arial"/>
                <a:sym typeface="Arial"/>
              </a:rPr>
              <a:t>РОЗГОРТКА А-Б М 1:20</a:t>
            </a:r>
          </a:p>
        </p:txBody>
      </p:sp>
      <p:sp>
        <p:nvSpPr>
          <p:cNvPr name="TextBox 9" id="9"/>
          <p:cNvSpPr txBox="true"/>
          <p:nvPr/>
        </p:nvSpPr>
        <p:spPr>
          <a:xfrm rot="0">
            <a:off x="7533681" y="1748475"/>
            <a:ext cx="2334314" cy="260627"/>
          </a:xfrm>
          <a:prstGeom prst="rect">
            <a:avLst/>
          </a:prstGeom>
        </p:spPr>
        <p:txBody>
          <a:bodyPr anchor="t" rtlCol="false" tIns="0" lIns="0" bIns="0" rIns="0">
            <a:spAutoFit/>
          </a:bodyPr>
          <a:lstStyle/>
          <a:p>
            <a:pPr algn="l">
              <a:lnSpc>
                <a:spcPts val="2074"/>
              </a:lnSpc>
            </a:pPr>
            <a:r>
              <a:rPr lang="en-US" sz="1481">
                <a:solidFill>
                  <a:srgbClr val="000000"/>
                </a:solidFill>
                <a:latin typeface="Arial"/>
                <a:ea typeface="Arial"/>
                <a:cs typeface="Arial"/>
                <a:sym typeface="Arial"/>
              </a:rPr>
              <a:t>РОЗГОРТКА Б-В М 1:20</a:t>
            </a:r>
          </a:p>
        </p:txBody>
      </p:sp>
      <p:sp>
        <p:nvSpPr>
          <p:cNvPr name="TextBox 10" id="10"/>
          <p:cNvSpPr txBox="true"/>
          <p:nvPr/>
        </p:nvSpPr>
        <p:spPr>
          <a:xfrm rot="0">
            <a:off x="14198065" y="1748475"/>
            <a:ext cx="2334314" cy="260627"/>
          </a:xfrm>
          <a:prstGeom prst="rect">
            <a:avLst/>
          </a:prstGeom>
        </p:spPr>
        <p:txBody>
          <a:bodyPr anchor="t" rtlCol="false" tIns="0" lIns="0" bIns="0" rIns="0">
            <a:spAutoFit/>
          </a:bodyPr>
          <a:lstStyle/>
          <a:p>
            <a:pPr algn="l">
              <a:lnSpc>
                <a:spcPts val="2074"/>
              </a:lnSpc>
            </a:pPr>
            <a:r>
              <a:rPr lang="en-US" sz="1481">
                <a:solidFill>
                  <a:srgbClr val="000000"/>
                </a:solidFill>
                <a:latin typeface="Arial"/>
                <a:ea typeface="Arial"/>
                <a:cs typeface="Arial"/>
                <a:sym typeface="Arial"/>
              </a:rPr>
              <a:t>РОЗГОРТКА В-Г М 1:20</a:t>
            </a:r>
          </a:p>
        </p:txBody>
      </p:sp>
      <p:sp>
        <p:nvSpPr>
          <p:cNvPr name="TextBox 11" id="11"/>
          <p:cNvSpPr txBox="true"/>
          <p:nvPr/>
        </p:nvSpPr>
        <p:spPr>
          <a:xfrm rot="0">
            <a:off x="2053391" y="5894766"/>
            <a:ext cx="2274801" cy="254954"/>
          </a:xfrm>
          <a:prstGeom prst="rect">
            <a:avLst/>
          </a:prstGeom>
        </p:spPr>
        <p:txBody>
          <a:bodyPr anchor="t" rtlCol="false" tIns="0" lIns="0" bIns="0" rIns="0">
            <a:spAutoFit/>
          </a:bodyPr>
          <a:lstStyle/>
          <a:p>
            <a:pPr algn="l">
              <a:lnSpc>
                <a:spcPts val="2021"/>
              </a:lnSpc>
            </a:pPr>
            <a:r>
              <a:rPr lang="en-US" sz="1443">
                <a:solidFill>
                  <a:srgbClr val="000000"/>
                </a:solidFill>
                <a:latin typeface="Arial"/>
                <a:ea typeface="Arial"/>
                <a:cs typeface="Arial"/>
                <a:sym typeface="Arial"/>
              </a:rPr>
              <a:t>РОЗГОРТКА Г-Д М 1:20</a:t>
            </a:r>
          </a:p>
        </p:txBody>
      </p:sp>
      <p:sp>
        <p:nvSpPr>
          <p:cNvPr name="TextBox 12" id="12"/>
          <p:cNvSpPr txBox="true"/>
          <p:nvPr/>
        </p:nvSpPr>
        <p:spPr>
          <a:xfrm rot="0">
            <a:off x="7368090" y="5894766"/>
            <a:ext cx="2274801" cy="254954"/>
          </a:xfrm>
          <a:prstGeom prst="rect">
            <a:avLst/>
          </a:prstGeom>
        </p:spPr>
        <p:txBody>
          <a:bodyPr anchor="t" rtlCol="false" tIns="0" lIns="0" bIns="0" rIns="0">
            <a:spAutoFit/>
          </a:bodyPr>
          <a:lstStyle/>
          <a:p>
            <a:pPr algn="l">
              <a:lnSpc>
                <a:spcPts val="2021"/>
              </a:lnSpc>
            </a:pPr>
            <a:r>
              <a:rPr lang="en-US" sz="1443">
                <a:solidFill>
                  <a:srgbClr val="000000"/>
                </a:solidFill>
                <a:latin typeface="Arial"/>
                <a:ea typeface="Arial"/>
                <a:cs typeface="Arial"/>
                <a:sym typeface="Arial"/>
              </a:rPr>
              <a:t>РОЗГОРТКА Г-Д М 1:20</a:t>
            </a:r>
          </a:p>
        </p:txBody>
      </p:sp>
      <p:sp>
        <p:nvSpPr>
          <p:cNvPr name="TextBox 13" id="13"/>
          <p:cNvSpPr txBox="true"/>
          <p:nvPr/>
        </p:nvSpPr>
        <p:spPr>
          <a:xfrm rot="0">
            <a:off x="1112834" y="2216874"/>
            <a:ext cx="419257" cy="185645"/>
          </a:xfrm>
          <a:prstGeom prst="rect">
            <a:avLst/>
          </a:prstGeom>
        </p:spPr>
        <p:txBody>
          <a:bodyPr anchor="t" rtlCol="false" tIns="0" lIns="0" bIns="0" rIns="0">
            <a:spAutoFit/>
          </a:bodyPr>
          <a:lstStyle/>
          <a:p>
            <a:pPr algn="l">
              <a:lnSpc>
                <a:spcPts val="1468"/>
              </a:lnSpc>
            </a:pPr>
            <a:r>
              <a:rPr lang="en-US" sz="1048">
                <a:solidFill>
                  <a:srgbClr val="000000"/>
                </a:solidFill>
                <a:latin typeface="Arial"/>
                <a:ea typeface="Arial"/>
                <a:cs typeface="Arial"/>
                <a:sym typeface="Arial"/>
              </a:rPr>
              <a:t>+3,000</a:t>
            </a:r>
          </a:p>
        </p:txBody>
      </p:sp>
      <p:grpSp>
        <p:nvGrpSpPr>
          <p:cNvPr name="Group 14" id="14"/>
          <p:cNvGrpSpPr/>
          <p:nvPr/>
        </p:nvGrpSpPr>
        <p:grpSpPr>
          <a:xfrm rot="0">
            <a:off x="676464" y="2190078"/>
            <a:ext cx="3651728" cy="3526364"/>
            <a:chOff x="0" y="0"/>
            <a:chExt cx="4868970" cy="4701819"/>
          </a:xfrm>
        </p:grpSpPr>
        <p:grpSp>
          <p:nvGrpSpPr>
            <p:cNvPr name="Group 15" id="15"/>
            <p:cNvGrpSpPr/>
            <p:nvPr/>
          </p:nvGrpSpPr>
          <p:grpSpPr>
            <a:xfrm rot="0">
              <a:off x="1597067" y="245057"/>
              <a:ext cx="3094131" cy="3790315"/>
              <a:chOff x="0" y="0"/>
              <a:chExt cx="1147000" cy="1405077"/>
            </a:xfrm>
          </p:grpSpPr>
          <p:sp>
            <p:nvSpPr>
              <p:cNvPr name="Freeform 16" id="16"/>
              <p:cNvSpPr/>
              <p:nvPr/>
            </p:nvSpPr>
            <p:spPr>
              <a:xfrm flipH="false" flipV="false" rot="0">
                <a:off x="0" y="0"/>
                <a:ext cx="1146937" cy="1405128"/>
              </a:xfrm>
              <a:custGeom>
                <a:avLst/>
                <a:gdLst/>
                <a:ahLst/>
                <a:cxnLst/>
                <a:rect r="r" b="b" t="t" l="l"/>
                <a:pathLst>
                  <a:path h="1405128" w="1146937">
                    <a:moveTo>
                      <a:pt x="0" y="0"/>
                    </a:moveTo>
                    <a:lnTo>
                      <a:pt x="1146937" y="0"/>
                    </a:lnTo>
                    <a:lnTo>
                      <a:pt x="1146937" y="1405128"/>
                    </a:lnTo>
                    <a:lnTo>
                      <a:pt x="0" y="1405128"/>
                    </a:lnTo>
                    <a:lnTo>
                      <a:pt x="0" y="0"/>
                    </a:lnTo>
                    <a:close/>
                  </a:path>
                </a:pathLst>
              </a:custGeom>
              <a:blipFill>
                <a:blip r:embed="rId4"/>
                <a:stretch>
                  <a:fillRect l="0" t="0" r="-5" b="3"/>
                </a:stretch>
              </a:blipFill>
            </p:spPr>
          </p:sp>
        </p:grpSp>
        <p:sp>
          <p:nvSpPr>
            <p:cNvPr name="Freeform 17" id="17"/>
            <p:cNvSpPr/>
            <p:nvPr/>
          </p:nvSpPr>
          <p:spPr>
            <a:xfrm flipH="false" flipV="false" rot="0">
              <a:off x="0" y="852406"/>
              <a:ext cx="1460818" cy="714615"/>
            </a:xfrm>
            <a:custGeom>
              <a:avLst/>
              <a:gdLst/>
              <a:ahLst/>
              <a:cxnLst/>
              <a:rect r="r" b="b" t="t" l="l"/>
              <a:pathLst>
                <a:path h="714615" w="1460818">
                  <a:moveTo>
                    <a:pt x="0" y="0"/>
                  </a:moveTo>
                  <a:lnTo>
                    <a:pt x="1460818" y="0"/>
                  </a:lnTo>
                  <a:lnTo>
                    <a:pt x="1460818" y="714616"/>
                  </a:lnTo>
                  <a:lnTo>
                    <a:pt x="0" y="714616"/>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18" id="18"/>
            <p:cNvSpPr/>
            <p:nvPr/>
          </p:nvSpPr>
          <p:spPr>
            <a:xfrm flipH="false" flipV="false" rot="0">
              <a:off x="21515" y="0"/>
              <a:ext cx="1460818" cy="714581"/>
            </a:xfrm>
            <a:custGeom>
              <a:avLst/>
              <a:gdLst/>
              <a:ahLst/>
              <a:cxnLst/>
              <a:rect r="r" b="b" t="t" l="l"/>
              <a:pathLst>
                <a:path h="714581" w="1460818">
                  <a:moveTo>
                    <a:pt x="0" y="0"/>
                  </a:moveTo>
                  <a:lnTo>
                    <a:pt x="1460818" y="0"/>
                  </a:lnTo>
                  <a:lnTo>
                    <a:pt x="1460818" y="714581"/>
                  </a:lnTo>
                  <a:lnTo>
                    <a:pt x="0" y="714581"/>
                  </a:lnTo>
                  <a:lnTo>
                    <a:pt x="0" y="0"/>
                  </a:lnTo>
                  <a:close/>
                </a:path>
              </a:pathLst>
            </a:custGeom>
            <a:blipFill>
              <a:blip r:embed="rId5">
                <a:extLst>
                  <a:ext uri="{96DAC541-7B7A-43D3-8B79-37D633B846F1}">
                    <asvg:svgBlip xmlns:asvg="http://schemas.microsoft.com/office/drawing/2016/SVG/main" r:embed="rId7"/>
                  </a:ext>
                </a:extLst>
              </a:blip>
              <a:stretch>
                <a:fillRect l="0" t="0" r="0" b="0"/>
              </a:stretch>
            </a:blipFill>
          </p:spPr>
        </p:sp>
        <p:sp>
          <p:nvSpPr>
            <p:cNvPr name="Freeform 19" id="19"/>
            <p:cNvSpPr/>
            <p:nvPr/>
          </p:nvSpPr>
          <p:spPr>
            <a:xfrm flipH="false" flipV="false" rot="0">
              <a:off x="12710" y="3797270"/>
              <a:ext cx="4856260" cy="904549"/>
            </a:xfrm>
            <a:custGeom>
              <a:avLst/>
              <a:gdLst/>
              <a:ahLst/>
              <a:cxnLst/>
              <a:rect r="r" b="b" t="t" l="l"/>
              <a:pathLst>
                <a:path h="904549" w="4856260">
                  <a:moveTo>
                    <a:pt x="0" y="0"/>
                  </a:moveTo>
                  <a:lnTo>
                    <a:pt x="4856260" y="0"/>
                  </a:lnTo>
                  <a:lnTo>
                    <a:pt x="4856260" y="904549"/>
                  </a:lnTo>
                  <a:lnTo>
                    <a:pt x="0" y="904549"/>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TextBox 20" id="20"/>
            <p:cNvSpPr txBox="true"/>
            <p:nvPr/>
          </p:nvSpPr>
          <p:spPr>
            <a:xfrm rot="0">
              <a:off x="560209" y="897626"/>
              <a:ext cx="559009" cy="238002"/>
            </a:xfrm>
            <a:prstGeom prst="rect">
              <a:avLst/>
            </a:prstGeom>
          </p:spPr>
          <p:txBody>
            <a:bodyPr anchor="t" rtlCol="false" tIns="0" lIns="0" bIns="0" rIns="0">
              <a:spAutoFit/>
            </a:bodyPr>
            <a:lstStyle/>
            <a:p>
              <a:pPr algn="l">
                <a:lnSpc>
                  <a:spcPts val="1468"/>
                </a:lnSpc>
              </a:pPr>
              <a:r>
                <a:rPr lang="en-US" sz="1048">
                  <a:solidFill>
                    <a:srgbClr val="000000"/>
                  </a:solidFill>
                  <a:latin typeface="Arial"/>
                  <a:ea typeface="Arial"/>
                  <a:cs typeface="Arial"/>
                  <a:sym typeface="Arial"/>
                </a:rPr>
                <a:t>+2,100</a:t>
              </a:r>
            </a:p>
          </p:txBody>
        </p:sp>
        <p:sp>
          <p:nvSpPr>
            <p:cNvPr name="TextBox 21" id="21"/>
            <p:cNvSpPr txBox="true"/>
            <p:nvPr/>
          </p:nvSpPr>
          <p:spPr>
            <a:xfrm rot="0">
              <a:off x="572885" y="3941019"/>
              <a:ext cx="559009" cy="238002"/>
            </a:xfrm>
            <a:prstGeom prst="rect">
              <a:avLst/>
            </a:prstGeom>
          </p:spPr>
          <p:txBody>
            <a:bodyPr anchor="t" rtlCol="false" tIns="0" lIns="0" bIns="0" rIns="0">
              <a:spAutoFit/>
            </a:bodyPr>
            <a:lstStyle/>
            <a:p>
              <a:pPr algn="l">
                <a:lnSpc>
                  <a:spcPts val="1468"/>
                </a:lnSpc>
              </a:pPr>
              <a:r>
                <a:rPr lang="en-US" sz="1048">
                  <a:solidFill>
                    <a:srgbClr val="000000"/>
                  </a:solidFill>
                  <a:latin typeface="Arial"/>
                  <a:ea typeface="Arial"/>
                  <a:cs typeface="Arial"/>
                  <a:sym typeface="Arial"/>
                </a:rPr>
                <a:t>+0,000</a:t>
              </a:r>
            </a:p>
          </p:txBody>
        </p:sp>
        <p:sp>
          <p:nvSpPr>
            <p:cNvPr name="TextBox 22" id="22"/>
            <p:cNvSpPr txBox="true"/>
            <p:nvPr/>
          </p:nvSpPr>
          <p:spPr>
            <a:xfrm rot="0">
              <a:off x="3194374" y="4142773"/>
              <a:ext cx="453251" cy="238002"/>
            </a:xfrm>
            <a:prstGeom prst="rect">
              <a:avLst/>
            </a:prstGeom>
          </p:spPr>
          <p:txBody>
            <a:bodyPr anchor="t" rtlCol="false" tIns="0" lIns="0" bIns="0" rIns="0">
              <a:spAutoFit/>
            </a:bodyPr>
            <a:lstStyle/>
            <a:p>
              <a:pPr algn="l">
                <a:lnSpc>
                  <a:spcPts val="1468"/>
                </a:lnSpc>
              </a:pPr>
              <a:r>
                <a:rPr lang="en-US" sz="1048">
                  <a:solidFill>
                    <a:srgbClr val="000000"/>
                  </a:solidFill>
                  <a:latin typeface="Arial"/>
                  <a:ea typeface="Arial"/>
                  <a:cs typeface="Arial"/>
                  <a:sym typeface="Arial"/>
                </a:rPr>
                <a:t>0,900</a:t>
              </a:r>
            </a:p>
          </p:txBody>
        </p:sp>
        <p:sp>
          <p:nvSpPr>
            <p:cNvPr name="AutoShape 23" id="23"/>
            <p:cNvSpPr/>
            <p:nvPr/>
          </p:nvSpPr>
          <p:spPr>
            <a:xfrm>
              <a:off x="4654365" y="122837"/>
              <a:ext cx="0" cy="3964023"/>
            </a:xfrm>
            <a:prstGeom prst="line">
              <a:avLst/>
            </a:prstGeom>
            <a:ln cap="flat" w="25400">
              <a:solidFill>
                <a:srgbClr val="000000"/>
              </a:solidFill>
              <a:prstDash val="solid"/>
              <a:headEnd type="none" len="sm" w="sm"/>
              <a:tailEnd type="none" len="sm" w="sm"/>
            </a:ln>
          </p:spPr>
        </p:sp>
        <p:sp>
          <p:nvSpPr>
            <p:cNvPr name="AutoShape 24" id="24"/>
            <p:cNvSpPr/>
            <p:nvPr/>
          </p:nvSpPr>
          <p:spPr>
            <a:xfrm>
              <a:off x="1601855" y="122837"/>
              <a:ext cx="0" cy="3964023"/>
            </a:xfrm>
            <a:prstGeom prst="line">
              <a:avLst/>
            </a:prstGeom>
            <a:ln cap="flat" w="25400">
              <a:solidFill>
                <a:srgbClr val="000000"/>
              </a:solidFill>
              <a:prstDash val="solid"/>
              <a:headEnd type="none" len="sm" w="sm"/>
              <a:tailEnd type="none" len="sm" w="sm"/>
            </a:ln>
          </p:spPr>
        </p:sp>
        <p:sp>
          <p:nvSpPr>
            <p:cNvPr name="AutoShape 25" id="25"/>
            <p:cNvSpPr/>
            <p:nvPr/>
          </p:nvSpPr>
          <p:spPr>
            <a:xfrm flipH="true">
              <a:off x="1601802" y="129187"/>
              <a:ext cx="3052510" cy="25400"/>
            </a:xfrm>
            <a:prstGeom prst="line">
              <a:avLst/>
            </a:prstGeom>
            <a:ln cap="flat" w="25400">
              <a:solidFill>
                <a:srgbClr val="000000"/>
              </a:solidFill>
              <a:prstDash val="solid"/>
              <a:headEnd type="none" len="sm" w="sm"/>
              <a:tailEnd type="none" len="sm" w="sm"/>
            </a:ln>
          </p:spPr>
        </p:sp>
      </p:grpSp>
      <p:grpSp>
        <p:nvGrpSpPr>
          <p:cNvPr name="Group 26" id="26"/>
          <p:cNvGrpSpPr/>
          <p:nvPr/>
        </p:nvGrpSpPr>
        <p:grpSpPr>
          <a:xfrm rot="0">
            <a:off x="6163327" y="2207802"/>
            <a:ext cx="5075023" cy="3526364"/>
            <a:chOff x="0" y="0"/>
            <a:chExt cx="6766697" cy="4701819"/>
          </a:xfrm>
        </p:grpSpPr>
        <p:grpSp>
          <p:nvGrpSpPr>
            <p:cNvPr name="Group 27" id="27"/>
            <p:cNvGrpSpPr/>
            <p:nvPr/>
          </p:nvGrpSpPr>
          <p:grpSpPr>
            <a:xfrm rot="0">
              <a:off x="1332654" y="264551"/>
              <a:ext cx="5116425" cy="3755679"/>
              <a:chOff x="0" y="0"/>
              <a:chExt cx="1896669" cy="1392238"/>
            </a:xfrm>
          </p:grpSpPr>
          <p:sp>
            <p:nvSpPr>
              <p:cNvPr name="Freeform 28" id="28"/>
              <p:cNvSpPr/>
              <p:nvPr/>
            </p:nvSpPr>
            <p:spPr>
              <a:xfrm flipH="false" flipV="false" rot="0">
                <a:off x="0" y="0"/>
                <a:ext cx="1896618" cy="1392174"/>
              </a:xfrm>
              <a:custGeom>
                <a:avLst/>
                <a:gdLst/>
                <a:ahLst/>
                <a:cxnLst/>
                <a:rect r="r" b="b" t="t" l="l"/>
                <a:pathLst>
                  <a:path h="1392174" w="1896618">
                    <a:moveTo>
                      <a:pt x="0" y="0"/>
                    </a:moveTo>
                    <a:lnTo>
                      <a:pt x="1896618" y="0"/>
                    </a:lnTo>
                    <a:lnTo>
                      <a:pt x="1896618" y="1392174"/>
                    </a:lnTo>
                    <a:lnTo>
                      <a:pt x="0" y="1392174"/>
                    </a:lnTo>
                    <a:lnTo>
                      <a:pt x="0" y="0"/>
                    </a:lnTo>
                    <a:close/>
                  </a:path>
                </a:pathLst>
              </a:custGeom>
              <a:blipFill>
                <a:blip r:embed="rId10"/>
                <a:stretch>
                  <a:fillRect l="0" t="0" r="-2" b="-4"/>
                </a:stretch>
              </a:blipFill>
            </p:spPr>
          </p:sp>
        </p:grpSp>
        <p:sp>
          <p:nvSpPr>
            <p:cNvPr name="Freeform 29" id="29"/>
            <p:cNvSpPr/>
            <p:nvPr/>
          </p:nvSpPr>
          <p:spPr>
            <a:xfrm flipH="false" flipV="false" rot="0">
              <a:off x="8805" y="0"/>
              <a:ext cx="1460818" cy="1099690"/>
            </a:xfrm>
            <a:custGeom>
              <a:avLst/>
              <a:gdLst/>
              <a:ahLst/>
              <a:cxnLst/>
              <a:rect r="r" b="b" t="t" l="l"/>
              <a:pathLst>
                <a:path h="1099690" w="1460818">
                  <a:moveTo>
                    <a:pt x="0" y="0"/>
                  </a:moveTo>
                  <a:lnTo>
                    <a:pt x="1460818" y="0"/>
                  </a:lnTo>
                  <a:lnTo>
                    <a:pt x="1460818" y="1099690"/>
                  </a:lnTo>
                  <a:lnTo>
                    <a:pt x="0" y="1099690"/>
                  </a:lnTo>
                  <a:lnTo>
                    <a:pt x="0" y="0"/>
                  </a:lnTo>
                  <a:close/>
                </a:path>
              </a:pathLst>
            </a:custGeom>
            <a:blipFill>
              <a:blip r:embed="rId11">
                <a:extLst>
                  <a:ext uri="{96DAC541-7B7A-43D3-8B79-37D633B846F1}">
                    <asvg:svgBlip xmlns:asvg="http://schemas.microsoft.com/office/drawing/2016/SVG/main" r:embed="rId12"/>
                  </a:ext>
                </a:extLst>
              </a:blip>
              <a:stretch>
                <a:fillRect l="0" t="0" r="0" b="0"/>
              </a:stretch>
            </a:blipFill>
          </p:spPr>
        </p:sp>
        <p:sp>
          <p:nvSpPr>
            <p:cNvPr name="Freeform 30" id="30"/>
            <p:cNvSpPr/>
            <p:nvPr/>
          </p:nvSpPr>
          <p:spPr>
            <a:xfrm flipH="false" flipV="false" rot="0">
              <a:off x="0" y="2754005"/>
              <a:ext cx="6766697" cy="1947814"/>
            </a:xfrm>
            <a:custGeom>
              <a:avLst/>
              <a:gdLst/>
              <a:ahLst/>
              <a:cxnLst/>
              <a:rect r="r" b="b" t="t" l="l"/>
              <a:pathLst>
                <a:path h="1947814" w="6766697">
                  <a:moveTo>
                    <a:pt x="0" y="0"/>
                  </a:moveTo>
                  <a:lnTo>
                    <a:pt x="6766697" y="0"/>
                  </a:lnTo>
                  <a:lnTo>
                    <a:pt x="6766697" y="1947814"/>
                  </a:lnTo>
                  <a:lnTo>
                    <a:pt x="0" y="1947814"/>
                  </a:lnTo>
                  <a:lnTo>
                    <a:pt x="0" y="0"/>
                  </a:lnTo>
                  <a:close/>
                </a:path>
              </a:pathLst>
            </a:custGeom>
            <a:blipFill>
              <a:blip r:embed="rId13">
                <a:extLst>
                  <a:ext uri="{96DAC541-7B7A-43D3-8B79-37D633B846F1}">
                    <asvg:svgBlip xmlns:asvg="http://schemas.microsoft.com/office/drawing/2016/SVG/main" r:embed="rId14"/>
                  </a:ext>
                </a:extLst>
              </a:blip>
              <a:stretch>
                <a:fillRect l="0" t="0" r="0" b="0"/>
              </a:stretch>
            </a:blipFill>
          </p:spPr>
        </p:sp>
        <p:sp>
          <p:nvSpPr>
            <p:cNvPr name="TextBox 31" id="31"/>
            <p:cNvSpPr txBox="true"/>
            <p:nvPr/>
          </p:nvSpPr>
          <p:spPr>
            <a:xfrm rot="0">
              <a:off x="560209" y="2799259"/>
              <a:ext cx="559009" cy="238002"/>
            </a:xfrm>
            <a:prstGeom prst="rect">
              <a:avLst/>
            </a:prstGeom>
          </p:spPr>
          <p:txBody>
            <a:bodyPr anchor="t" rtlCol="false" tIns="0" lIns="0" bIns="0" rIns="0">
              <a:spAutoFit/>
            </a:bodyPr>
            <a:lstStyle/>
            <a:p>
              <a:pPr algn="l">
                <a:lnSpc>
                  <a:spcPts val="1468"/>
                </a:lnSpc>
              </a:pPr>
              <a:r>
                <a:rPr lang="en-US" sz="1048">
                  <a:solidFill>
                    <a:srgbClr val="000000"/>
                  </a:solidFill>
                  <a:latin typeface="Arial"/>
                  <a:ea typeface="Arial"/>
                  <a:cs typeface="Arial"/>
                  <a:sym typeface="Arial"/>
                </a:rPr>
                <a:t>+0,800</a:t>
              </a:r>
            </a:p>
          </p:txBody>
        </p:sp>
        <p:sp>
          <p:nvSpPr>
            <p:cNvPr name="TextBox 32" id="32"/>
            <p:cNvSpPr txBox="true"/>
            <p:nvPr/>
          </p:nvSpPr>
          <p:spPr>
            <a:xfrm rot="0">
              <a:off x="560209" y="3240656"/>
              <a:ext cx="559009" cy="238002"/>
            </a:xfrm>
            <a:prstGeom prst="rect">
              <a:avLst/>
            </a:prstGeom>
          </p:spPr>
          <p:txBody>
            <a:bodyPr anchor="t" rtlCol="false" tIns="0" lIns="0" bIns="0" rIns="0">
              <a:spAutoFit/>
            </a:bodyPr>
            <a:lstStyle/>
            <a:p>
              <a:pPr algn="l">
                <a:lnSpc>
                  <a:spcPts val="1468"/>
                </a:lnSpc>
              </a:pPr>
              <a:r>
                <a:rPr lang="en-US" sz="1048">
                  <a:solidFill>
                    <a:srgbClr val="000000"/>
                  </a:solidFill>
                  <a:latin typeface="Arial"/>
                  <a:ea typeface="Arial"/>
                  <a:cs typeface="Arial"/>
                  <a:sym typeface="Arial"/>
                </a:rPr>
                <a:t>+0,500</a:t>
              </a:r>
            </a:p>
          </p:txBody>
        </p:sp>
        <p:sp>
          <p:nvSpPr>
            <p:cNvPr name="TextBox 33" id="33"/>
            <p:cNvSpPr txBox="true"/>
            <p:nvPr/>
          </p:nvSpPr>
          <p:spPr>
            <a:xfrm rot="0">
              <a:off x="560209" y="3941019"/>
              <a:ext cx="559009" cy="238002"/>
            </a:xfrm>
            <a:prstGeom prst="rect">
              <a:avLst/>
            </a:prstGeom>
          </p:spPr>
          <p:txBody>
            <a:bodyPr anchor="t" rtlCol="false" tIns="0" lIns="0" bIns="0" rIns="0">
              <a:spAutoFit/>
            </a:bodyPr>
            <a:lstStyle/>
            <a:p>
              <a:pPr algn="l">
                <a:lnSpc>
                  <a:spcPts val="1468"/>
                </a:lnSpc>
              </a:pPr>
              <a:r>
                <a:rPr lang="en-US" sz="1048">
                  <a:solidFill>
                    <a:srgbClr val="000000"/>
                  </a:solidFill>
                  <a:latin typeface="Arial"/>
                  <a:ea typeface="Arial"/>
                  <a:cs typeface="Arial"/>
                  <a:sym typeface="Arial"/>
                </a:rPr>
                <a:t>+0,000</a:t>
              </a:r>
            </a:p>
          </p:txBody>
        </p:sp>
        <p:sp>
          <p:nvSpPr>
            <p:cNvPr name="TextBox 34" id="34"/>
            <p:cNvSpPr txBox="true"/>
            <p:nvPr/>
          </p:nvSpPr>
          <p:spPr>
            <a:xfrm rot="0">
              <a:off x="569150" y="-30946"/>
              <a:ext cx="559009" cy="699140"/>
            </a:xfrm>
            <a:prstGeom prst="rect">
              <a:avLst/>
            </a:prstGeom>
          </p:spPr>
          <p:txBody>
            <a:bodyPr anchor="t" rtlCol="false" tIns="0" lIns="0" bIns="0" rIns="0">
              <a:spAutoFit/>
            </a:bodyPr>
            <a:lstStyle/>
            <a:p>
              <a:pPr algn="just">
                <a:lnSpc>
                  <a:spcPts val="2273"/>
                </a:lnSpc>
              </a:pPr>
              <a:r>
                <a:rPr lang="en-US" sz="1048">
                  <a:solidFill>
                    <a:srgbClr val="000000"/>
                  </a:solidFill>
                  <a:latin typeface="Arial"/>
                  <a:ea typeface="Arial"/>
                  <a:cs typeface="Arial"/>
                  <a:sym typeface="Arial"/>
                </a:rPr>
                <a:t>+3,000 +2,100</a:t>
              </a:r>
            </a:p>
          </p:txBody>
        </p:sp>
        <p:sp>
          <p:nvSpPr>
            <p:cNvPr name="TextBox 35" id="35"/>
            <p:cNvSpPr txBox="true"/>
            <p:nvPr/>
          </p:nvSpPr>
          <p:spPr>
            <a:xfrm rot="0">
              <a:off x="2456325" y="4142773"/>
              <a:ext cx="453251" cy="238002"/>
            </a:xfrm>
            <a:prstGeom prst="rect">
              <a:avLst/>
            </a:prstGeom>
          </p:spPr>
          <p:txBody>
            <a:bodyPr anchor="t" rtlCol="false" tIns="0" lIns="0" bIns="0" rIns="0">
              <a:spAutoFit/>
            </a:bodyPr>
            <a:lstStyle/>
            <a:p>
              <a:pPr algn="l">
                <a:lnSpc>
                  <a:spcPts val="1468"/>
                </a:lnSpc>
              </a:pPr>
              <a:r>
                <a:rPr lang="en-US" sz="1048">
                  <a:solidFill>
                    <a:srgbClr val="000000"/>
                  </a:solidFill>
                  <a:latin typeface="Arial"/>
                  <a:ea typeface="Arial"/>
                  <a:cs typeface="Arial"/>
                  <a:sym typeface="Arial"/>
                </a:rPr>
                <a:t>2,000</a:t>
              </a:r>
            </a:p>
          </p:txBody>
        </p:sp>
        <p:sp>
          <p:nvSpPr>
            <p:cNvPr name="TextBox 36" id="36"/>
            <p:cNvSpPr txBox="true"/>
            <p:nvPr/>
          </p:nvSpPr>
          <p:spPr>
            <a:xfrm rot="0">
              <a:off x="5036670" y="4142773"/>
              <a:ext cx="453251" cy="238002"/>
            </a:xfrm>
            <a:prstGeom prst="rect">
              <a:avLst/>
            </a:prstGeom>
          </p:spPr>
          <p:txBody>
            <a:bodyPr anchor="t" rtlCol="false" tIns="0" lIns="0" bIns="0" rIns="0">
              <a:spAutoFit/>
            </a:bodyPr>
            <a:lstStyle/>
            <a:p>
              <a:pPr algn="l">
                <a:lnSpc>
                  <a:spcPts val="1468"/>
                </a:lnSpc>
              </a:pPr>
              <a:r>
                <a:rPr lang="en-US" sz="1048">
                  <a:solidFill>
                    <a:srgbClr val="000000"/>
                  </a:solidFill>
                  <a:latin typeface="Arial"/>
                  <a:ea typeface="Arial"/>
                  <a:cs typeface="Arial"/>
                  <a:sym typeface="Arial"/>
                </a:rPr>
                <a:t>1,800</a:t>
              </a:r>
            </a:p>
          </p:txBody>
        </p:sp>
        <p:sp>
          <p:nvSpPr>
            <p:cNvPr name="AutoShape 37" id="37"/>
            <p:cNvSpPr/>
            <p:nvPr/>
          </p:nvSpPr>
          <p:spPr>
            <a:xfrm flipH="true" flipV="true">
              <a:off x="1336325" y="256962"/>
              <a:ext cx="5108594" cy="0"/>
            </a:xfrm>
            <a:prstGeom prst="line">
              <a:avLst/>
            </a:prstGeom>
            <a:ln cap="flat" w="12700">
              <a:solidFill>
                <a:srgbClr val="000000"/>
              </a:solidFill>
              <a:prstDash val="solid"/>
              <a:headEnd type="none" len="sm" w="sm"/>
              <a:tailEnd type="none" len="sm" w="sm"/>
            </a:ln>
          </p:spPr>
        </p:sp>
        <p:sp>
          <p:nvSpPr>
            <p:cNvPr name="AutoShape 38" id="38"/>
            <p:cNvSpPr/>
            <p:nvPr/>
          </p:nvSpPr>
          <p:spPr>
            <a:xfrm>
              <a:off x="6444920" y="256962"/>
              <a:ext cx="0" cy="3806266"/>
            </a:xfrm>
            <a:prstGeom prst="line">
              <a:avLst/>
            </a:prstGeom>
            <a:ln cap="flat" w="12700">
              <a:solidFill>
                <a:srgbClr val="000000"/>
              </a:solidFill>
              <a:prstDash val="solid"/>
              <a:headEnd type="none" len="sm" w="sm"/>
              <a:tailEnd type="none" len="sm" w="sm"/>
            </a:ln>
          </p:spPr>
        </p:sp>
      </p:grpSp>
      <p:grpSp>
        <p:nvGrpSpPr>
          <p:cNvPr name="Group 39" id="39"/>
          <p:cNvGrpSpPr/>
          <p:nvPr/>
        </p:nvGrpSpPr>
        <p:grpSpPr>
          <a:xfrm rot="0">
            <a:off x="7680063" y="6527826"/>
            <a:ext cx="2363156" cy="2987050"/>
            <a:chOff x="0" y="0"/>
            <a:chExt cx="1130503" cy="1428966"/>
          </a:xfrm>
        </p:grpSpPr>
        <p:sp>
          <p:nvSpPr>
            <p:cNvPr name="Freeform 40" id="40"/>
            <p:cNvSpPr/>
            <p:nvPr/>
          </p:nvSpPr>
          <p:spPr>
            <a:xfrm flipH="false" flipV="false" rot="0">
              <a:off x="0" y="0"/>
              <a:ext cx="1130554" cy="1429004"/>
            </a:xfrm>
            <a:custGeom>
              <a:avLst/>
              <a:gdLst/>
              <a:ahLst/>
              <a:cxnLst/>
              <a:rect r="r" b="b" t="t" l="l"/>
              <a:pathLst>
                <a:path h="1429004" w="1130554">
                  <a:moveTo>
                    <a:pt x="0" y="0"/>
                  </a:moveTo>
                  <a:lnTo>
                    <a:pt x="1130554" y="0"/>
                  </a:lnTo>
                  <a:lnTo>
                    <a:pt x="1130554" y="1429004"/>
                  </a:lnTo>
                  <a:lnTo>
                    <a:pt x="0" y="1429004"/>
                  </a:lnTo>
                  <a:lnTo>
                    <a:pt x="0" y="0"/>
                  </a:lnTo>
                  <a:close/>
                </a:path>
              </a:pathLst>
            </a:custGeom>
            <a:blipFill>
              <a:blip r:embed="rId15"/>
              <a:stretch>
                <a:fillRect l="0" t="0" r="4" b="2"/>
              </a:stretch>
            </a:blipFill>
          </p:spPr>
        </p:sp>
      </p:grpSp>
      <p:grpSp>
        <p:nvGrpSpPr>
          <p:cNvPr name="Group 41" id="41"/>
          <p:cNvGrpSpPr/>
          <p:nvPr/>
        </p:nvGrpSpPr>
        <p:grpSpPr>
          <a:xfrm rot="0">
            <a:off x="6577384" y="6349745"/>
            <a:ext cx="3259030" cy="3643438"/>
            <a:chOff x="0" y="0"/>
            <a:chExt cx="4345373" cy="4857918"/>
          </a:xfrm>
        </p:grpSpPr>
        <p:sp>
          <p:nvSpPr>
            <p:cNvPr name="Freeform 42" id="42"/>
            <p:cNvSpPr/>
            <p:nvPr/>
          </p:nvSpPr>
          <p:spPr>
            <a:xfrm flipH="false" flipV="false" rot="0">
              <a:off x="9097" y="0"/>
              <a:ext cx="1509316" cy="738305"/>
            </a:xfrm>
            <a:custGeom>
              <a:avLst/>
              <a:gdLst/>
              <a:ahLst/>
              <a:cxnLst/>
              <a:rect r="r" b="b" t="t" l="l"/>
              <a:pathLst>
                <a:path h="738305" w="1509316">
                  <a:moveTo>
                    <a:pt x="0" y="0"/>
                  </a:moveTo>
                  <a:lnTo>
                    <a:pt x="1509316" y="0"/>
                  </a:lnTo>
                  <a:lnTo>
                    <a:pt x="1509316" y="738305"/>
                  </a:lnTo>
                  <a:lnTo>
                    <a:pt x="0" y="738305"/>
                  </a:lnTo>
                  <a:lnTo>
                    <a:pt x="0" y="0"/>
                  </a:lnTo>
                  <a:close/>
                </a:path>
              </a:pathLst>
            </a:custGeom>
            <a:blipFill>
              <a:blip r:embed="rId5">
                <a:extLst>
                  <a:ext uri="{96DAC541-7B7A-43D3-8B79-37D633B846F1}">
                    <asvg:svgBlip xmlns:asvg="http://schemas.microsoft.com/office/drawing/2016/SVG/main" r:embed="rId16"/>
                  </a:ext>
                </a:extLst>
              </a:blip>
              <a:stretch>
                <a:fillRect l="0" t="0" r="0" b="0"/>
              </a:stretch>
            </a:blipFill>
          </p:spPr>
        </p:sp>
        <p:sp>
          <p:nvSpPr>
            <p:cNvPr name="Freeform 43" id="43"/>
            <p:cNvSpPr/>
            <p:nvPr/>
          </p:nvSpPr>
          <p:spPr>
            <a:xfrm flipH="false" flipV="false" rot="0">
              <a:off x="9097" y="957234"/>
              <a:ext cx="1509316" cy="738199"/>
            </a:xfrm>
            <a:custGeom>
              <a:avLst/>
              <a:gdLst/>
              <a:ahLst/>
              <a:cxnLst/>
              <a:rect r="r" b="b" t="t" l="l"/>
              <a:pathLst>
                <a:path h="738199" w="1509316">
                  <a:moveTo>
                    <a:pt x="0" y="0"/>
                  </a:moveTo>
                  <a:lnTo>
                    <a:pt x="1509316" y="0"/>
                  </a:lnTo>
                  <a:lnTo>
                    <a:pt x="1509316" y="738198"/>
                  </a:lnTo>
                  <a:lnTo>
                    <a:pt x="0" y="738198"/>
                  </a:lnTo>
                  <a:lnTo>
                    <a:pt x="0" y="0"/>
                  </a:lnTo>
                  <a:close/>
                </a:path>
              </a:pathLst>
            </a:custGeom>
            <a:blipFill>
              <a:blip r:embed="rId5">
                <a:extLst>
                  <a:ext uri="{96DAC541-7B7A-43D3-8B79-37D633B846F1}">
                    <asvg:svgBlip xmlns:asvg="http://schemas.microsoft.com/office/drawing/2016/SVG/main" r:embed="rId17"/>
                  </a:ext>
                </a:extLst>
              </a:blip>
              <a:stretch>
                <a:fillRect l="0" t="0" r="0" b="0"/>
              </a:stretch>
            </a:blipFill>
          </p:spPr>
        </p:sp>
        <p:sp>
          <p:nvSpPr>
            <p:cNvPr name="Freeform 44" id="44"/>
            <p:cNvSpPr/>
            <p:nvPr/>
          </p:nvSpPr>
          <p:spPr>
            <a:xfrm flipH="false" flipV="false" rot="0">
              <a:off x="0" y="3920648"/>
              <a:ext cx="4345373" cy="937270"/>
            </a:xfrm>
            <a:custGeom>
              <a:avLst/>
              <a:gdLst/>
              <a:ahLst/>
              <a:cxnLst/>
              <a:rect r="r" b="b" t="t" l="l"/>
              <a:pathLst>
                <a:path h="937270" w="4345373">
                  <a:moveTo>
                    <a:pt x="0" y="0"/>
                  </a:moveTo>
                  <a:lnTo>
                    <a:pt x="4345373" y="0"/>
                  </a:lnTo>
                  <a:lnTo>
                    <a:pt x="4345373" y="937270"/>
                  </a:lnTo>
                  <a:lnTo>
                    <a:pt x="0" y="937270"/>
                  </a:lnTo>
                  <a:lnTo>
                    <a:pt x="0" y="0"/>
                  </a:lnTo>
                  <a:close/>
                </a:path>
              </a:pathLst>
            </a:custGeom>
            <a:blipFill>
              <a:blip r:embed="rId18">
                <a:extLst>
                  <a:ext uri="{96DAC541-7B7A-43D3-8B79-37D633B846F1}">
                    <asvg:svgBlip xmlns:asvg="http://schemas.microsoft.com/office/drawing/2016/SVG/main" r:embed="rId19"/>
                  </a:ext>
                </a:extLst>
              </a:blip>
              <a:stretch>
                <a:fillRect l="0" t="0" r="0" b="0"/>
              </a:stretch>
            </a:blipFill>
          </p:spPr>
        </p:sp>
      </p:grpSp>
      <p:sp>
        <p:nvSpPr>
          <p:cNvPr name="TextBox 45" id="45"/>
          <p:cNvSpPr txBox="true"/>
          <p:nvPr/>
        </p:nvSpPr>
        <p:spPr>
          <a:xfrm rot="0">
            <a:off x="7011490" y="9387683"/>
            <a:ext cx="433176" cy="200385"/>
          </a:xfrm>
          <a:prstGeom prst="rect">
            <a:avLst/>
          </a:prstGeom>
        </p:spPr>
        <p:txBody>
          <a:bodyPr anchor="t" rtlCol="false" tIns="0" lIns="0" bIns="0" rIns="0">
            <a:spAutoFit/>
          </a:bodyPr>
          <a:lstStyle/>
          <a:p>
            <a:pPr algn="l">
              <a:lnSpc>
                <a:spcPts val="1516"/>
              </a:lnSpc>
            </a:pPr>
            <a:r>
              <a:rPr lang="en-US" sz="1083">
                <a:solidFill>
                  <a:srgbClr val="000000"/>
                </a:solidFill>
                <a:latin typeface="Arial"/>
                <a:ea typeface="Arial"/>
                <a:cs typeface="Arial"/>
                <a:sym typeface="Arial"/>
              </a:rPr>
              <a:t>+0,000</a:t>
            </a:r>
          </a:p>
        </p:txBody>
      </p:sp>
      <p:sp>
        <p:nvSpPr>
          <p:cNvPr name="TextBox 46" id="46"/>
          <p:cNvSpPr txBox="true"/>
          <p:nvPr/>
        </p:nvSpPr>
        <p:spPr>
          <a:xfrm rot="0">
            <a:off x="7018392" y="6368855"/>
            <a:ext cx="433176" cy="200385"/>
          </a:xfrm>
          <a:prstGeom prst="rect">
            <a:avLst/>
          </a:prstGeom>
        </p:spPr>
        <p:txBody>
          <a:bodyPr anchor="t" rtlCol="false" tIns="0" lIns="0" bIns="0" rIns="0">
            <a:spAutoFit/>
          </a:bodyPr>
          <a:lstStyle/>
          <a:p>
            <a:pPr algn="l">
              <a:lnSpc>
                <a:spcPts val="1516"/>
              </a:lnSpc>
            </a:pPr>
            <a:r>
              <a:rPr lang="en-US" sz="1083">
                <a:solidFill>
                  <a:srgbClr val="000000"/>
                </a:solidFill>
                <a:latin typeface="Arial"/>
                <a:ea typeface="Arial"/>
                <a:cs typeface="Arial"/>
                <a:sym typeface="Arial"/>
              </a:rPr>
              <a:t>+3,000</a:t>
            </a:r>
          </a:p>
        </p:txBody>
      </p:sp>
      <p:sp>
        <p:nvSpPr>
          <p:cNvPr name="TextBox 47" id="47"/>
          <p:cNvSpPr txBox="true"/>
          <p:nvPr/>
        </p:nvSpPr>
        <p:spPr>
          <a:xfrm rot="0">
            <a:off x="7018392" y="7086674"/>
            <a:ext cx="433176" cy="200385"/>
          </a:xfrm>
          <a:prstGeom prst="rect">
            <a:avLst/>
          </a:prstGeom>
        </p:spPr>
        <p:txBody>
          <a:bodyPr anchor="t" rtlCol="false" tIns="0" lIns="0" bIns="0" rIns="0">
            <a:spAutoFit/>
          </a:bodyPr>
          <a:lstStyle/>
          <a:p>
            <a:pPr algn="l">
              <a:lnSpc>
                <a:spcPts val="1516"/>
              </a:lnSpc>
            </a:pPr>
            <a:r>
              <a:rPr lang="en-US" sz="1083">
                <a:solidFill>
                  <a:srgbClr val="000000"/>
                </a:solidFill>
                <a:latin typeface="Arial"/>
                <a:ea typeface="Arial"/>
                <a:cs typeface="Arial"/>
                <a:sym typeface="Arial"/>
              </a:rPr>
              <a:t>+2,100</a:t>
            </a:r>
          </a:p>
        </p:txBody>
      </p:sp>
      <p:sp>
        <p:nvSpPr>
          <p:cNvPr name="TextBox 48" id="48"/>
          <p:cNvSpPr txBox="true"/>
          <p:nvPr/>
        </p:nvSpPr>
        <p:spPr>
          <a:xfrm rot="0">
            <a:off x="8450473" y="9544021"/>
            <a:ext cx="351224" cy="200385"/>
          </a:xfrm>
          <a:prstGeom prst="rect">
            <a:avLst/>
          </a:prstGeom>
        </p:spPr>
        <p:txBody>
          <a:bodyPr anchor="t" rtlCol="false" tIns="0" lIns="0" bIns="0" rIns="0">
            <a:spAutoFit/>
          </a:bodyPr>
          <a:lstStyle/>
          <a:p>
            <a:pPr algn="l">
              <a:lnSpc>
                <a:spcPts val="1516"/>
              </a:lnSpc>
            </a:pPr>
            <a:r>
              <a:rPr lang="en-US" sz="1083">
                <a:solidFill>
                  <a:srgbClr val="000000"/>
                </a:solidFill>
                <a:latin typeface="Arial"/>
                <a:ea typeface="Arial"/>
                <a:cs typeface="Arial"/>
                <a:sym typeface="Arial"/>
              </a:rPr>
              <a:t>0,800</a:t>
            </a:r>
          </a:p>
        </p:txBody>
      </p:sp>
      <p:sp>
        <p:nvSpPr>
          <p:cNvPr name="AutoShape 49" id="49"/>
          <p:cNvSpPr/>
          <p:nvPr/>
        </p:nvSpPr>
        <p:spPr>
          <a:xfrm flipH="true">
            <a:off x="7999309" y="6534854"/>
            <a:ext cx="1643582" cy="9525"/>
          </a:xfrm>
          <a:prstGeom prst="line">
            <a:avLst/>
          </a:prstGeom>
          <a:ln cap="flat" w="19050">
            <a:solidFill>
              <a:srgbClr val="000000"/>
            </a:solidFill>
            <a:prstDash val="solid"/>
            <a:headEnd type="none" len="sm" w="sm"/>
            <a:tailEnd type="none" len="sm" w="sm"/>
          </a:ln>
        </p:spPr>
      </p:sp>
      <p:sp>
        <p:nvSpPr>
          <p:cNvPr name="AutoShape 50" id="50"/>
          <p:cNvSpPr/>
          <p:nvPr/>
        </p:nvSpPr>
        <p:spPr>
          <a:xfrm>
            <a:off x="9642891" y="6534854"/>
            <a:ext cx="4762" cy="3023021"/>
          </a:xfrm>
          <a:prstGeom prst="line">
            <a:avLst/>
          </a:prstGeom>
          <a:ln cap="flat" w="19050">
            <a:solidFill>
              <a:srgbClr val="000000"/>
            </a:solidFill>
            <a:prstDash val="solid"/>
            <a:headEnd type="none" len="sm" w="sm"/>
            <a:tailEnd type="none" len="sm" w="sm"/>
          </a:ln>
        </p:spPr>
      </p:sp>
      <p:grpSp>
        <p:nvGrpSpPr>
          <p:cNvPr name="Group 51" id="51"/>
          <p:cNvGrpSpPr/>
          <p:nvPr/>
        </p:nvGrpSpPr>
        <p:grpSpPr>
          <a:xfrm rot="0">
            <a:off x="2150839" y="6738624"/>
            <a:ext cx="2177353" cy="2888977"/>
            <a:chOff x="0" y="0"/>
            <a:chExt cx="1195781" cy="1586598"/>
          </a:xfrm>
        </p:grpSpPr>
        <p:sp>
          <p:nvSpPr>
            <p:cNvPr name="Freeform 52" id="52"/>
            <p:cNvSpPr/>
            <p:nvPr/>
          </p:nvSpPr>
          <p:spPr>
            <a:xfrm flipH="false" flipV="false" rot="0">
              <a:off x="0" y="0"/>
              <a:ext cx="1195832" cy="1586611"/>
            </a:xfrm>
            <a:custGeom>
              <a:avLst/>
              <a:gdLst/>
              <a:ahLst/>
              <a:cxnLst/>
              <a:rect r="r" b="b" t="t" l="l"/>
              <a:pathLst>
                <a:path h="1586611" w="1195832">
                  <a:moveTo>
                    <a:pt x="0" y="0"/>
                  </a:moveTo>
                  <a:lnTo>
                    <a:pt x="1195832" y="0"/>
                  </a:lnTo>
                  <a:lnTo>
                    <a:pt x="1195832" y="1586611"/>
                  </a:lnTo>
                  <a:lnTo>
                    <a:pt x="0" y="1586611"/>
                  </a:lnTo>
                  <a:lnTo>
                    <a:pt x="0" y="0"/>
                  </a:lnTo>
                  <a:close/>
                </a:path>
              </a:pathLst>
            </a:custGeom>
            <a:blipFill>
              <a:blip r:embed="rId20"/>
              <a:stretch>
                <a:fillRect l="0" t="0" r="4" b="0"/>
              </a:stretch>
            </a:blipFill>
          </p:spPr>
        </p:sp>
      </p:grpSp>
      <p:sp>
        <p:nvSpPr>
          <p:cNvPr name="Freeform 53" id="53"/>
          <p:cNvSpPr/>
          <p:nvPr/>
        </p:nvSpPr>
        <p:spPr>
          <a:xfrm flipH="false" flipV="false" rot="0">
            <a:off x="2541929" y="9509617"/>
            <a:ext cx="1379519" cy="483566"/>
          </a:xfrm>
          <a:custGeom>
            <a:avLst/>
            <a:gdLst/>
            <a:ahLst/>
            <a:cxnLst/>
            <a:rect r="r" b="b" t="t" l="l"/>
            <a:pathLst>
              <a:path h="483566" w="1379519">
                <a:moveTo>
                  <a:pt x="0" y="0"/>
                </a:moveTo>
                <a:lnTo>
                  <a:pt x="1379518" y="0"/>
                </a:lnTo>
                <a:lnTo>
                  <a:pt x="1379518" y="483566"/>
                </a:lnTo>
                <a:lnTo>
                  <a:pt x="0" y="483566"/>
                </a:lnTo>
                <a:lnTo>
                  <a:pt x="0" y="0"/>
                </a:lnTo>
                <a:close/>
              </a:path>
            </a:pathLst>
          </a:custGeom>
          <a:blipFill>
            <a:blip r:embed="rId21">
              <a:extLst>
                <a:ext uri="{96DAC541-7B7A-43D3-8B79-37D633B846F1}">
                  <asvg:svgBlip xmlns:asvg="http://schemas.microsoft.com/office/drawing/2016/SVG/main" r:embed="rId22"/>
                </a:ext>
              </a:extLst>
            </a:blip>
            <a:stretch>
              <a:fillRect l="0" t="0" r="0" b="0"/>
            </a:stretch>
          </a:blipFill>
        </p:spPr>
      </p:sp>
      <p:grpSp>
        <p:nvGrpSpPr>
          <p:cNvPr name="Group 54" id="54"/>
          <p:cNvGrpSpPr/>
          <p:nvPr/>
        </p:nvGrpSpPr>
        <p:grpSpPr>
          <a:xfrm rot="0">
            <a:off x="805400" y="6659629"/>
            <a:ext cx="1034125" cy="3333554"/>
            <a:chOff x="0" y="0"/>
            <a:chExt cx="1378833" cy="4444738"/>
          </a:xfrm>
        </p:grpSpPr>
        <p:sp>
          <p:nvSpPr>
            <p:cNvPr name="Freeform 55" id="55"/>
            <p:cNvSpPr/>
            <p:nvPr/>
          </p:nvSpPr>
          <p:spPr>
            <a:xfrm flipH="false" flipV="false" rot="0">
              <a:off x="0" y="1508425"/>
              <a:ext cx="1314761" cy="643120"/>
            </a:xfrm>
            <a:custGeom>
              <a:avLst/>
              <a:gdLst/>
              <a:ahLst/>
              <a:cxnLst/>
              <a:rect r="r" b="b" t="t" l="l"/>
              <a:pathLst>
                <a:path h="643120" w="1314761">
                  <a:moveTo>
                    <a:pt x="0" y="0"/>
                  </a:moveTo>
                  <a:lnTo>
                    <a:pt x="1314761" y="0"/>
                  </a:lnTo>
                  <a:lnTo>
                    <a:pt x="1314761" y="643120"/>
                  </a:lnTo>
                  <a:lnTo>
                    <a:pt x="0" y="643120"/>
                  </a:lnTo>
                  <a:lnTo>
                    <a:pt x="0" y="0"/>
                  </a:lnTo>
                  <a:close/>
                </a:path>
              </a:pathLst>
            </a:custGeom>
            <a:blipFill>
              <a:blip r:embed="rId5">
                <a:extLst>
                  <a:ext uri="{96DAC541-7B7A-43D3-8B79-37D633B846F1}">
                    <asvg:svgBlip xmlns:asvg="http://schemas.microsoft.com/office/drawing/2016/SVG/main" r:embed="rId23"/>
                  </a:ext>
                </a:extLst>
              </a:blip>
              <a:stretch>
                <a:fillRect l="0" t="0" r="0" b="0"/>
              </a:stretch>
            </a:blipFill>
          </p:spPr>
        </p:sp>
        <p:sp>
          <p:nvSpPr>
            <p:cNvPr name="Freeform 56" id="56"/>
            <p:cNvSpPr/>
            <p:nvPr/>
          </p:nvSpPr>
          <p:spPr>
            <a:xfrm flipH="false" flipV="false" rot="0">
              <a:off x="56117" y="3375163"/>
              <a:ext cx="1314761" cy="1069575"/>
            </a:xfrm>
            <a:custGeom>
              <a:avLst/>
              <a:gdLst/>
              <a:ahLst/>
              <a:cxnLst/>
              <a:rect r="r" b="b" t="t" l="l"/>
              <a:pathLst>
                <a:path h="1069575" w="1314761">
                  <a:moveTo>
                    <a:pt x="0" y="0"/>
                  </a:moveTo>
                  <a:lnTo>
                    <a:pt x="1314761" y="0"/>
                  </a:lnTo>
                  <a:lnTo>
                    <a:pt x="1314761" y="1069575"/>
                  </a:lnTo>
                  <a:lnTo>
                    <a:pt x="0" y="1069575"/>
                  </a:lnTo>
                  <a:lnTo>
                    <a:pt x="0" y="0"/>
                  </a:lnTo>
                  <a:close/>
                </a:path>
              </a:pathLst>
            </a:custGeom>
            <a:blipFill>
              <a:blip r:embed="rId24">
                <a:extLst>
                  <a:ext uri="{96DAC541-7B7A-43D3-8B79-37D633B846F1}">
                    <asvg:svgBlip xmlns:asvg="http://schemas.microsoft.com/office/drawing/2016/SVG/main" r:embed="rId25"/>
                  </a:ext>
                </a:extLst>
              </a:blip>
              <a:stretch>
                <a:fillRect l="0" t="0" r="0" b="0"/>
              </a:stretch>
            </a:blipFill>
          </p:spPr>
        </p:sp>
        <p:sp>
          <p:nvSpPr>
            <p:cNvPr name="Freeform 57" id="57"/>
            <p:cNvSpPr/>
            <p:nvPr/>
          </p:nvSpPr>
          <p:spPr>
            <a:xfrm flipH="false" flipV="false" rot="0">
              <a:off x="64072" y="0"/>
              <a:ext cx="1314761" cy="1137162"/>
            </a:xfrm>
            <a:custGeom>
              <a:avLst/>
              <a:gdLst/>
              <a:ahLst/>
              <a:cxnLst/>
              <a:rect r="r" b="b" t="t" l="l"/>
              <a:pathLst>
                <a:path h="1137162" w="1314761">
                  <a:moveTo>
                    <a:pt x="0" y="0"/>
                  </a:moveTo>
                  <a:lnTo>
                    <a:pt x="1314761" y="0"/>
                  </a:lnTo>
                  <a:lnTo>
                    <a:pt x="1314761" y="1137162"/>
                  </a:lnTo>
                  <a:lnTo>
                    <a:pt x="0" y="1137162"/>
                  </a:lnTo>
                  <a:lnTo>
                    <a:pt x="0" y="0"/>
                  </a:lnTo>
                  <a:close/>
                </a:path>
              </a:pathLst>
            </a:custGeom>
            <a:blipFill>
              <a:blip r:embed="rId26">
                <a:extLst>
                  <a:ext uri="{96DAC541-7B7A-43D3-8B79-37D633B846F1}">
                    <asvg:svgBlip xmlns:asvg="http://schemas.microsoft.com/office/drawing/2016/SVG/main" r:embed="rId27"/>
                  </a:ext>
                </a:extLst>
              </a:blip>
              <a:stretch>
                <a:fillRect l="0" t="0" r="0" b="0"/>
              </a:stretch>
            </a:blipFill>
          </p:spPr>
        </p:sp>
        <p:sp>
          <p:nvSpPr>
            <p:cNvPr name="TextBox 58" id="58"/>
            <p:cNvSpPr txBox="true"/>
            <p:nvPr/>
          </p:nvSpPr>
          <p:spPr>
            <a:xfrm rot="0">
              <a:off x="504247" y="1536740"/>
              <a:ext cx="503106" cy="226584"/>
            </a:xfrm>
            <a:prstGeom prst="rect">
              <a:avLst/>
            </a:prstGeom>
          </p:spPr>
          <p:txBody>
            <a:bodyPr anchor="t" rtlCol="false" tIns="0" lIns="0" bIns="0" rIns="0">
              <a:spAutoFit/>
            </a:bodyPr>
            <a:lstStyle/>
            <a:p>
              <a:pPr algn="l">
                <a:lnSpc>
                  <a:spcPts val="1321"/>
                </a:lnSpc>
              </a:pPr>
              <a:r>
                <a:rPr lang="en-US" sz="943">
                  <a:solidFill>
                    <a:srgbClr val="000000"/>
                  </a:solidFill>
                  <a:latin typeface="Arial"/>
                  <a:ea typeface="Arial"/>
                  <a:cs typeface="Arial"/>
                  <a:sym typeface="Arial"/>
                </a:rPr>
                <a:t>+1,700</a:t>
              </a:r>
            </a:p>
          </p:txBody>
        </p:sp>
        <p:sp>
          <p:nvSpPr>
            <p:cNvPr name="TextBox 59" id="59"/>
            <p:cNvSpPr txBox="true"/>
            <p:nvPr/>
          </p:nvSpPr>
          <p:spPr>
            <a:xfrm rot="0">
              <a:off x="560364" y="3460628"/>
              <a:ext cx="503106" cy="595889"/>
            </a:xfrm>
            <a:prstGeom prst="rect">
              <a:avLst/>
            </a:prstGeom>
          </p:spPr>
          <p:txBody>
            <a:bodyPr anchor="t" rtlCol="false" tIns="0" lIns="0" bIns="0" rIns="0">
              <a:spAutoFit/>
            </a:bodyPr>
            <a:lstStyle/>
            <a:p>
              <a:pPr algn="just">
                <a:lnSpc>
                  <a:spcPts val="748"/>
                </a:lnSpc>
              </a:pPr>
              <a:r>
                <a:rPr lang="en-US" sz="943">
                  <a:solidFill>
                    <a:srgbClr val="000000"/>
                  </a:solidFill>
                  <a:latin typeface="Arial"/>
                  <a:ea typeface="Arial"/>
                  <a:cs typeface="Arial"/>
                  <a:sym typeface="Arial"/>
                </a:rPr>
                <a:t>+0,220</a:t>
              </a:r>
            </a:p>
            <a:p>
              <a:pPr algn="just" rtl="true">
                <a:lnSpc>
                  <a:spcPts val="748"/>
                </a:lnSpc>
              </a:pPr>
            </a:p>
            <a:p>
              <a:pPr algn="just">
                <a:lnSpc>
                  <a:spcPts val="748"/>
                </a:lnSpc>
              </a:pPr>
              <a:r>
                <a:rPr lang="en-US" sz="943">
                  <a:solidFill>
                    <a:srgbClr val="000000"/>
                  </a:solidFill>
                  <a:latin typeface="Arial"/>
                  <a:ea typeface="Arial"/>
                  <a:cs typeface="Arial"/>
                  <a:sym typeface="Arial"/>
                </a:rPr>
                <a:t>+0,040 +0,000</a:t>
              </a:r>
            </a:p>
          </p:txBody>
        </p:sp>
        <p:sp>
          <p:nvSpPr>
            <p:cNvPr name="TextBox 60" id="60"/>
            <p:cNvSpPr txBox="true"/>
            <p:nvPr/>
          </p:nvSpPr>
          <p:spPr>
            <a:xfrm rot="0">
              <a:off x="568319" y="28315"/>
              <a:ext cx="503106" cy="226584"/>
            </a:xfrm>
            <a:prstGeom prst="rect">
              <a:avLst/>
            </a:prstGeom>
          </p:spPr>
          <p:txBody>
            <a:bodyPr anchor="t" rtlCol="false" tIns="0" lIns="0" bIns="0" rIns="0">
              <a:spAutoFit/>
            </a:bodyPr>
            <a:lstStyle/>
            <a:p>
              <a:pPr algn="l">
                <a:lnSpc>
                  <a:spcPts val="1321"/>
                </a:lnSpc>
              </a:pPr>
              <a:r>
                <a:rPr lang="en-US" sz="943">
                  <a:solidFill>
                    <a:srgbClr val="000000"/>
                  </a:solidFill>
                  <a:latin typeface="Arial"/>
                  <a:ea typeface="Arial"/>
                  <a:cs typeface="Arial"/>
                  <a:sym typeface="Arial"/>
                </a:rPr>
                <a:t>+3,000</a:t>
              </a:r>
            </a:p>
          </p:txBody>
        </p:sp>
        <p:sp>
          <p:nvSpPr>
            <p:cNvPr name="TextBox 61" id="61"/>
            <p:cNvSpPr txBox="true"/>
            <p:nvPr/>
          </p:nvSpPr>
          <p:spPr>
            <a:xfrm rot="0">
              <a:off x="568319" y="522356"/>
              <a:ext cx="503106" cy="226584"/>
            </a:xfrm>
            <a:prstGeom prst="rect">
              <a:avLst/>
            </a:prstGeom>
          </p:spPr>
          <p:txBody>
            <a:bodyPr anchor="t" rtlCol="false" tIns="0" lIns="0" bIns="0" rIns="0">
              <a:spAutoFit/>
            </a:bodyPr>
            <a:lstStyle/>
            <a:p>
              <a:pPr algn="l">
                <a:lnSpc>
                  <a:spcPts val="1321"/>
                </a:lnSpc>
              </a:pPr>
              <a:r>
                <a:rPr lang="en-US" sz="943">
                  <a:solidFill>
                    <a:srgbClr val="000000"/>
                  </a:solidFill>
                  <a:latin typeface="Arial"/>
                  <a:ea typeface="Arial"/>
                  <a:cs typeface="Arial"/>
                  <a:sym typeface="Arial"/>
                </a:rPr>
                <a:t>+2,550</a:t>
              </a:r>
            </a:p>
          </p:txBody>
        </p:sp>
      </p:grpSp>
      <p:sp>
        <p:nvSpPr>
          <p:cNvPr name="TextBox 62" id="62"/>
          <p:cNvSpPr txBox="true"/>
          <p:nvPr/>
        </p:nvSpPr>
        <p:spPr>
          <a:xfrm rot="0">
            <a:off x="3081688" y="9597017"/>
            <a:ext cx="305943" cy="179463"/>
          </a:xfrm>
          <a:prstGeom prst="rect">
            <a:avLst/>
          </a:prstGeom>
        </p:spPr>
        <p:txBody>
          <a:bodyPr anchor="t" rtlCol="false" tIns="0" lIns="0" bIns="0" rIns="0">
            <a:spAutoFit/>
          </a:bodyPr>
          <a:lstStyle/>
          <a:p>
            <a:pPr algn="l">
              <a:lnSpc>
                <a:spcPts val="1321"/>
              </a:lnSpc>
            </a:pPr>
            <a:r>
              <a:rPr lang="en-US" sz="943">
                <a:solidFill>
                  <a:srgbClr val="000000"/>
                </a:solidFill>
                <a:latin typeface="Arial"/>
                <a:ea typeface="Arial"/>
                <a:cs typeface="Arial"/>
                <a:sym typeface="Arial"/>
              </a:rPr>
              <a:t>0,450</a:t>
            </a:r>
          </a:p>
        </p:txBody>
      </p:sp>
      <p:grpSp>
        <p:nvGrpSpPr>
          <p:cNvPr name="Group 63" id="63"/>
          <p:cNvGrpSpPr/>
          <p:nvPr/>
        </p:nvGrpSpPr>
        <p:grpSpPr>
          <a:xfrm rot="0">
            <a:off x="12430297" y="2245449"/>
            <a:ext cx="4829003" cy="3488717"/>
            <a:chOff x="0" y="0"/>
            <a:chExt cx="6438671" cy="4651623"/>
          </a:xfrm>
        </p:grpSpPr>
        <p:grpSp>
          <p:nvGrpSpPr>
            <p:cNvPr name="Group 64" id="64"/>
            <p:cNvGrpSpPr/>
            <p:nvPr/>
          </p:nvGrpSpPr>
          <p:grpSpPr>
            <a:xfrm rot="0">
              <a:off x="1429404" y="210645"/>
              <a:ext cx="4783351" cy="3838599"/>
              <a:chOff x="0" y="0"/>
              <a:chExt cx="1917522" cy="1538796"/>
            </a:xfrm>
          </p:grpSpPr>
          <p:sp>
            <p:nvSpPr>
              <p:cNvPr name="Freeform 65" id="65"/>
              <p:cNvSpPr/>
              <p:nvPr/>
            </p:nvSpPr>
            <p:spPr>
              <a:xfrm flipH="false" flipV="false" rot="0">
                <a:off x="0" y="0"/>
                <a:ext cx="1917573" cy="1538859"/>
              </a:xfrm>
              <a:custGeom>
                <a:avLst/>
                <a:gdLst/>
                <a:ahLst/>
                <a:cxnLst/>
                <a:rect r="r" b="b" t="t" l="l"/>
                <a:pathLst>
                  <a:path h="1538859" w="1917573">
                    <a:moveTo>
                      <a:pt x="0" y="0"/>
                    </a:moveTo>
                    <a:lnTo>
                      <a:pt x="1917573" y="0"/>
                    </a:lnTo>
                    <a:lnTo>
                      <a:pt x="1917573" y="1538859"/>
                    </a:lnTo>
                    <a:lnTo>
                      <a:pt x="0" y="1538859"/>
                    </a:lnTo>
                    <a:lnTo>
                      <a:pt x="0" y="0"/>
                    </a:lnTo>
                    <a:close/>
                  </a:path>
                </a:pathLst>
              </a:custGeom>
              <a:blipFill>
                <a:blip r:embed="rId28"/>
                <a:stretch>
                  <a:fillRect l="0" t="0" r="2" b="4"/>
                </a:stretch>
              </a:blipFill>
            </p:spPr>
          </p:sp>
        </p:grpSp>
        <p:sp>
          <p:nvSpPr>
            <p:cNvPr name="Freeform 66" id="66"/>
            <p:cNvSpPr/>
            <p:nvPr/>
          </p:nvSpPr>
          <p:spPr>
            <a:xfrm flipH="false" flipV="false" rot="0">
              <a:off x="0" y="2883900"/>
              <a:ext cx="1350899" cy="660766"/>
            </a:xfrm>
            <a:custGeom>
              <a:avLst/>
              <a:gdLst/>
              <a:ahLst/>
              <a:cxnLst/>
              <a:rect r="r" b="b" t="t" l="l"/>
              <a:pathLst>
                <a:path h="660766" w="1350899">
                  <a:moveTo>
                    <a:pt x="0" y="0"/>
                  </a:moveTo>
                  <a:lnTo>
                    <a:pt x="1350899" y="0"/>
                  </a:lnTo>
                  <a:lnTo>
                    <a:pt x="1350899" y="660765"/>
                  </a:lnTo>
                  <a:lnTo>
                    <a:pt x="0" y="660765"/>
                  </a:lnTo>
                  <a:lnTo>
                    <a:pt x="0" y="0"/>
                  </a:lnTo>
                  <a:close/>
                </a:path>
              </a:pathLst>
            </a:custGeom>
            <a:blipFill>
              <a:blip r:embed="rId5">
                <a:extLst>
                  <a:ext uri="{96DAC541-7B7A-43D3-8B79-37D633B846F1}">
                    <asvg:svgBlip xmlns:asvg="http://schemas.microsoft.com/office/drawing/2016/SVG/main" r:embed="rId29"/>
                  </a:ext>
                </a:extLst>
              </a:blip>
              <a:stretch>
                <a:fillRect l="0" t="0" r="0" b="0"/>
              </a:stretch>
            </a:blipFill>
          </p:spPr>
        </p:sp>
        <p:sp>
          <p:nvSpPr>
            <p:cNvPr name="Freeform 67" id="67"/>
            <p:cNvSpPr/>
            <p:nvPr/>
          </p:nvSpPr>
          <p:spPr>
            <a:xfrm flipH="false" flipV="false" rot="0">
              <a:off x="47806" y="0"/>
              <a:ext cx="1350899" cy="1168418"/>
            </a:xfrm>
            <a:custGeom>
              <a:avLst/>
              <a:gdLst/>
              <a:ahLst/>
              <a:cxnLst/>
              <a:rect r="r" b="b" t="t" l="l"/>
              <a:pathLst>
                <a:path h="1168418" w="1350899">
                  <a:moveTo>
                    <a:pt x="0" y="0"/>
                  </a:moveTo>
                  <a:lnTo>
                    <a:pt x="1350900" y="0"/>
                  </a:lnTo>
                  <a:lnTo>
                    <a:pt x="1350900" y="1168418"/>
                  </a:lnTo>
                  <a:lnTo>
                    <a:pt x="0" y="1168418"/>
                  </a:lnTo>
                  <a:lnTo>
                    <a:pt x="0" y="0"/>
                  </a:lnTo>
                  <a:close/>
                </a:path>
              </a:pathLst>
            </a:custGeom>
            <a:blipFill>
              <a:blip r:embed="rId26">
                <a:extLst>
                  <a:ext uri="{96DAC541-7B7A-43D3-8B79-37D633B846F1}">
                    <asvg:svgBlip xmlns:asvg="http://schemas.microsoft.com/office/drawing/2016/SVG/main" r:embed="rId30"/>
                  </a:ext>
                </a:extLst>
              </a:blip>
              <a:stretch>
                <a:fillRect l="0" t="0" r="0" b="0"/>
              </a:stretch>
            </a:blipFill>
          </p:spPr>
        </p:sp>
        <p:sp>
          <p:nvSpPr>
            <p:cNvPr name="Freeform 68" id="68"/>
            <p:cNvSpPr/>
            <p:nvPr/>
          </p:nvSpPr>
          <p:spPr>
            <a:xfrm flipH="false" flipV="false" rot="0">
              <a:off x="57469" y="1466091"/>
              <a:ext cx="1350899" cy="660766"/>
            </a:xfrm>
            <a:custGeom>
              <a:avLst/>
              <a:gdLst/>
              <a:ahLst/>
              <a:cxnLst/>
              <a:rect r="r" b="b" t="t" l="l"/>
              <a:pathLst>
                <a:path h="660766" w="1350899">
                  <a:moveTo>
                    <a:pt x="0" y="0"/>
                  </a:moveTo>
                  <a:lnTo>
                    <a:pt x="1350899" y="0"/>
                  </a:lnTo>
                  <a:lnTo>
                    <a:pt x="1350899" y="660765"/>
                  </a:lnTo>
                  <a:lnTo>
                    <a:pt x="0" y="660765"/>
                  </a:lnTo>
                  <a:lnTo>
                    <a:pt x="0" y="0"/>
                  </a:lnTo>
                  <a:close/>
                </a:path>
              </a:pathLst>
            </a:custGeom>
            <a:blipFill>
              <a:blip r:embed="rId5">
                <a:extLst>
                  <a:ext uri="{96DAC541-7B7A-43D3-8B79-37D633B846F1}">
                    <asvg:svgBlip xmlns:asvg="http://schemas.microsoft.com/office/drawing/2016/SVG/main" r:embed="rId31"/>
                  </a:ext>
                </a:extLst>
              </a:blip>
              <a:stretch>
                <a:fillRect l="0" t="0" r="0" b="0"/>
              </a:stretch>
            </a:blipFill>
          </p:spPr>
        </p:sp>
        <p:sp>
          <p:nvSpPr>
            <p:cNvPr name="Freeform 69" id="69"/>
            <p:cNvSpPr/>
            <p:nvPr/>
          </p:nvSpPr>
          <p:spPr>
            <a:xfrm flipH="false" flipV="false" rot="0">
              <a:off x="0" y="3815251"/>
              <a:ext cx="6438671" cy="836372"/>
            </a:xfrm>
            <a:custGeom>
              <a:avLst/>
              <a:gdLst/>
              <a:ahLst/>
              <a:cxnLst/>
              <a:rect r="r" b="b" t="t" l="l"/>
              <a:pathLst>
                <a:path h="836372" w="6438671">
                  <a:moveTo>
                    <a:pt x="0" y="0"/>
                  </a:moveTo>
                  <a:lnTo>
                    <a:pt x="6438671" y="0"/>
                  </a:lnTo>
                  <a:lnTo>
                    <a:pt x="6438671" y="836372"/>
                  </a:lnTo>
                  <a:lnTo>
                    <a:pt x="0" y="836372"/>
                  </a:lnTo>
                  <a:lnTo>
                    <a:pt x="0" y="0"/>
                  </a:lnTo>
                  <a:close/>
                </a:path>
              </a:pathLst>
            </a:custGeom>
            <a:blipFill>
              <a:blip r:embed="rId32">
                <a:extLst>
                  <a:ext uri="{96DAC541-7B7A-43D3-8B79-37D633B846F1}">
                    <asvg:svgBlip xmlns:asvg="http://schemas.microsoft.com/office/drawing/2016/SVG/main" r:embed="rId33"/>
                  </a:ext>
                </a:extLst>
              </a:blip>
              <a:stretch>
                <a:fillRect l="0" t="0" r="0" b="0"/>
              </a:stretch>
            </a:blipFill>
          </p:spPr>
        </p:sp>
        <p:sp>
          <p:nvSpPr>
            <p:cNvPr name="TextBox 70" id="70"/>
            <p:cNvSpPr txBox="true"/>
            <p:nvPr/>
          </p:nvSpPr>
          <p:spPr>
            <a:xfrm rot="0">
              <a:off x="518107" y="2923565"/>
              <a:ext cx="516935" cy="222239"/>
            </a:xfrm>
            <a:prstGeom prst="rect">
              <a:avLst/>
            </a:prstGeom>
          </p:spPr>
          <p:txBody>
            <a:bodyPr anchor="t" rtlCol="false" tIns="0" lIns="0" bIns="0" rIns="0">
              <a:spAutoFit/>
            </a:bodyPr>
            <a:lstStyle/>
            <a:p>
              <a:pPr algn="l">
                <a:lnSpc>
                  <a:spcPts val="1357"/>
                </a:lnSpc>
              </a:pPr>
              <a:r>
                <a:rPr lang="en-US" sz="969">
                  <a:solidFill>
                    <a:srgbClr val="000000"/>
                  </a:solidFill>
                  <a:latin typeface="Arial"/>
                  <a:ea typeface="Arial"/>
                  <a:cs typeface="Arial"/>
                  <a:sym typeface="Arial"/>
                </a:rPr>
                <a:t>+0,800</a:t>
              </a:r>
            </a:p>
          </p:txBody>
        </p:sp>
        <p:sp>
          <p:nvSpPr>
            <p:cNvPr name="TextBox 71" id="71"/>
            <p:cNvSpPr txBox="true"/>
            <p:nvPr/>
          </p:nvSpPr>
          <p:spPr>
            <a:xfrm rot="0">
              <a:off x="518107" y="3945776"/>
              <a:ext cx="516935" cy="222239"/>
            </a:xfrm>
            <a:prstGeom prst="rect">
              <a:avLst/>
            </a:prstGeom>
          </p:spPr>
          <p:txBody>
            <a:bodyPr anchor="t" rtlCol="false" tIns="0" lIns="0" bIns="0" rIns="0">
              <a:spAutoFit/>
            </a:bodyPr>
            <a:lstStyle/>
            <a:p>
              <a:pPr algn="l">
                <a:lnSpc>
                  <a:spcPts val="1357"/>
                </a:lnSpc>
              </a:pPr>
              <a:r>
                <a:rPr lang="en-US" sz="969">
                  <a:solidFill>
                    <a:srgbClr val="000000"/>
                  </a:solidFill>
                  <a:latin typeface="Arial"/>
                  <a:ea typeface="Arial"/>
                  <a:cs typeface="Arial"/>
                  <a:sym typeface="Arial"/>
                </a:rPr>
                <a:t>+0,000</a:t>
              </a:r>
            </a:p>
          </p:txBody>
        </p:sp>
        <p:sp>
          <p:nvSpPr>
            <p:cNvPr name="TextBox 72" id="72"/>
            <p:cNvSpPr txBox="true"/>
            <p:nvPr/>
          </p:nvSpPr>
          <p:spPr>
            <a:xfrm rot="0">
              <a:off x="565913" y="39665"/>
              <a:ext cx="516935" cy="222239"/>
            </a:xfrm>
            <a:prstGeom prst="rect">
              <a:avLst/>
            </a:prstGeom>
          </p:spPr>
          <p:txBody>
            <a:bodyPr anchor="t" rtlCol="false" tIns="0" lIns="0" bIns="0" rIns="0">
              <a:spAutoFit/>
            </a:bodyPr>
            <a:lstStyle/>
            <a:p>
              <a:pPr algn="l">
                <a:lnSpc>
                  <a:spcPts val="1357"/>
                </a:lnSpc>
              </a:pPr>
              <a:r>
                <a:rPr lang="en-US" sz="969">
                  <a:solidFill>
                    <a:srgbClr val="000000"/>
                  </a:solidFill>
                  <a:latin typeface="Arial"/>
                  <a:ea typeface="Arial"/>
                  <a:cs typeface="Arial"/>
                  <a:sym typeface="Arial"/>
                </a:rPr>
                <a:t>+3,000</a:t>
              </a:r>
            </a:p>
          </p:txBody>
        </p:sp>
        <p:sp>
          <p:nvSpPr>
            <p:cNvPr name="TextBox 73" id="73"/>
            <p:cNvSpPr txBox="true"/>
            <p:nvPr/>
          </p:nvSpPr>
          <p:spPr>
            <a:xfrm rot="0">
              <a:off x="565913" y="547286"/>
              <a:ext cx="516935" cy="222239"/>
            </a:xfrm>
            <a:prstGeom prst="rect">
              <a:avLst/>
            </a:prstGeom>
          </p:spPr>
          <p:txBody>
            <a:bodyPr anchor="t" rtlCol="false" tIns="0" lIns="0" bIns="0" rIns="0">
              <a:spAutoFit/>
            </a:bodyPr>
            <a:lstStyle/>
            <a:p>
              <a:pPr algn="l">
                <a:lnSpc>
                  <a:spcPts val="1357"/>
                </a:lnSpc>
              </a:pPr>
              <a:r>
                <a:rPr lang="en-US" sz="969">
                  <a:solidFill>
                    <a:srgbClr val="000000"/>
                  </a:solidFill>
                  <a:latin typeface="Arial"/>
                  <a:ea typeface="Arial"/>
                  <a:cs typeface="Arial"/>
                  <a:sym typeface="Arial"/>
                </a:rPr>
                <a:t>+2,550</a:t>
              </a:r>
            </a:p>
          </p:txBody>
        </p:sp>
        <p:sp>
          <p:nvSpPr>
            <p:cNvPr name="TextBox 74" id="74"/>
            <p:cNvSpPr txBox="true"/>
            <p:nvPr/>
          </p:nvSpPr>
          <p:spPr>
            <a:xfrm rot="0">
              <a:off x="575576" y="1505724"/>
              <a:ext cx="516935" cy="222239"/>
            </a:xfrm>
            <a:prstGeom prst="rect">
              <a:avLst/>
            </a:prstGeom>
          </p:spPr>
          <p:txBody>
            <a:bodyPr anchor="t" rtlCol="false" tIns="0" lIns="0" bIns="0" rIns="0">
              <a:spAutoFit/>
            </a:bodyPr>
            <a:lstStyle/>
            <a:p>
              <a:pPr algn="l">
                <a:lnSpc>
                  <a:spcPts val="1357"/>
                </a:lnSpc>
              </a:pPr>
              <a:r>
                <a:rPr lang="en-US" sz="969">
                  <a:solidFill>
                    <a:srgbClr val="000000"/>
                  </a:solidFill>
                  <a:latin typeface="Arial"/>
                  <a:ea typeface="Arial"/>
                  <a:cs typeface="Arial"/>
                  <a:sym typeface="Arial"/>
                </a:rPr>
                <a:t>+1,700</a:t>
              </a:r>
            </a:p>
          </p:txBody>
        </p:sp>
        <p:sp>
          <p:nvSpPr>
            <p:cNvPr name="TextBox 75" id="75"/>
            <p:cNvSpPr txBox="true"/>
            <p:nvPr/>
          </p:nvSpPr>
          <p:spPr>
            <a:xfrm rot="0">
              <a:off x="2365286" y="4132503"/>
              <a:ext cx="419136" cy="222239"/>
            </a:xfrm>
            <a:prstGeom prst="rect">
              <a:avLst/>
            </a:prstGeom>
          </p:spPr>
          <p:txBody>
            <a:bodyPr anchor="t" rtlCol="false" tIns="0" lIns="0" bIns="0" rIns="0">
              <a:spAutoFit/>
            </a:bodyPr>
            <a:lstStyle/>
            <a:p>
              <a:pPr algn="l">
                <a:lnSpc>
                  <a:spcPts val="1357"/>
                </a:lnSpc>
              </a:pPr>
              <a:r>
                <a:rPr lang="en-US" sz="969">
                  <a:solidFill>
                    <a:srgbClr val="000000"/>
                  </a:solidFill>
                  <a:latin typeface="Arial"/>
                  <a:ea typeface="Arial"/>
                  <a:cs typeface="Arial"/>
                  <a:sym typeface="Arial"/>
                </a:rPr>
                <a:t>1,200</a:t>
              </a:r>
            </a:p>
          </p:txBody>
        </p:sp>
      </p:grpSp>
    </p:spTree>
  </p:cSld>
  <p:clrMapOvr>
    <a:masterClrMapping/>
  </p:clrMapOvr>
</p:sld>
</file>

<file path=ppt/slides/slide1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15365222" y="196356"/>
            <a:ext cx="852535" cy="80459"/>
          </a:xfrm>
          <a:custGeom>
            <a:avLst/>
            <a:gdLst/>
            <a:ahLst/>
            <a:cxnLst/>
            <a:rect r="r" b="b" t="t" l="l"/>
            <a:pathLst>
              <a:path h="80459" w="852535">
                <a:moveTo>
                  <a:pt x="0" y="0"/>
                </a:moveTo>
                <a:lnTo>
                  <a:pt x="852535" y="0"/>
                </a:lnTo>
                <a:lnTo>
                  <a:pt x="852535" y="80459"/>
                </a:lnTo>
                <a:lnTo>
                  <a:pt x="0" y="80459"/>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grpSp>
        <p:nvGrpSpPr>
          <p:cNvPr name="Group 3" id="3"/>
          <p:cNvGrpSpPr/>
          <p:nvPr/>
        </p:nvGrpSpPr>
        <p:grpSpPr>
          <a:xfrm rot="0">
            <a:off x="0" y="319405"/>
            <a:ext cx="4607692" cy="1284554"/>
            <a:chOff x="0" y="0"/>
            <a:chExt cx="1213548" cy="338319"/>
          </a:xfrm>
        </p:grpSpPr>
        <p:sp>
          <p:nvSpPr>
            <p:cNvPr name="Freeform 4" id="4"/>
            <p:cNvSpPr/>
            <p:nvPr/>
          </p:nvSpPr>
          <p:spPr>
            <a:xfrm flipH="false" flipV="false" rot="0">
              <a:off x="0" y="0"/>
              <a:ext cx="1213548" cy="338319"/>
            </a:xfrm>
            <a:custGeom>
              <a:avLst/>
              <a:gdLst/>
              <a:ahLst/>
              <a:cxnLst/>
              <a:rect r="r" b="b" t="t" l="l"/>
              <a:pathLst>
                <a:path h="338319" w="1213548">
                  <a:moveTo>
                    <a:pt x="0" y="0"/>
                  </a:moveTo>
                  <a:lnTo>
                    <a:pt x="1213548" y="0"/>
                  </a:lnTo>
                  <a:lnTo>
                    <a:pt x="1213548" y="338319"/>
                  </a:lnTo>
                  <a:lnTo>
                    <a:pt x="0" y="338319"/>
                  </a:lnTo>
                  <a:close/>
                </a:path>
              </a:pathLst>
            </a:custGeom>
            <a:solidFill>
              <a:srgbClr val="EFE7DA"/>
            </a:solidFill>
          </p:spPr>
        </p:sp>
        <p:sp>
          <p:nvSpPr>
            <p:cNvPr name="TextBox 5" id="5"/>
            <p:cNvSpPr txBox="true"/>
            <p:nvPr/>
          </p:nvSpPr>
          <p:spPr>
            <a:xfrm>
              <a:off x="0" y="-28575"/>
              <a:ext cx="1213548" cy="366894"/>
            </a:xfrm>
            <a:prstGeom prst="rect">
              <a:avLst/>
            </a:prstGeom>
          </p:spPr>
          <p:txBody>
            <a:bodyPr anchor="ctr" rtlCol="false" tIns="50800" lIns="50800" bIns="50800" rIns="50800"/>
            <a:lstStyle/>
            <a:p>
              <a:pPr algn="ctr">
                <a:lnSpc>
                  <a:spcPts val="2660"/>
                </a:lnSpc>
              </a:pPr>
            </a:p>
          </p:txBody>
        </p:sp>
      </p:grpSp>
      <p:sp>
        <p:nvSpPr>
          <p:cNvPr name="TextBox 6" id="6"/>
          <p:cNvSpPr txBox="true"/>
          <p:nvPr/>
        </p:nvSpPr>
        <p:spPr>
          <a:xfrm rot="0">
            <a:off x="-1347201" y="629894"/>
            <a:ext cx="4751802" cy="596900"/>
          </a:xfrm>
          <a:prstGeom prst="rect">
            <a:avLst/>
          </a:prstGeom>
        </p:spPr>
        <p:txBody>
          <a:bodyPr anchor="t" rtlCol="false" tIns="0" lIns="0" bIns="0" rIns="0">
            <a:spAutoFit/>
          </a:bodyPr>
          <a:lstStyle/>
          <a:p>
            <a:pPr algn="r">
              <a:lnSpc>
                <a:spcPts val="4900"/>
              </a:lnSpc>
            </a:pPr>
            <a:r>
              <a:rPr lang="en-US" sz="3500" spc="-143">
                <a:solidFill>
                  <a:srgbClr val="3F322C"/>
                </a:solidFill>
                <a:latin typeface="Nourd"/>
                <a:ea typeface="Nourd"/>
                <a:cs typeface="Nourd"/>
                <a:sym typeface="Nourd"/>
              </a:rPr>
              <a:t>РОЗГОРТКИ</a:t>
            </a:r>
          </a:p>
        </p:txBody>
      </p:sp>
      <p:sp>
        <p:nvSpPr>
          <p:cNvPr name="TextBox 7" id="7"/>
          <p:cNvSpPr txBox="true"/>
          <p:nvPr/>
        </p:nvSpPr>
        <p:spPr>
          <a:xfrm rot="0">
            <a:off x="12794249" y="9286875"/>
            <a:ext cx="4465051" cy="255397"/>
          </a:xfrm>
          <a:prstGeom prst="rect">
            <a:avLst/>
          </a:prstGeom>
        </p:spPr>
        <p:txBody>
          <a:bodyPr anchor="t" rtlCol="false" tIns="0" lIns="0" bIns="0" rIns="0">
            <a:spAutoFit/>
          </a:bodyPr>
          <a:lstStyle/>
          <a:p>
            <a:pPr algn="r">
              <a:lnSpc>
                <a:spcPts val="1918"/>
              </a:lnSpc>
            </a:pPr>
            <a:r>
              <a:rPr lang="en-US" sz="1899">
                <a:solidFill>
                  <a:srgbClr val="3F322C"/>
                </a:solidFill>
                <a:latin typeface="DM Sans"/>
                <a:ea typeface="DM Sans"/>
                <a:cs typeface="DM Sans"/>
                <a:sym typeface="DM Sans"/>
              </a:rPr>
              <a:t>розгортки</a:t>
            </a:r>
          </a:p>
        </p:txBody>
      </p:sp>
      <p:sp>
        <p:nvSpPr>
          <p:cNvPr name="TextBox 8" id="8"/>
          <p:cNvSpPr txBox="true"/>
          <p:nvPr/>
        </p:nvSpPr>
        <p:spPr>
          <a:xfrm rot="0">
            <a:off x="2112872" y="1748475"/>
            <a:ext cx="2334314" cy="260627"/>
          </a:xfrm>
          <a:prstGeom prst="rect">
            <a:avLst/>
          </a:prstGeom>
        </p:spPr>
        <p:txBody>
          <a:bodyPr anchor="t" rtlCol="false" tIns="0" lIns="0" bIns="0" rIns="0">
            <a:spAutoFit/>
          </a:bodyPr>
          <a:lstStyle/>
          <a:p>
            <a:pPr algn="l">
              <a:lnSpc>
                <a:spcPts val="2074"/>
              </a:lnSpc>
            </a:pPr>
            <a:r>
              <a:rPr lang="en-US" sz="1481">
                <a:solidFill>
                  <a:srgbClr val="000000"/>
                </a:solidFill>
                <a:latin typeface="Arial"/>
                <a:ea typeface="Arial"/>
                <a:cs typeface="Arial"/>
                <a:sym typeface="Arial"/>
              </a:rPr>
              <a:t>РОЗГОРТКА А-Б М 1:20</a:t>
            </a:r>
          </a:p>
        </p:txBody>
      </p:sp>
      <p:sp>
        <p:nvSpPr>
          <p:cNvPr name="TextBox 9" id="9"/>
          <p:cNvSpPr txBox="true"/>
          <p:nvPr/>
        </p:nvSpPr>
        <p:spPr>
          <a:xfrm rot="0">
            <a:off x="7533681" y="1748475"/>
            <a:ext cx="2334314" cy="260627"/>
          </a:xfrm>
          <a:prstGeom prst="rect">
            <a:avLst/>
          </a:prstGeom>
        </p:spPr>
        <p:txBody>
          <a:bodyPr anchor="t" rtlCol="false" tIns="0" lIns="0" bIns="0" rIns="0">
            <a:spAutoFit/>
          </a:bodyPr>
          <a:lstStyle/>
          <a:p>
            <a:pPr algn="l">
              <a:lnSpc>
                <a:spcPts val="2074"/>
              </a:lnSpc>
            </a:pPr>
            <a:r>
              <a:rPr lang="en-US" sz="1481">
                <a:solidFill>
                  <a:srgbClr val="000000"/>
                </a:solidFill>
                <a:latin typeface="Arial"/>
                <a:ea typeface="Arial"/>
                <a:cs typeface="Arial"/>
                <a:sym typeface="Arial"/>
              </a:rPr>
              <a:t>РОЗГОРТКА Б-В М 1:20</a:t>
            </a:r>
          </a:p>
        </p:txBody>
      </p:sp>
      <p:sp>
        <p:nvSpPr>
          <p:cNvPr name="TextBox 10" id="10"/>
          <p:cNvSpPr txBox="true"/>
          <p:nvPr/>
        </p:nvSpPr>
        <p:spPr>
          <a:xfrm rot="0">
            <a:off x="13457175" y="1748475"/>
            <a:ext cx="2334314" cy="260627"/>
          </a:xfrm>
          <a:prstGeom prst="rect">
            <a:avLst/>
          </a:prstGeom>
        </p:spPr>
        <p:txBody>
          <a:bodyPr anchor="t" rtlCol="false" tIns="0" lIns="0" bIns="0" rIns="0">
            <a:spAutoFit/>
          </a:bodyPr>
          <a:lstStyle/>
          <a:p>
            <a:pPr algn="l">
              <a:lnSpc>
                <a:spcPts val="2074"/>
              </a:lnSpc>
            </a:pPr>
            <a:r>
              <a:rPr lang="en-US" sz="1481">
                <a:solidFill>
                  <a:srgbClr val="000000"/>
                </a:solidFill>
                <a:latin typeface="Arial"/>
                <a:ea typeface="Arial"/>
                <a:cs typeface="Arial"/>
                <a:sym typeface="Arial"/>
              </a:rPr>
              <a:t>РОЗГОРТКА В-Г М 1:20</a:t>
            </a:r>
          </a:p>
        </p:txBody>
      </p:sp>
      <p:sp>
        <p:nvSpPr>
          <p:cNvPr name="TextBox 11" id="11"/>
          <p:cNvSpPr txBox="true"/>
          <p:nvPr/>
        </p:nvSpPr>
        <p:spPr>
          <a:xfrm rot="0">
            <a:off x="2053391" y="5894766"/>
            <a:ext cx="2274801" cy="254954"/>
          </a:xfrm>
          <a:prstGeom prst="rect">
            <a:avLst/>
          </a:prstGeom>
        </p:spPr>
        <p:txBody>
          <a:bodyPr anchor="t" rtlCol="false" tIns="0" lIns="0" bIns="0" rIns="0">
            <a:spAutoFit/>
          </a:bodyPr>
          <a:lstStyle/>
          <a:p>
            <a:pPr algn="l">
              <a:lnSpc>
                <a:spcPts val="2021"/>
              </a:lnSpc>
            </a:pPr>
            <a:r>
              <a:rPr lang="en-US" sz="1443">
                <a:solidFill>
                  <a:srgbClr val="000000"/>
                </a:solidFill>
                <a:latin typeface="Arial"/>
                <a:ea typeface="Arial"/>
                <a:cs typeface="Arial"/>
                <a:sym typeface="Arial"/>
              </a:rPr>
              <a:t>РОЗГОРТКА Г-Д М 1:20</a:t>
            </a:r>
          </a:p>
        </p:txBody>
      </p:sp>
      <p:sp>
        <p:nvSpPr>
          <p:cNvPr name="TextBox 12" id="12"/>
          <p:cNvSpPr txBox="true"/>
          <p:nvPr/>
        </p:nvSpPr>
        <p:spPr>
          <a:xfrm rot="0">
            <a:off x="7368090" y="5894766"/>
            <a:ext cx="2274801" cy="254954"/>
          </a:xfrm>
          <a:prstGeom prst="rect">
            <a:avLst/>
          </a:prstGeom>
        </p:spPr>
        <p:txBody>
          <a:bodyPr anchor="t" rtlCol="false" tIns="0" lIns="0" bIns="0" rIns="0">
            <a:spAutoFit/>
          </a:bodyPr>
          <a:lstStyle/>
          <a:p>
            <a:pPr algn="l">
              <a:lnSpc>
                <a:spcPts val="2021"/>
              </a:lnSpc>
            </a:pPr>
            <a:r>
              <a:rPr lang="en-US" sz="1443">
                <a:solidFill>
                  <a:srgbClr val="000000"/>
                </a:solidFill>
                <a:latin typeface="Arial"/>
                <a:ea typeface="Arial"/>
                <a:cs typeface="Arial"/>
                <a:sym typeface="Arial"/>
              </a:rPr>
              <a:t>РОЗГОРТКА Г-Д М 1:20</a:t>
            </a:r>
          </a:p>
        </p:txBody>
      </p:sp>
      <p:grpSp>
        <p:nvGrpSpPr>
          <p:cNvPr name="Group 13" id="13"/>
          <p:cNvGrpSpPr/>
          <p:nvPr/>
        </p:nvGrpSpPr>
        <p:grpSpPr>
          <a:xfrm rot="0">
            <a:off x="646035" y="2136523"/>
            <a:ext cx="4198465" cy="3601767"/>
            <a:chOff x="0" y="0"/>
            <a:chExt cx="5597954" cy="4802356"/>
          </a:xfrm>
        </p:grpSpPr>
        <p:grpSp>
          <p:nvGrpSpPr>
            <p:cNvPr name="Group 14" id="14"/>
            <p:cNvGrpSpPr/>
            <p:nvPr/>
          </p:nvGrpSpPr>
          <p:grpSpPr>
            <a:xfrm rot="0">
              <a:off x="1448947" y="254277"/>
              <a:ext cx="3912524" cy="3912524"/>
              <a:chOff x="0" y="0"/>
              <a:chExt cx="1443711" cy="1443711"/>
            </a:xfrm>
          </p:grpSpPr>
          <p:sp>
            <p:nvSpPr>
              <p:cNvPr name="Freeform 15" id="15"/>
              <p:cNvSpPr/>
              <p:nvPr/>
            </p:nvSpPr>
            <p:spPr>
              <a:xfrm flipH="false" flipV="false" rot="0">
                <a:off x="0" y="0"/>
                <a:ext cx="1443736" cy="1443736"/>
              </a:xfrm>
              <a:custGeom>
                <a:avLst/>
                <a:gdLst/>
                <a:ahLst/>
                <a:cxnLst/>
                <a:rect r="r" b="b" t="t" l="l"/>
                <a:pathLst>
                  <a:path h="1443736" w="1443736">
                    <a:moveTo>
                      <a:pt x="0" y="0"/>
                    </a:moveTo>
                    <a:lnTo>
                      <a:pt x="1443736" y="0"/>
                    </a:lnTo>
                    <a:lnTo>
                      <a:pt x="1443736" y="1443736"/>
                    </a:lnTo>
                    <a:lnTo>
                      <a:pt x="0" y="1443736"/>
                    </a:lnTo>
                    <a:lnTo>
                      <a:pt x="0" y="0"/>
                    </a:lnTo>
                    <a:close/>
                  </a:path>
                </a:pathLst>
              </a:custGeom>
              <a:blipFill>
                <a:blip r:embed="rId4"/>
                <a:stretch>
                  <a:fillRect l="0" t="0" r="1" b="1"/>
                </a:stretch>
              </a:blipFill>
            </p:spPr>
          </p:sp>
        </p:grpSp>
        <p:sp>
          <p:nvSpPr>
            <p:cNvPr name="Freeform 16" id="16"/>
            <p:cNvSpPr/>
            <p:nvPr/>
          </p:nvSpPr>
          <p:spPr>
            <a:xfrm flipH="false" flipV="false" rot="0">
              <a:off x="1273" y="913168"/>
              <a:ext cx="1467566" cy="717882"/>
            </a:xfrm>
            <a:custGeom>
              <a:avLst/>
              <a:gdLst/>
              <a:ahLst/>
              <a:cxnLst/>
              <a:rect r="r" b="b" t="t" l="l"/>
              <a:pathLst>
                <a:path h="717882" w="1467566">
                  <a:moveTo>
                    <a:pt x="0" y="0"/>
                  </a:moveTo>
                  <a:lnTo>
                    <a:pt x="1467567" y="0"/>
                  </a:lnTo>
                  <a:lnTo>
                    <a:pt x="1467567" y="717882"/>
                  </a:lnTo>
                  <a:lnTo>
                    <a:pt x="0" y="717882"/>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17" id="17"/>
            <p:cNvSpPr/>
            <p:nvPr/>
          </p:nvSpPr>
          <p:spPr>
            <a:xfrm flipH="false" flipV="false" rot="0">
              <a:off x="8845" y="0"/>
              <a:ext cx="1467566" cy="717882"/>
            </a:xfrm>
            <a:custGeom>
              <a:avLst/>
              <a:gdLst/>
              <a:ahLst/>
              <a:cxnLst/>
              <a:rect r="r" b="b" t="t" l="l"/>
              <a:pathLst>
                <a:path h="717882" w="1467566">
                  <a:moveTo>
                    <a:pt x="0" y="0"/>
                  </a:moveTo>
                  <a:lnTo>
                    <a:pt x="1467567" y="0"/>
                  </a:lnTo>
                  <a:lnTo>
                    <a:pt x="1467567" y="717882"/>
                  </a:lnTo>
                  <a:lnTo>
                    <a:pt x="0" y="717882"/>
                  </a:lnTo>
                  <a:lnTo>
                    <a:pt x="0" y="0"/>
                  </a:lnTo>
                  <a:close/>
                </a:path>
              </a:pathLst>
            </a:custGeom>
            <a:blipFill>
              <a:blip r:embed="rId5">
                <a:extLst>
                  <a:ext uri="{96DAC541-7B7A-43D3-8B79-37D633B846F1}">
                    <asvg:svgBlip xmlns:asvg="http://schemas.microsoft.com/office/drawing/2016/SVG/main" r:embed="rId7"/>
                  </a:ext>
                </a:extLst>
              </a:blip>
              <a:stretch>
                <a:fillRect l="0" t="0" r="0" b="0"/>
              </a:stretch>
            </a:blipFill>
          </p:spPr>
        </p:sp>
        <p:sp>
          <p:nvSpPr>
            <p:cNvPr name="Freeform 18" id="18"/>
            <p:cNvSpPr/>
            <p:nvPr/>
          </p:nvSpPr>
          <p:spPr>
            <a:xfrm flipH="false" flipV="false" rot="0">
              <a:off x="0" y="3913797"/>
              <a:ext cx="5597954" cy="888559"/>
            </a:xfrm>
            <a:custGeom>
              <a:avLst/>
              <a:gdLst/>
              <a:ahLst/>
              <a:cxnLst/>
              <a:rect r="r" b="b" t="t" l="l"/>
              <a:pathLst>
                <a:path h="888559" w="5597954">
                  <a:moveTo>
                    <a:pt x="0" y="0"/>
                  </a:moveTo>
                  <a:lnTo>
                    <a:pt x="5597954" y="0"/>
                  </a:lnTo>
                  <a:lnTo>
                    <a:pt x="5597954" y="888559"/>
                  </a:lnTo>
                  <a:lnTo>
                    <a:pt x="0" y="888559"/>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TextBox 19" id="19"/>
            <p:cNvSpPr txBox="true"/>
            <p:nvPr/>
          </p:nvSpPr>
          <p:spPr>
            <a:xfrm rot="0">
              <a:off x="562762" y="3959358"/>
              <a:ext cx="561592" cy="238970"/>
            </a:xfrm>
            <a:prstGeom prst="rect">
              <a:avLst/>
            </a:prstGeom>
          </p:spPr>
          <p:txBody>
            <a:bodyPr anchor="t" rtlCol="false" tIns="0" lIns="0" bIns="0" rIns="0">
              <a:spAutoFit/>
            </a:bodyPr>
            <a:lstStyle/>
            <a:p>
              <a:pPr algn="l">
                <a:lnSpc>
                  <a:spcPts val="1474"/>
                </a:lnSpc>
              </a:pPr>
              <a:r>
                <a:rPr lang="en-US" sz="1053">
                  <a:solidFill>
                    <a:srgbClr val="000000"/>
                  </a:solidFill>
                  <a:latin typeface="Arial"/>
                  <a:ea typeface="Arial"/>
                  <a:cs typeface="Arial"/>
                  <a:sym typeface="Arial"/>
                </a:rPr>
                <a:t>+0,000</a:t>
              </a:r>
            </a:p>
          </p:txBody>
        </p:sp>
        <p:sp>
          <p:nvSpPr>
            <p:cNvPr name="TextBox 20" id="20"/>
            <p:cNvSpPr txBox="true"/>
            <p:nvPr/>
          </p:nvSpPr>
          <p:spPr>
            <a:xfrm rot="0">
              <a:off x="564070" y="958763"/>
              <a:ext cx="561592" cy="238970"/>
            </a:xfrm>
            <a:prstGeom prst="rect">
              <a:avLst/>
            </a:prstGeom>
          </p:spPr>
          <p:txBody>
            <a:bodyPr anchor="t" rtlCol="false" tIns="0" lIns="0" bIns="0" rIns="0">
              <a:spAutoFit/>
            </a:bodyPr>
            <a:lstStyle/>
            <a:p>
              <a:pPr algn="l">
                <a:lnSpc>
                  <a:spcPts val="1474"/>
                </a:lnSpc>
              </a:pPr>
              <a:r>
                <a:rPr lang="en-US" sz="1053">
                  <a:solidFill>
                    <a:srgbClr val="000000"/>
                  </a:solidFill>
                  <a:latin typeface="Arial"/>
                  <a:ea typeface="Arial"/>
                  <a:cs typeface="Arial"/>
                  <a:sym typeface="Arial"/>
                </a:rPr>
                <a:t>+2,100</a:t>
              </a:r>
            </a:p>
          </p:txBody>
        </p:sp>
        <p:sp>
          <p:nvSpPr>
            <p:cNvPr name="TextBox 21" id="21"/>
            <p:cNvSpPr txBox="true"/>
            <p:nvPr/>
          </p:nvSpPr>
          <p:spPr>
            <a:xfrm rot="0">
              <a:off x="571745" y="45561"/>
              <a:ext cx="561592" cy="238970"/>
            </a:xfrm>
            <a:prstGeom prst="rect">
              <a:avLst/>
            </a:prstGeom>
          </p:spPr>
          <p:txBody>
            <a:bodyPr anchor="t" rtlCol="false" tIns="0" lIns="0" bIns="0" rIns="0">
              <a:spAutoFit/>
            </a:bodyPr>
            <a:lstStyle/>
            <a:p>
              <a:pPr algn="l">
                <a:lnSpc>
                  <a:spcPts val="1474"/>
                </a:lnSpc>
              </a:pPr>
              <a:r>
                <a:rPr lang="en-US" sz="1053">
                  <a:solidFill>
                    <a:srgbClr val="000000"/>
                  </a:solidFill>
                  <a:latin typeface="Arial"/>
                  <a:ea typeface="Arial"/>
                  <a:cs typeface="Arial"/>
                  <a:sym typeface="Arial"/>
                </a:rPr>
                <a:t>+3,000</a:t>
              </a:r>
            </a:p>
          </p:txBody>
        </p:sp>
        <p:sp>
          <p:nvSpPr>
            <p:cNvPr name="TextBox 22" id="22"/>
            <p:cNvSpPr txBox="true"/>
            <p:nvPr/>
          </p:nvSpPr>
          <p:spPr>
            <a:xfrm rot="0">
              <a:off x="2268085" y="4240859"/>
              <a:ext cx="455345" cy="238970"/>
            </a:xfrm>
            <a:prstGeom prst="rect">
              <a:avLst/>
            </a:prstGeom>
          </p:spPr>
          <p:txBody>
            <a:bodyPr anchor="t" rtlCol="false" tIns="0" lIns="0" bIns="0" rIns="0">
              <a:spAutoFit/>
            </a:bodyPr>
            <a:lstStyle/>
            <a:p>
              <a:pPr algn="l">
                <a:lnSpc>
                  <a:spcPts val="1474"/>
                </a:lnSpc>
              </a:pPr>
              <a:r>
                <a:rPr lang="en-US" sz="1053">
                  <a:solidFill>
                    <a:srgbClr val="000000"/>
                  </a:solidFill>
                  <a:latin typeface="Arial"/>
                  <a:ea typeface="Arial"/>
                  <a:cs typeface="Arial"/>
                  <a:sym typeface="Arial"/>
                </a:rPr>
                <a:t>0,900</a:t>
              </a:r>
            </a:p>
          </p:txBody>
        </p:sp>
      </p:grpSp>
      <p:sp>
        <p:nvSpPr>
          <p:cNvPr name="AutoShape 23" id="23"/>
          <p:cNvSpPr/>
          <p:nvPr/>
        </p:nvSpPr>
        <p:spPr>
          <a:xfrm>
            <a:off x="4668627" y="2329176"/>
            <a:ext cx="0" cy="2973017"/>
          </a:xfrm>
          <a:prstGeom prst="line">
            <a:avLst/>
          </a:prstGeom>
          <a:ln cap="flat" w="19050">
            <a:solidFill>
              <a:srgbClr val="000000"/>
            </a:solidFill>
            <a:prstDash val="solid"/>
            <a:headEnd type="none" len="sm" w="sm"/>
            <a:tailEnd type="none" len="sm" w="sm"/>
          </a:ln>
        </p:spPr>
      </p:sp>
      <p:sp>
        <p:nvSpPr>
          <p:cNvPr name="AutoShape 24" id="24"/>
          <p:cNvSpPr/>
          <p:nvPr/>
        </p:nvSpPr>
        <p:spPr>
          <a:xfrm>
            <a:off x="1738500" y="2329176"/>
            <a:ext cx="2930127" cy="9525"/>
          </a:xfrm>
          <a:prstGeom prst="line">
            <a:avLst/>
          </a:prstGeom>
          <a:ln cap="flat" w="19050">
            <a:solidFill>
              <a:srgbClr val="000000"/>
            </a:solidFill>
            <a:prstDash val="solid"/>
            <a:headEnd type="none" len="sm" w="sm"/>
            <a:tailEnd type="none" len="sm" w="sm"/>
          </a:ln>
        </p:spPr>
      </p:sp>
      <p:grpSp>
        <p:nvGrpSpPr>
          <p:cNvPr name="Group 25" id="25"/>
          <p:cNvGrpSpPr/>
          <p:nvPr/>
        </p:nvGrpSpPr>
        <p:grpSpPr>
          <a:xfrm rot="0">
            <a:off x="6231288" y="2188001"/>
            <a:ext cx="3904551" cy="3681155"/>
            <a:chOff x="0" y="0"/>
            <a:chExt cx="5206067" cy="4908206"/>
          </a:xfrm>
        </p:grpSpPr>
        <p:grpSp>
          <p:nvGrpSpPr>
            <p:cNvPr name="Group 26" id="26"/>
            <p:cNvGrpSpPr/>
            <p:nvPr/>
          </p:nvGrpSpPr>
          <p:grpSpPr>
            <a:xfrm rot="0">
              <a:off x="1524365" y="297861"/>
              <a:ext cx="3436995" cy="3953057"/>
              <a:chOff x="0" y="0"/>
              <a:chExt cx="1235075" cy="1420520"/>
            </a:xfrm>
          </p:grpSpPr>
          <p:sp>
            <p:nvSpPr>
              <p:cNvPr name="Freeform 27" id="27"/>
              <p:cNvSpPr/>
              <p:nvPr/>
            </p:nvSpPr>
            <p:spPr>
              <a:xfrm flipH="false" flipV="false" rot="0">
                <a:off x="0" y="0"/>
                <a:ext cx="1235075" cy="1420495"/>
              </a:xfrm>
              <a:custGeom>
                <a:avLst/>
                <a:gdLst/>
                <a:ahLst/>
                <a:cxnLst/>
                <a:rect r="r" b="b" t="t" l="l"/>
                <a:pathLst>
                  <a:path h="1420495" w="1235075">
                    <a:moveTo>
                      <a:pt x="0" y="0"/>
                    </a:moveTo>
                    <a:lnTo>
                      <a:pt x="1235075" y="0"/>
                    </a:lnTo>
                    <a:lnTo>
                      <a:pt x="1235075" y="1420495"/>
                    </a:lnTo>
                    <a:lnTo>
                      <a:pt x="0" y="1420495"/>
                    </a:lnTo>
                    <a:lnTo>
                      <a:pt x="0" y="0"/>
                    </a:lnTo>
                    <a:close/>
                  </a:path>
                </a:pathLst>
              </a:custGeom>
              <a:blipFill>
                <a:blip r:embed="rId10"/>
                <a:stretch>
                  <a:fillRect l="0" t="0" r="0" b="-1"/>
                </a:stretch>
              </a:blipFill>
            </p:spPr>
          </p:sp>
        </p:grpSp>
        <p:sp>
          <p:nvSpPr>
            <p:cNvPr name="Freeform 28" id="28"/>
            <p:cNvSpPr/>
            <p:nvPr/>
          </p:nvSpPr>
          <p:spPr>
            <a:xfrm flipH="false" flipV="false" rot="0">
              <a:off x="9083" y="0"/>
              <a:ext cx="1506977" cy="737196"/>
            </a:xfrm>
            <a:custGeom>
              <a:avLst/>
              <a:gdLst/>
              <a:ahLst/>
              <a:cxnLst/>
              <a:rect r="r" b="b" t="t" l="l"/>
              <a:pathLst>
                <a:path h="737196" w="1506977">
                  <a:moveTo>
                    <a:pt x="0" y="0"/>
                  </a:moveTo>
                  <a:lnTo>
                    <a:pt x="1506977" y="0"/>
                  </a:lnTo>
                  <a:lnTo>
                    <a:pt x="1506977" y="737196"/>
                  </a:lnTo>
                  <a:lnTo>
                    <a:pt x="0" y="737196"/>
                  </a:lnTo>
                  <a:lnTo>
                    <a:pt x="0" y="0"/>
                  </a:lnTo>
                  <a:close/>
                </a:path>
              </a:pathLst>
            </a:custGeom>
            <a:blipFill>
              <a:blip r:embed="rId11">
                <a:extLst>
                  <a:ext uri="{96DAC541-7B7A-43D3-8B79-37D633B846F1}">
                    <asvg:svgBlip xmlns:asvg="http://schemas.microsoft.com/office/drawing/2016/SVG/main" r:embed="rId12"/>
                  </a:ext>
                </a:extLst>
              </a:blip>
              <a:stretch>
                <a:fillRect l="0" t="0" r="0" b="0"/>
              </a:stretch>
            </a:blipFill>
          </p:spPr>
        </p:sp>
        <p:sp>
          <p:nvSpPr>
            <p:cNvPr name="Freeform 29" id="29"/>
            <p:cNvSpPr/>
            <p:nvPr/>
          </p:nvSpPr>
          <p:spPr>
            <a:xfrm flipH="false" flipV="false" rot="0">
              <a:off x="9083" y="955608"/>
              <a:ext cx="1506977" cy="737160"/>
            </a:xfrm>
            <a:custGeom>
              <a:avLst/>
              <a:gdLst/>
              <a:ahLst/>
              <a:cxnLst/>
              <a:rect r="r" b="b" t="t" l="l"/>
              <a:pathLst>
                <a:path h="737160" w="1506977">
                  <a:moveTo>
                    <a:pt x="0" y="0"/>
                  </a:moveTo>
                  <a:lnTo>
                    <a:pt x="1506977" y="0"/>
                  </a:lnTo>
                  <a:lnTo>
                    <a:pt x="1506977" y="737161"/>
                  </a:lnTo>
                  <a:lnTo>
                    <a:pt x="0" y="737161"/>
                  </a:lnTo>
                  <a:lnTo>
                    <a:pt x="0" y="0"/>
                  </a:lnTo>
                  <a:close/>
                </a:path>
              </a:pathLst>
            </a:custGeom>
            <a:blipFill>
              <a:blip r:embed="rId5">
                <a:extLst>
                  <a:ext uri="{96DAC541-7B7A-43D3-8B79-37D633B846F1}">
                    <asvg:svgBlip xmlns:asvg="http://schemas.microsoft.com/office/drawing/2016/SVG/main" r:embed="rId13"/>
                  </a:ext>
                </a:extLst>
              </a:blip>
              <a:stretch>
                <a:fillRect l="0" t="0" r="0" b="0"/>
              </a:stretch>
            </a:blipFill>
          </p:spPr>
        </p:sp>
        <p:sp>
          <p:nvSpPr>
            <p:cNvPr name="Freeform 30" id="30"/>
            <p:cNvSpPr/>
            <p:nvPr/>
          </p:nvSpPr>
          <p:spPr>
            <a:xfrm flipH="false" flipV="false" rot="0">
              <a:off x="0" y="3967053"/>
              <a:ext cx="5206067" cy="941154"/>
            </a:xfrm>
            <a:custGeom>
              <a:avLst/>
              <a:gdLst/>
              <a:ahLst/>
              <a:cxnLst/>
              <a:rect r="r" b="b" t="t" l="l"/>
              <a:pathLst>
                <a:path h="941154" w="5206067">
                  <a:moveTo>
                    <a:pt x="0" y="0"/>
                  </a:moveTo>
                  <a:lnTo>
                    <a:pt x="5206067" y="0"/>
                  </a:lnTo>
                  <a:lnTo>
                    <a:pt x="5206067" y="941153"/>
                  </a:lnTo>
                  <a:lnTo>
                    <a:pt x="0" y="941153"/>
                  </a:lnTo>
                  <a:lnTo>
                    <a:pt x="0" y="0"/>
                  </a:lnTo>
                  <a:close/>
                </a:path>
              </a:pathLst>
            </a:custGeom>
            <a:blipFill>
              <a:blip r:embed="rId14">
                <a:extLst>
                  <a:ext uri="{96DAC541-7B7A-43D3-8B79-37D633B846F1}">
                    <asvg:svgBlip xmlns:asvg="http://schemas.microsoft.com/office/drawing/2016/SVG/main" r:embed="rId15"/>
                  </a:ext>
                </a:extLst>
              </a:blip>
              <a:stretch>
                <a:fillRect l="0" t="0" r="0" b="0"/>
              </a:stretch>
            </a:blipFill>
          </p:spPr>
        </p:sp>
        <p:sp>
          <p:nvSpPr>
            <p:cNvPr name="TextBox 31" id="31"/>
            <p:cNvSpPr txBox="true"/>
            <p:nvPr/>
          </p:nvSpPr>
          <p:spPr>
            <a:xfrm rot="0">
              <a:off x="578051" y="4056819"/>
              <a:ext cx="576673" cy="254145"/>
            </a:xfrm>
            <a:prstGeom prst="rect">
              <a:avLst/>
            </a:prstGeom>
          </p:spPr>
          <p:txBody>
            <a:bodyPr anchor="t" rtlCol="false" tIns="0" lIns="0" bIns="0" rIns="0">
              <a:spAutoFit/>
            </a:bodyPr>
            <a:lstStyle/>
            <a:p>
              <a:pPr algn="l">
                <a:lnSpc>
                  <a:spcPts val="1514"/>
                </a:lnSpc>
              </a:pPr>
              <a:r>
                <a:rPr lang="en-US" sz="1081">
                  <a:solidFill>
                    <a:srgbClr val="000000"/>
                  </a:solidFill>
                  <a:latin typeface="Arial"/>
                  <a:ea typeface="Arial"/>
                  <a:cs typeface="Arial"/>
                  <a:sym typeface="Arial"/>
                </a:rPr>
                <a:t>+0,000</a:t>
              </a:r>
            </a:p>
          </p:txBody>
        </p:sp>
        <p:sp>
          <p:nvSpPr>
            <p:cNvPr name="TextBox 32" id="32"/>
            <p:cNvSpPr txBox="true"/>
            <p:nvPr/>
          </p:nvSpPr>
          <p:spPr>
            <a:xfrm rot="0">
              <a:off x="587134" y="37920"/>
              <a:ext cx="576673" cy="254145"/>
            </a:xfrm>
            <a:prstGeom prst="rect">
              <a:avLst/>
            </a:prstGeom>
          </p:spPr>
          <p:txBody>
            <a:bodyPr anchor="t" rtlCol="false" tIns="0" lIns="0" bIns="0" rIns="0">
              <a:spAutoFit/>
            </a:bodyPr>
            <a:lstStyle/>
            <a:p>
              <a:pPr algn="l">
                <a:lnSpc>
                  <a:spcPts val="1514"/>
                </a:lnSpc>
              </a:pPr>
              <a:r>
                <a:rPr lang="en-US" sz="1081">
                  <a:solidFill>
                    <a:srgbClr val="000000"/>
                  </a:solidFill>
                  <a:latin typeface="Arial"/>
                  <a:ea typeface="Arial"/>
                  <a:cs typeface="Arial"/>
                  <a:sym typeface="Arial"/>
                </a:rPr>
                <a:t>+3,000</a:t>
              </a:r>
            </a:p>
          </p:txBody>
        </p:sp>
        <p:sp>
          <p:nvSpPr>
            <p:cNvPr name="TextBox 33" id="33"/>
            <p:cNvSpPr txBox="true"/>
            <p:nvPr/>
          </p:nvSpPr>
          <p:spPr>
            <a:xfrm rot="0">
              <a:off x="587134" y="993635"/>
              <a:ext cx="576673" cy="254145"/>
            </a:xfrm>
            <a:prstGeom prst="rect">
              <a:avLst/>
            </a:prstGeom>
          </p:spPr>
          <p:txBody>
            <a:bodyPr anchor="t" rtlCol="false" tIns="0" lIns="0" bIns="0" rIns="0">
              <a:spAutoFit/>
            </a:bodyPr>
            <a:lstStyle/>
            <a:p>
              <a:pPr algn="l">
                <a:lnSpc>
                  <a:spcPts val="1514"/>
                </a:lnSpc>
              </a:pPr>
              <a:r>
                <a:rPr lang="en-US" sz="1081">
                  <a:solidFill>
                    <a:srgbClr val="000000"/>
                  </a:solidFill>
                  <a:latin typeface="Arial"/>
                  <a:ea typeface="Arial"/>
                  <a:cs typeface="Arial"/>
                  <a:sym typeface="Arial"/>
                </a:rPr>
                <a:t>+2,100</a:t>
              </a:r>
            </a:p>
          </p:txBody>
        </p:sp>
        <p:sp>
          <p:nvSpPr>
            <p:cNvPr name="TextBox 34" id="34"/>
            <p:cNvSpPr txBox="true"/>
            <p:nvPr/>
          </p:nvSpPr>
          <p:spPr>
            <a:xfrm rot="0">
              <a:off x="3035759" y="4322873"/>
              <a:ext cx="467573" cy="254145"/>
            </a:xfrm>
            <a:prstGeom prst="rect">
              <a:avLst/>
            </a:prstGeom>
          </p:spPr>
          <p:txBody>
            <a:bodyPr anchor="t" rtlCol="false" tIns="0" lIns="0" bIns="0" rIns="0">
              <a:spAutoFit/>
            </a:bodyPr>
            <a:lstStyle/>
            <a:p>
              <a:pPr algn="l">
                <a:lnSpc>
                  <a:spcPts val="1514"/>
                </a:lnSpc>
              </a:pPr>
              <a:r>
                <a:rPr lang="en-US" sz="1081">
                  <a:solidFill>
                    <a:srgbClr val="000000"/>
                  </a:solidFill>
                  <a:latin typeface="Arial"/>
                  <a:ea typeface="Arial"/>
                  <a:cs typeface="Arial"/>
                  <a:sym typeface="Arial"/>
                </a:rPr>
                <a:t>0,800</a:t>
              </a:r>
            </a:p>
          </p:txBody>
        </p:sp>
      </p:grpSp>
      <p:sp>
        <p:nvSpPr>
          <p:cNvPr name="AutoShape 35" id="35"/>
          <p:cNvSpPr/>
          <p:nvPr/>
        </p:nvSpPr>
        <p:spPr>
          <a:xfrm>
            <a:off x="9954783" y="2410434"/>
            <a:ext cx="0" cy="2973017"/>
          </a:xfrm>
          <a:prstGeom prst="line">
            <a:avLst/>
          </a:prstGeom>
          <a:ln cap="flat" w="19050">
            <a:solidFill>
              <a:srgbClr val="000000"/>
            </a:solidFill>
            <a:prstDash val="solid"/>
            <a:headEnd type="none" len="sm" w="sm"/>
            <a:tailEnd type="none" len="sm" w="sm"/>
          </a:ln>
        </p:spPr>
      </p:sp>
      <p:sp>
        <p:nvSpPr>
          <p:cNvPr name="AutoShape 36" id="36"/>
          <p:cNvSpPr/>
          <p:nvPr/>
        </p:nvSpPr>
        <p:spPr>
          <a:xfrm>
            <a:off x="7399200" y="2410434"/>
            <a:ext cx="2571354" cy="19050"/>
          </a:xfrm>
          <a:prstGeom prst="line">
            <a:avLst/>
          </a:prstGeom>
          <a:ln cap="flat" w="19050">
            <a:solidFill>
              <a:srgbClr val="000000"/>
            </a:solidFill>
            <a:prstDash val="solid"/>
            <a:headEnd type="none" len="sm" w="sm"/>
            <a:tailEnd type="none" len="sm" w="sm"/>
          </a:ln>
        </p:spPr>
      </p:sp>
      <p:grpSp>
        <p:nvGrpSpPr>
          <p:cNvPr name="Group 37" id="37"/>
          <p:cNvGrpSpPr/>
          <p:nvPr/>
        </p:nvGrpSpPr>
        <p:grpSpPr>
          <a:xfrm rot="0">
            <a:off x="12281114" y="2251711"/>
            <a:ext cx="4251265" cy="3681155"/>
            <a:chOff x="0" y="0"/>
            <a:chExt cx="5668354" cy="4908206"/>
          </a:xfrm>
        </p:grpSpPr>
        <p:grpSp>
          <p:nvGrpSpPr>
            <p:cNvPr name="Group 38" id="38"/>
            <p:cNvGrpSpPr/>
            <p:nvPr/>
          </p:nvGrpSpPr>
          <p:grpSpPr>
            <a:xfrm rot="0">
              <a:off x="1323920" y="219957"/>
              <a:ext cx="4015419" cy="4015419"/>
              <a:chOff x="0" y="0"/>
              <a:chExt cx="1440218" cy="1440218"/>
            </a:xfrm>
          </p:grpSpPr>
          <p:sp>
            <p:nvSpPr>
              <p:cNvPr name="Freeform 39" id="39"/>
              <p:cNvSpPr/>
              <p:nvPr/>
            </p:nvSpPr>
            <p:spPr>
              <a:xfrm flipH="false" flipV="false" rot="0">
                <a:off x="0" y="0"/>
                <a:ext cx="1440180" cy="1440180"/>
              </a:xfrm>
              <a:custGeom>
                <a:avLst/>
                <a:gdLst/>
                <a:ahLst/>
                <a:cxnLst/>
                <a:rect r="r" b="b" t="t" l="l"/>
                <a:pathLst>
                  <a:path h="1440180" w="1440180">
                    <a:moveTo>
                      <a:pt x="0" y="0"/>
                    </a:moveTo>
                    <a:lnTo>
                      <a:pt x="1440180" y="0"/>
                    </a:lnTo>
                    <a:lnTo>
                      <a:pt x="1440180" y="1440180"/>
                    </a:lnTo>
                    <a:lnTo>
                      <a:pt x="0" y="1440180"/>
                    </a:lnTo>
                    <a:lnTo>
                      <a:pt x="0" y="0"/>
                    </a:lnTo>
                    <a:close/>
                  </a:path>
                </a:pathLst>
              </a:custGeom>
              <a:blipFill>
                <a:blip r:embed="rId16"/>
                <a:stretch>
                  <a:fillRect l="0" t="0" r="-2" b="-2"/>
                </a:stretch>
              </a:blipFill>
            </p:spPr>
          </p:sp>
        </p:grpSp>
        <p:sp>
          <p:nvSpPr>
            <p:cNvPr name="Freeform 40" id="40"/>
            <p:cNvSpPr/>
            <p:nvPr/>
          </p:nvSpPr>
          <p:spPr>
            <a:xfrm flipH="false" flipV="false" rot="0">
              <a:off x="0" y="1169398"/>
              <a:ext cx="1509814" cy="1156899"/>
            </a:xfrm>
            <a:custGeom>
              <a:avLst/>
              <a:gdLst/>
              <a:ahLst/>
              <a:cxnLst/>
              <a:rect r="r" b="b" t="t" l="l"/>
              <a:pathLst>
                <a:path h="1156899" w="1509814">
                  <a:moveTo>
                    <a:pt x="0" y="0"/>
                  </a:moveTo>
                  <a:lnTo>
                    <a:pt x="1509814" y="0"/>
                  </a:lnTo>
                  <a:lnTo>
                    <a:pt x="1509814" y="1156898"/>
                  </a:lnTo>
                  <a:lnTo>
                    <a:pt x="0" y="1156898"/>
                  </a:lnTo>
                  <a:lnTo>
                    <a:pt x="0" y="0"/>
                  </a:lnTo>
                  <a:close/>
                </a:path>
              </a:pathLst>
            </a:custGeom>
            <a:blipFill>
              <a:blip r:embed="rId17">
                <a:extLst>
                  <a:ext uri="{96DAC541-7B7A-43D3-8B79-37D633B846F1}">
                    <asvg:svgBlip xmlns:asvg="http://schemas.microsoft.com/office/drawing/2016/SVG/main" r:embed="rId18"/>
                  </a:ext>
                </a:extLst>
              </a:blip>
              <a:stretch>
                <a:fillRect l="0" t="0" r="0" b="0"/>
              </a:stretch>
            </a:blipFill>
          </p:spPr>
        </p:sp>
        <p:sp>
          <p:nvSpPr>
            <p:cNvPr name="Freeform 41" id="41"/>
            <p:cNvSpPr/>
            <p:nvPr/>
          </p:nvSpPr>
          <p:spPr>
            <a:xfrm flipH="false" flipV="false" rot="0">
              <a:off x="0" y="2688879"/>
              <a:ext cx="1509814" cy="738548"/>
            </a:xfrm>
            <a:custGeom>
              <a:avLst/>
              <a:gdLst/>
              <a:ahLst/>
              <a:cxnLst/>
              <a:rect r="r" b="b" t="t" l="l"/>
              <a:pathLst>
                <a:path h="738548" w="1509814">
                  <a:moveTo>
                    <a:pt x="0" y="0"/>
                  </a:moveTo>
                  <a:lnTo>
                    <a:pt x="1509814" y="0"/>
                  </a:lnTo>
                  <a:lnTo>
                    <a:pt x="1509814" y="738548"/>
                  </a:lnTo>
                  <a:lnTo>
                    <a:pt x="0" y="738548"/>
                  </a:lnTo>
                  <a:lnTo>
                    <a:pt x="0" y="0"/>
                  </a:lnTo>
                  <a:close/>
                </a:path>
              </a:pathLst>
            </a:custGeom>
            <a:blipFill>
              <a:blip r:embed="rId5">
                <a:extLst>
                  <a:ext uri="{96DAC541-7B7A-43D3-8B79-37D633B846F1}">
                    <asvg:svgBlip xmlns:asvg="http://schemas.microsoft.com/office/drawing/2016/SVG/main" r:embed="rId19"/>
                  </a:ext>
                </a:extLst>
              </a:blip>
              <a:stretch>
                <a:fillRect l="0" t="0" r="0" b="0"/>
              </a:stretch>
            </a:blipFill>
          </p:spPr>
        </p:sp>
        <p:sp>
          <p:nvSpPr>
            <p:cNvPr name="Freeform 42" id="42"/>
            <p:cNvSpPr/>
            <p:nvPr/>
          </p:nvSpPr>
          <p:spPr>
            <a:xfrm flipH="false" flipV="false" rot="0">
              <a:off x="9100" y="0"/>
              <a:ext cx="1509956" cy="738442"/>
            </a:xfrm>
            <a:custGeom>
              <a:avLst/>
              <a:gdLst/>
              <a:ahLst/>
              <a:cxnLst/>
              <a:rect r="r" b="b" t="t" l="l"/>
              <a:pathLst>
                <a:path h="738442" w="1509956">
                  <a:moveTo>
                    <a:pt x="0" y="0"/>
                  </a:moveTo>
                  <a:lnTo>
                    <a:pt x="1509956" y="0"/>
                  </a:lnTo>
                  <a:lnTo>
                    <a:pt x="1509956" y="738442"/>
                  </a:lnTo>
                  <a:lnTo>
                    <a:pt x="0" y="738442"/>
                  </a:lnTo>
                  <a:lnTo>
                    <a:pt x="0" y="0"/>
                  </a:lnTo>
                  <a:close/>
                </a:path>
              </a:pathLst>
            </a:custGeom>
            <a:blipFill>
              <a:blip r:embed="rId5">
                <a:extLst>
                  <a:ext uri="{96DAC541-7B7A-43D3-8B79-37D633B846F1}">
                    <asvg:svgBlip xmlns:asvg="http://schemas.microsoft.com/office/drawing/2016/SVG/main" r:embed="rId20"/>
                  </a:ext>
                </a:extLst>
              </a:blip>
              <a:stretch>
                <a:fillRect l="0" t="0" r="0" b="0"/>
              </a:stretch>
            </a:blipFill>
          </p:spPr>
        </p:sp>
        <p:sp>
          <p:nvSpPr>
            <p:cNvPr name="Freeform 43" id="43"/>
            <p:cNvSpPr/>
            <p:nvPr/>
          </p:nvSpPr>
          <p:spPr>
            <a:xfrm flipH="false" flipV="false" rot="0">
              <a:off x="0" y="3968113"/>
              <a:ext cx="5668354" cy="940093"/>
            </a:xfrm>
            <a:custGeom>
              <a:avLst/>
              <a:gdLst/>
              <a:ahLst/>
              <a:cxnLst/>
              <a:rect r="r" b="b" t="t" l="l"/>
              <a:pathLst>
                <a:path h="940093" w="5668354">
                  <a:moveTo>
                    <a:pt x="0" y="0"/>
                  </a:moveTo>
                  <a:lnTo>
                    <a:pt x="5668354" y="0"/>
                  </a:lnTo>
                  <a:lnTo>
                    <a:pt x="5668354" y="940093"/>
                  </a:lnTo>
                  <a:lnTo>
                    <a:pt x="0" y="940093"/>
                  </a:lnTo>
                  <a:lnTo>
                    <a:pt x="0" y="0"/>
                  </a:lnTo>
                  <a:close/>
                </a:path>
              </a:pathLst>
            </a:custGeom>
            <a:blipFill>
              <a:blip r:embed="rId21">
                <a:extLst>
                  <a:ext uri="{96DAC541-7B7A-43D3-8B79-37D633B846F1}">
                    <asvg:svgBlip xmlns:asvg="http://schemas.microsoft.com/office/drawing/2016/SVG/main" r:embed="rId22"/>
                  </a:ext>
                </a:extLst>
              </a:blip>
              <a:stretch>
                <a:fillRect l="0" t="0" r="0" b="0"/>
              </a:stretch>
            </a:blipFill>
          </p:spPr>
        </p:sp>
        <p:sp>
          <p:nvSpPr>
            <p:cNvPr name="TextBox 44" id="44"/>
            <p:cNvSpPr txBox="true"/>
            <p:nvPr/>
          </p:nvSpPr>
          <p:spPr>
            <a:xfrm rot="0">
              <a:off x="579104" y="1121736"/>
              <a:ext cx="577759" cy="758733"/>
            </a:xfrm>
            <a:prstGeom prst="rect">
              <a:avLst/>
            </a:prstGeom>
          </p:spPr>
          <p:txBody>
            <a:bodyPr anchor="t" rtlCol="false" tIns="0" lIns="0" bIns="0" rIns="0">
              <a:spAutoFit/>
            </a:bodyPr>
            <a:lstStyle/>
            <a:p>
              <a:pPr algn="just">
                <a:lnSpc>
                  <a:spcPts val="2471"/>
                </a:lnSpc>
              </a:pPr>
              <a:r>
                <a:rPr lang="en-US" sz="1083">
                  <a:solidFill>
                    <a:srgbClr val="000000"/>
                  </a:solidFill>
                  <a:latin typeface="Arial"/>
                  <a:ea typeface="Arial"/>
                  <a:cs typeface="Arial"/>
                  <a:sym typeface="Arial"/>
                </a:rPr>
                <a:t>+1,950 +1,600</a:t>
              </a:r>
            </a:p>
          </p:txBody>
        </p:sp>
        <p:sp>
          <p:nvSpPr>
            <p:cNvPr name="TextBox 45" id="45"/>
            <p:cNvSpPr txBox="true"/>
            <p:nvPr/>
          </p:nvSpPr>
          <p:spPr>
            <a:xfrm rot="0">
              <a:off x="579104" y="2727048"/>
              <a:ext cx="577759" cy="254552"/>
            </a:xfrm>
            <a:prstGeom prst="rect">
              <a:avLst/>
            </a:prstGeom>
          </p:spPr>
          <p:txBody>
            <a:bodyPr anchor="t" rtlCol="false" tIns="0" lIns="0" bIns="0" rIns="0">
              <a:spAutoFit/>
            </a:bodyPr>
            <a:lstStyle/>
            <a:p>
              <a:pPr algn="l">
                <a:lnSpc>
                  <a:spcPts val="1517"/>
                </a:lnSpc>
              </a:pPr>
              <a:r>
                <a:rPr lang="en-US" sz="1083">
                  <a:solidFill>
                    <a:srgbClr val="000000"/>
                  </a:solidFill>
                  <a:latin typeface="Arial"/>
                  <a:ea typeface="Arial"/>
                  <a:cs typeface="Arial"/>
                  <a:sym typeface="Arial"/>
                </a:rPr>
                <a:t>+0,620</a:t>
              </a:r>
            </a:p>
          </p:txBody>
        </p:sp>
        <p:sp>
          <p:nvSpPr>
            <p:cNvPr name="TextBox 46" id="46"/>
            <p:cNvSpPr txBox="true"/>
            <p:nvPr/>
          </p:nvSpPr>
          <p:spPr>
            <a:xfrm rot="0">
              <a:off x="579104" y="4064530"/>
              <a:ext cx="577759" cy="254552"/>
            </a:xfrm>
            <a:prstGeom prst="rect">
              <a:avLst/>
            </a:prstGeom>
          </p:spPr>
          <p:txBody>
            <a:bodyPr anchor="t" rtlCol="false" tIns="0" lIns="0" bIns="0" rIns="0">
              <a:spAutoFit/>
            </a:bodyPr>
            <a:lstStyle/>
            <a:p>
              <a:pPr algn="l">
                <a:lnSpc>
                  <a:spcPts val="1517"/>
                </a:lnSpc>
              </a:pPr>
              <a:r>
                <a:rPr lang="en-US" sz="1083">
                  <a:solidFill>
                    <a:srgbClr val="000000"/>
                  </a:solidFill>
                  <a:latin typeface="Arial"/>
                  <a:ea typeface="Arial"/>
                  <a:cs typeface="Arial"/>
                  <a:sym typeface="Arial"/>
                </a:rPr>
                <a:t>+0,000</a:t>
              </a:r>
            </a:p>
          </p:txBody>
        </p:sp>
        <p:sp>
          <p:nvSpPr>
            <p:cNvPr name="TextBox 47" id="47"/>
            <p:cNvSpPr txBox="true"/>
            <p:nvPr/>
          </p:nvSpPr>
          <p:spPr>
            <a:xfrm rot="0">
              <a:off x="588204" y="38063"/>
              <a:ext cx="577759" cy="254552"/>
            </a:xfrm>
            <a:prstGeom prst="rect">
              <a:avLst/>
            </a:prstGeom>
          </p:spPr>
          <p:txBody>
            <a:bodyPr anchor="t" rtlCol="false" tIns="0" lIns="0" bIns="0" rIns="0">
              <a:spAutoFit/>
            </a:bodyPr>
            <a:lstStyle/>
            <a:p>
              <a:pPr algn="l">
                <a:lnSpc>
                  <a:spcPts val="1517"/>
                </a:lnSpc>
              </a:pPr>
              <a:r>
                <a:rPr lang="en-US" sz="1083">
                  <a:solidFill>
                    <a:srgbClr val="000000"/>
                  </a:solidFill>
                  <a:latin typeface="Arial"/>
                  <a:ea typeface="Arial"/>
                  <a:cs typeface="Arial"/>
                  <a:sym typeface="Arial"/>
                </a:rPr>
                <a:t>+3,000</a:t>
              </a:r>
            </a:p>
          </p:txBody>
        </p:sp>
        <p:sp>
          <p:nvSpPr>
            <p:cNvPr name="TextBox 48" id="48"/>
            <p:cNvSpPr txBox="true"/>
            <p:nvPr/>
          </p:nvSpPr>
          <p:spPr>
            <a:xfrm rot="0">
              <a:off x="1400331" y="4321878"/>
              <a:ext cx="468453" cy="254552"/>
            </a:xfrm>
            <a:prstGeom prst="rect">
              <a:avLst/>
            </a:prstGeom>
          </p:spPr>
          <p:txBody>
            <a:bodyPr anchor="t" rtlCol="false" tIns="0" lIns="0" bIns="0" rIns="0">
              <a:spAutoFit/>
            </a:bodyPr>
            <a:lstStyle/>
            <a:p>
              <a:pPr algn="l">
                <a:lnSpc>
                  <a:spcPts val="1517"/>
                </a:lnSpc>
              </a:pPr>
              <a:r>
                <a:rPr lang="en-US" sz="1083">
                  <a:solidFill>
                    <a:srgbClr val="000000"/>
                  </a:solidFill>
                  <a:latin typeface="Arial"/>
                  <a:ea typeface="Arial"/>
                  <a:cs typeface="Arial"/>
                  <a:sym typeface="Arial"/>
                </a:rPr>
                <a:t>0,450</a:t>
              </a:r>
            </a:p>
          </p:txBody>
        </p:sp>
        <p:sp>
          <p:nvSpPr>
            <p:cNvPr name="TextBox 49" id="49"/>
            <p:cNvSpPr txBox="true"/>
            <p:nvPr/>
          </p:nvSpPr>
          <p:spPr>
            <a:xfrm rot="0">
              <a:off x="2177758" y="4321878"/>
              <a:ext cx="468453" cy="254552"/>
            </a:xfrm>
            <a:prstGeom prst="rect">
              <a:avLst/>
            </a:prstGeom>
          </p:spPr>
          <p:txBody>
            <a:bodyPr anchor="t" rtlCol="false" tIns="0" lIns="0" bIns="0" rIns="0">
              <a:spAutoFit/>
            </a:bodyPr>
            <a:lstStyle/>
            <a:p>
              <a:pPr algn="l">
                <a:lnSpc>
                  <a:spcPts val="1517"/>
                </a:lnSpc>
              </a:pPr>
              <a:r>
                <a:rPr lang="en-US" sz="1083">
                  <a:solidFill>
                    <a:srgbClr val="000000"/>
                  </a:solidFill>
                  <a:latin typeface="Arial"/>
                  <a:ea typeface="Arial"/>
                  <a:cs typeface="Arial"/>
                  <a:sym typeface="Arial"/>
                </a:rPr>
                <a:t>0,650</a:t>
              </a:r>
            </a:p>
          </p:txBody>
        </p:sp>
        <p:sp>
          <p:nvSpPr>
            <p:cNvPr name="TextBox 50" id="50"/>
            <p:cNvSpPr txBox="true"/>
            <p:nvPr/>
          </p:nvSpPr>
          <p:spPr>
            <a:xfrm rot="0">
              <a:off x="2896655" y="4318266"/>
              <a:ext cx="468453" cy="254552"/>
            </a:xfrm>
            <a:prstGeom prst="rect">
              <a:avLst/>
            </a:prstGeom>
          </p:spPr>
          <p:txBody>
            <a:bodyPr anchor="t" rtlCol="false" tIns="0" lIns="0" bIns="0" rIns="0">
              <a:spAutoFit/>
            </a:bodyPr>
            <a:lstStyle/>
            <a:p>
              <a:pPr algn="l">
                <a:lnSpc>
                  <a:spcPts val="1517"/>
                </a:lnSpc>
              </a:pPr>
              <a:r>
                <a:rPr lang="en-US" sz="1083">
                  <a:solidFill>
                    <a:srgbClr val="000000"/>
                  </a:solidFill>
                  <a:latin typeface="Arial"/>
                  <a:ea typeface="Arial"/>
                  <a:cs typeface="Arial"/>
                  <a:sym typeface="Arial"/>
                </a:rPr>
                <a:t>0,400</a:t>
              </a:r>
            </a:p>
          </p:txBody>
        </p:sp>
        <p:sp>
          <p:nvSpPr>
            <p:cNvPr name="TextBox 51" id="51"/>
            <p:cNvSpPr txBox="true"/>
            <p:nvPr/>
          </p:nvSpPr>
          <p:spPr>
            <a:xfrm rot="0">
              <a:off x="3596042" y="4321878"/>
              <a:ext cx="468453" cy="254552"/>
            </a:xfrm>
            <a:prstGeom prst="rect">
              <a:avLst/>
            </a:prstGeom>
          </p:spPr>
          <p:txBody>
            <a:bodyPr anchor="t" rtlCol="false" tIns="0" lIns="0" bIns="0" rIns="0">
              <a:spAutoFit/>
            </a:bodyPr>
            <a:lstStyle/>
            <a:p>
              <a:pPr algn="l">
                <a:lnSpc>
                  <a:spcPts val="1517"/>
                </a:lnSpc>
              </a:pPr>
              <a:r>
                <a:rPr lang="en-US" sz="1083">
                  <a:solidFill>
                    <a:srgbClr val="000000"/>
                  </a:solidFill>
                  <a:latin typeface="Arial"/>
                  <a:ea typeface="Arial"/>
                  <a:cs typeface="Arial"/>
                  <a:sym typeface="Arial"/>
                </a:rPr>
                <a:t>0,650</a:t>
              </a:r>
            </a:p>
          </p:txBody>
        </p:sp>
        <p:sp>
          <p:nvSpPr>
            <p:cNvPr name="TextBox 52" id="52"/>
            <p:cNvSpPr txBox="true"/>
            <p:nvPr/>
          </p:nvSpPr>
          <p:spPr>
            <a:xfrm rot="0">
              <a:off x="4564426" y="4321878"/>
              <a:ext cx="468453" cy="254552"/>
            </a:xfrm>
            <a:prstGeom prst="rect">
              <a:avLst/>
            </a:prstGeom>
          </p:spPr>
          <p:txBody>
            <a:bodyPr anchor="t" rtlCol="false" tIns="0" lIns="0" bIns="0" rIns="0">
              <a:spAutoFit/>
            </a:bodyPr>
            <a:lstStyle/>
            <a:p>
              <a:pPr algn="l">
                <a:lnSpc>
                  <a:spcPts val="1517"/>
                </a:lnSpc>
              </a:pPr>
              <a:r>
                <a:rPr lang="en-US" sz="1083">
                  <a:solidFill>
                    <a:srgbClr val="000000"/>
                  </a:solidFill>
                  <a:latin typeface="Arial"/>
                  <a:ea typeface="Arial"/>
                  <a:cs typeface="Arial"/>
                  <a:sym typeface="Arial"/>
                </a:rPr>
                <a:t>0,800</a:t>
              </a:r>
            </a:p>
          </p:txBody>
        </p:sp>
      </p:grpSp>
      <p:grpSp>
        <p:nvGrpSpPr>
          <p:cNvPr name="Group 53" id="53"/>
          <p:cNvGrpSpPr/>
          <p:nvPr/>
        </p:nvGrpSpPr>
        <p:grpSpPr>
          <a:xfrm rot="0">
            <a:off x="336155" y="6502349"/>
            <a:ext cx="4508345" cy="3039923"/>
            <a:chOff x="0" y="0"/>
            <a:chExt cx="6011127" cy="4053231"/>
          </a:xfrm>
        </p:grpSpPr>
        <p:grpSp>
          <p:nvGrpSpPr>
            <p:cNvPr name="Group 54" id="54"/>
            <p:cNvGrpSpPr/>
            <p:nvPr/>
          </p:nvGrpSpPr>
          <p:grpSpPr>
            <a:xfrm rot="0">
              <a:off x="1295917" y="295117"/>
              <a:ext cx="4505876" cy="3340800"/>
              <a:chOff x="0" y="0"/>
              <a:chExt cx="1899882" cy="1408633"/>
            </a:xfrm>
          </p:grpSpPr>
          <p:sp>
            <p:nvSpPr>
              <p:cNvPr name="Freeform 55" id="55"/>
              <p:cNvSpPr/>
              <p:nvPr/>
            </p:nvSpPr>
            <p:spPr>
              <a:xfrm flipH="false" flipV="false" rot="0">
                <a:off x="0" y="0"/>
                <a:ext cx="1899920" cy="1408684"/>
              </a:xfrm>
              <a:custGeom>
                <a:avLst/>
                <a:gdLst/>
                <a:ahLst/>
                <a:cxnLst/>
                <a:rect r="r" b="b" t="t" l="l"/>
                <a:pathLst>
                  <a:path h="1408684" w="1899920">
                    <a:moveTo>
                      <a:pt x="0" y="0"/>
                    </a:moveTo>
                    <a:lnTo>
                      <a:pt x="1899920" y="0"/>
                    </a:lnTo>
                    <a:lnTo>
                      <a:pt x="1899920" y="1408684"/>
                    </a:lnTo>
                    <a:lnTo>
                      <a:pt x="0" y="1408684"/>
                    </a:lnTo>
                    <a:lnTo>
                      <a:pt x="0" y="0"/>
                    </a:lnTo>
                    <a:close/>
                  </a:path>
                </a:pathLst>
              </a:custGeom>
              <a:blipFill>
                <a:blip r:embed="rId23"/>
                <a:stretch>
                  <a:fillRect l="0" t="0" r="2" b="3"/>
                </a:stretch>
              </a:blipFill>
            </p:spPr>
          </p:sp>
        </p:grpSp>
        <p:sp>
          <p:nvSpPr>
            <p:cNvPr name="Freeform 56" id="56"/>
            <p:cNvSpPr/>
            <p:nvPr/>
          </p:nvSpPr>
          <p:spPr>
            <a:xfrm flipH="false" flipV="false" rot="0">
              <a:off x="0" y="2419095"/>
              <a:ext cx="1284351" cy="628155"/>
            </a:xfrm>
            <a:custGeom>
              <a:avLst/>
              <a:gdLst/>
              <a:ahLst/>
              <a:cxnLst/>
              <a:rect r="r" b="b" t="t" l="l"/>
              <a:pathLst>
                <a:path h="628155" w="1284351">
                  <a:moveTo>
                    <a:pt x="0" y="0"/>
                  </a:moveTo>
                  <a:lnTo>
                    <a:pt x="1284351" y="0"/>
                  </a:lnTo>
                  <a:lnTo>
                    <a:pt x="1284351" y="628155"/>
                  </a:lnTo>
                  <a:lnTo>
                    <a:pt x="0" y="628155"/>
                  </a:lnTo>
                  <a:lnTo>
                    <a:pt x="0" y="0"/>
                  </a:lnTo>
                  <a:close/>
                </a:path>
              </a:pathLst>
            </a:custGeom>
            <a:blipFill>
              <a:blip r:embed="rId5">
                <a:extLst>
                  <a:ext uri="{96DAC541-7B7A-43D3-8B79-37D633B846F1}">
                    <asvg:svgBlip xmlns:asvg="http://schemas.microsoft.com/office/drawing/2016/SVG/main" r:embed="rId24"/>
                  </a:ext>
                </a:extLst>
              </a:blip>
              <a:stretch>
                <a:fillRect l="0" t="0" r="0" b="0"/>
              </a:stretch>
            </a:blipFill>
          </p:spPr>
        </p:sp>
        <p:sp>
          <p:nvSpPr>
            <p:cNvPr name="Freeform 57" id="57"/>
            <p:cNvSpPr/>
            <p:nvPr/>
          </p:nvSpPr>
          <p:spPr>
            <a:xfrm flipH="false" flipV="false" rot="0">
              <a:off x="7771" y="0"/>
              <a:ext cx="1284351" cy="628155"/>
            </a:xfrm>
            <a:custGeom>
              <a:avLst/>
              <a:gdLst/>
              <a:ahLst/>
              <a:cxnLst/>
              <a:rect r="r" b="b" t="t" l="l"/>
              <a:pathLst>
                <a:path h="628155" w="1284351">
                  <a:moveTo>
                    <a:pt x="0" y="0"/>
                  </a:moveTo>
                  <a:lnTo>
                    <a:pt x="1284351" y="0"/>
                  </a:lnTo>
                  <a:lnTo>
                    <a:pt x="1284351" y="628155"/>
                  </a:lnTo>
                  <a:lnTo>
                    <a:pt x="0" y="628155"/>
                  </a:lnTo>
                  <a:lnTo>
                    <a:pt x="0" y="0"/>
                  </a:lnTo>
                  <a:close/>
                </a:path>
              </a:pathLst>
            </a:custGeom>
            <a:blipFill>
              <a:blip r:embed="rId5">
                <a:extLst>
                  <a:ext uri="{96DAC541-7B7A-43D3-8B79-37D633B846F1}">
                    <asvg:svgBlip xmlns:asvg="http://schemas.microsoft.com/office/drawing/2016/SVG/main" r:embed="rId25"/>
                  </a:ext>
                </a:extLst>
              </a:blip>
              <a:stretch>
                <a:fillRect l="0" t="0" r="0" b="0"/>
              </a:stretch>
            </a:blipFill>
          </p:spPr>
        </p:sp>
        <p:sp>
          <p:nvSpPr>
            <p:cNvPr name="Freeform 58" id="58"/>
            <p:cNvSpPr/>
            <p:nvPr/>
          </p:nvSpPr>
          <p:spPr>
            <a:xfrm flipH="false" flipV="false" rot="0">
              <a:off x="0" y="3096556"/>
              <a:ext cx="6011127" cy="956674"/>
            </a:xfrm>
            <a:custGeom>
              <a:avLst/>
              <a:gdLst/>
              <a:ahLst/>
              <a:cxnLst/>
              <a:rect r="r" b="b" t="t" l="l"/>
              <a:pathLst>
                <a:path h="956674" w="6011127">
                  <a:moveTo>
                    <a:pt x="0" y="0"/>
                  </a:moveTo>
                  <a:lnTo>
                    <a:pt x="6011127" y="0"/>
                  </a:lnTo>
                  <a:lnTo>
                    <a:pt x="6011127" y="956675"/>
                  </a:lnTo>
                  <a:lnTo>
                    <a:pt x="0" y="956675"/>
                  </a:lnTo>
                  <a:lnTo>
                    <a:pt x="0" y="0"/>
                  </a:lnTo>
                  <a:close/>
                </a:path>
              </a:pathLst>
            </a:custGeom>
            <a:blipFill>
              <a:blip r:embed="rId26">
                <a:extLst>
                  <a:ext uri="{96DAC541-7B7A-43D3-8B79-37D633B846F1}">
                    <asvg:svgBlip xmlns:asvg="http://schemas.microsoft.com/office/drawing/2016/SVG/main" r:embed="rId27"/>
                  </a:ext>
                </a:extLst>
              </a:blip>
              <a:stretch>
                <a:fillRect l="0" t="0" r="0" b="0"/>
              </a:stretch>
            </a:blipFill>
          </p:spPr>
        </p:sp>
        <p:sp>
          <p:nvSpPr>
            <p:cNvPr name="TextBox 59" id="59"/>
            <p:cNvSpPr txBox="true"/>
            <p:nvPr/>
          </p:nvSpPr>
          <p:spPr>
            <a:xfrm rot="0">
              <a:off x="492584" y="2455309"/>
              <a:ext cx="491470" cy="212699"/>
            </a:xfrm>
            <a:prstGeom prst="rect">
              <a:avLst/>
            </a:prstGeom>
          </p:spPr>
          <p:txBody>
            <a:bodyPr anchor="t" rtlCol="false" tIns="0" lIns="0" bIns="0" rIns="0">
              <a:spAutoFit/>
            </a:bodyPr>
            <a:lstStyle/>
            <a:p>
              <a:pPr algn="l">
                <a:lnSpc>
                  <a:spcPts val="1290"/>
                </a:lnSpc>
              </a:pPr>
              <a:r>
                <a:rPr lang="en-US" sz="921">
                  <a:solidFill>
                    <a:srgbClr val="000000"/>
                  </a:solidFill>
                  <a:latin typeface="Arial"/>
                  <a:ea typeface="Arial"/>
                  <a:cs typeface="Arial"/>
                  <a:sym typeface="Arial"/>
                </a:rPr>
                <a:t>+0,620</a:t>
              </a:r>
            </a:p>
          </p:txBody>
        </p:sp>
        <p:sp>
          <p:nvSpPr>
            <p:cNvPr name="TextBox 60" id="60"/>
            <p:cNvSpPr txBox="true"/>
            <p:nvPr/>
          </p:nvSpPr>
          <p:spPr>
            <a:xfrm rot="0">
              <a:off x="492584" y="3066215"/>
              <a:ext cx="491470" cy="607804"/>
            </a:xfrm>
            <a:prstGeom prst="rect">
              <a:avLst/>
            </a:prstGeom>
          </p:spPr>
          <p:txBody>
            <a:bodyPr anchor="t" rtlCol="false" tIns="0" lIns="0" bIns="0" rIns="0">
              <a:spAutoFit/>
            </a:bodyPr>
            <a:lstStyle/>
            <a:p>
              <a:pPr algn="just">
                <a:lnSpc>
                  <a:spcPts val="1939"/>
                </a:lnSpc>
              </a:pPr>
              <a:r>
                <a:rPr lang="en-US" sz="921">
                  <a:solidFill>
                    <a:srgbClr val="000000"/>
                  </a:solidFill>
                  <a:latin typeface="Arial"/>
                  <a:ea typeface="Arial"/>
                  <a:cs typeface="Arial"/>
                  <a:sym typeface="Arial"/>
                </a:rPr>
                <a:t>+0,280 +0,000</a:t>
              </a:r>
            </a:p>
          </p:txBody>
        </p:sp>
        <p:sp>
          <p:nvSpPr>
            <p:cNvPr name="TextBox 61" id="61"/>
            <p:cNvSpPr txBox="true"/>
            <p:nvPr/>
          </p:nvSpPr>
          <p:spPr>
            <a:xfrm rot="0">
              <a:off x="500355" y="36213"/>
              <a:ext cx="491470" cy="212699"/>
            </a:xfrm>
            <a:prstGeom prst="rect">
              <a:avLst/>
            </a:prstGeom>
          </p:spPr>
          <p:txBody>
            <a:bodyPr anchor="t" rtlCol="false" tIns="0" lIns="0" bIns="0" rIns="0">
              <a:spAutoFit/>
            </a:bodyPr>
            <a:lstStyle/>
            <a:p>
              <a:pPr algn="l">
                <a:lnSpc>
                  <a:spcPts val="1290"/>
                </a:lnSpc>
              </a:pPr>
              <a:r>
                <a:rPr lang="en-US" sz="921">
                  <a:solidFill>
                    <a:srgbClr val="000000"/>
                  </a:solidFill>
                  <a:latin typeface="Arial"/>
                  <a:ea typeface="Arial"/>
                  <a:cs typeface="Arial"/>
                  <a:sym typeface="Arial"/>
                </a:rPr>
                <a:t>+3,000</a:t>
              </a:r>
            </a:p>
          </p:txBody>
        </p:sp>
      </p:grpSp>
      <p:grpSp>
        <p:nvGrpSpPr>
          <p:cNvPr name="Group 62" id="62"/>
          <p:cNvGrpSpPr/>
          <p:nvPr/>
        </p:nvGrpSpPr>
        <p:grpSpPr>
          <a:xfrm rot="0">
            <a:off x="5501309" y="6549770"/>
            <a:ext cx="5364509" cy="3790869"/>
            <a:chOff x="0" y="0"/>
            <a:chExt cx="7152679" cy="5054492"/>
          </a:xfrm>
        </p:grpSpPr>
        <p:grpSp>
          <p:nvGrpSpPr>
            <p:cNvPr name="Group 63" id="63"/>
            <p:cNvGrpSpPr/>
            <p:nvPr/>
          </p:nvGrpSpPr>
          <p:grpSpPr>
            <a:xfrm rot="0">
              <a:off x="1344742" y="293490"/>
              <a:ext cx="5807937" cy="3406643"/>
              <a:chOff x="0" y="0"/>
              <a:chExt cx="2448890" cy="1436395"/>
            </a:xfrm>
          </p:grpSpPr>
          <p:sp>
            <p:nvSpPr>
              <p:cNvPr name="Freeform 64" id="64"/>
              <p:cNvSpPr/>
              <p:nvPr/>
            </p:nvSpPr>
            <p:spPr>
              <a:xfrm flipH="false" flipV="false" rot="0">
                <a:off x="0" y="0"/>
                <a:ext cx="2448941" cy="1436370"/>
              </a:xfrm>
              <a:custGeom>
                <a:avLst/>
                <a:gdLst/>
                <a:ahLst/>
                <a:cxnLst/>
                <a:rect r="r" b="b" t="t" l="l"/>
                <a:pathLst>
                  <a:path h="1436370" w="2448941">
                    <a:moveTo>
                      <a:pt x="0" y="0"/>
                    </a:moveTo>
                    <a:lnTo>
                      <a:pt x="2448941" y="0"/>
                    </a:lnTo>
                    <a:lnTo>
                      <a:pt x="2448941" y="1436370"/>
                    </a:lnTo>
                    <a:lnTo>
                      <a:pt x="0" y="1436370"/>
                    </a:lnTo>
                    <a:lnTo>
                      <a:pt x="0" y="0"/>
                    </a:lnTo>
                    <a:close/>
                  </a:path>
                </a:pathLst>
              </a:custGeom>
              <a:blipFill>
                <a:blip r:embed="rId28"/>
                <a:stretch>
                  <a:fillRect l="0" t="0" r="2" b="-1"/>
                </a:stretch>
              </a:blipFill>
            </p:spPr>
          </p:sp>
        </p:grpSp>
        <p:sp>
          <p:nvSpPr>
            <p:cNvPr name="Freeform 65" id="65"/>
            <p:cNvSpPr/>
            <p:nvPr/>
          </p:nvSpPr>
          <p:spPr>
            <a:xfrm flipH="false" flipV="false" rot="0">
              <a:off x="0" y="3425106"/>
              <a:ext cx="1284381" cy="628245"/>
            </a:xfrm>
            <a:custGeom>
              <a:avLst/>
              <a:gdLst/>
              <a:ahLst/>
              <a:cxnLst/>
              <a:rect r="r" b="b" t="t" l="l"/>
              <a:pathLst>
                <a:path h="628245" w="1284381">
                  <a:moveTo>
                    <a:pt x="0" y="0"/>
                  </a:moveTo>
                  <a:lnTo>
                    <a:pt x="1284381" y="0"/>
                  </a:lnTo>
                  <a:lnTo>
                    <a:pt x="1284381" y="628245"/>
                  </a:lnTo>
                  <a:lnTo>
                    <a:pt x="0" y="628245"/>
                  </a:lnTo>
                  <a:lnTo>
                    <a:pt x="0" y="0"/>
                  </a:lnTo>
                  <a:close/>
                </a:path>
              </a:pathLst>
            </a:custGeom>
            <a:blipFill>
              <a:blip r:embed="rId5">
                <a:extLst>
                  <a:ext uri="{96DAC541-7B7A-43D3-8B79-37D633B846F1}">
                    <asvg:svgBlip xmlns:asvg="http://schemas.microsoft.com/office/drawing/2016/SVG/main" r:embed="rId29"/>
                  </a:ext>
                </a:extLst>
              </a:blip>
              <a:stretch>
                <a:fillRect l="0" t="0" r="0" b="0"/>
              </a:stretch>
            </a:blipFill>
          </p:spPr>
        </p:sp>
        <p:sp>
          <p:nvSpPr>
            <p:cNvPr name="Freeform 66" id="66"/>
            <p:cNvSpPr/>
            <p:nvPr/>
          </p:nvSpPr>
          <p:spPr>
            <a:xfrm flipH="false" flipV="false" rot="0">
              <a:off x="7771" y="0"/>
              <a:ext cx="1284351" cy="628245"/>
            </a:xfrm>
            <a:custGeom>
              <a:avLst/>
              <a:gdLst/>
              <a:ahLst/>
              <a:cxnLst/>
              <a:rect r="r" b="b" t="t" l="l"/>
              <a:pathLst>
                <a:path h="628245" w="1284351">
                  <a:moveTo>
                    <a:pt x="0" y="0"/>
                  </a:moveTo>
                  <a:lnTo>
                    <a:pt x="1284351" y="0"/>
                  </a:lnTo>
                  <a:lnTo>
                    <a:pt x="1284351" y="628245"/>
                  </a:lnTo>
                  <a:lnTo>
                    <a:pt x="0" y="628245"/>
                  </a:lnTo>
                  <a:lnTo>
                    <a:pt x="0" y="0"/>
                  </a:lnTo>
                  <a:close/>
                </a:path>
              </a:pathLst>
            </a:custGeom>
            <a:blipFill>
              <a:blip r:embed="rId30">
                <a:extLst>
                  <a:ext uri="{96DAC541-7B7A-43D3-8B79-37D633B846F1}">
                    <asvg:svgBlip xmlns:asvg="http://schemas.microsoft.com/office/drawing/2016/SVG/main" r:embed="rId31"/>
                  </a:ext>
                </a:extLst>
              </a:blip>
              <a:stretch>
                <a:fillRect l="0" t="0" r="0" b="0"/>
              </a:stretch>
            </a:blipFill>
          </p:spPr>
        </p:sp>
        <p:sp>
          <p:nvSpPr>
            <p:cNvPr name="Freeform 67" id="67"/>
            <p:cNvSpPr/>
            <p:nvPr/>
          </p:nvSpPr>
          <p:spPr>
            <a:xfrm flipH="false" flipV="false" rot="0">
              <a:off x="7771" y="814538"/>
              <a:ext cx="1284351" cy="628245"/>
            </a:xfrm>
            <a:custGeom>
              <a:avLst/>
              <a:gdLst/>
              <a:ahLst/>
              <a:cxnLst/>
              <a:rect r="r" b="b" t="t" l="l"/>
              <a:pathLst>
                <a:path h="628245" w="1284351">
                  <a:moveTo>
                    <a:pt x="0" y="0"/>
                  </a:moveTo>
                  <a:lnTo>
                    <a:pt x="1284351" y="0"/>
                  </a:lnTo>
                  <a:lnTo>
                    <a:pt x="1284351" y="628245"/>
                  </a:lnTo>
                  <a:lnTo>
                    <a:pt x="0" y="628245"/>
                  </a:lnTo>
                  <a:lnTo>
                    <a:pt x="0" y="0"/>
                  </a:lnTo>
                  <a:close/>
                </a:path>
              </a:pathLst>
            </a:custGeom>
            <a:blipFill>
              <a:blip r:embed="rId30">
                <a:extLst>
                  <a:ext uri="{96DAC541-7B7A-43D3-8B79-37D633B846F1}">
                    <asvg:svgBlip xmlns:asvg="http://schemas.microsoft.com/office/drawing/2016/SVG/main" r:embed="rId32"/>
                  </a:ext>
                </a:extLst>
              </a:blip>
              <a:stretch>
                <a:fillRect l="0" t="0" r="0" b="0"/>
              </a:stretch>
            </a:blipFill>
          </p:spPr>
        </p:sp>
        <p:sp>
          <p:nvSpPr>
            <p:cNvPr name="Freeform 68" id="68"/>
            <p:cNvSpPr/>
            <p:nvPr/>
          </p:nvSpPr>
          <p:spPr>
            <a:xfrm flipH="false" flipV="false" rot="0">
              <a:off x="3670947" y="3633778"/>
              <a:ext cx="3417215" cy="629841"/>
            </a:xfrm>
            <a:custGeom>
              <a:avLst/>
              <a:gdLst/>
              <a:ahLst/>
              <a:cxnLst/>
              <a:rect r="r" b="b" t="t" l="l"/>
              <a:pathLst>
                <a:path h="629841" w="3417215">
                  <a:moveTo>
                    <a:pt x="0" y="0"/>
                  </a:moveTo>
                  <a:lnTo>
                    <a:pt x="3417214" y="0"/>
                  </a:lnTo>
                  <a:lnTo>
                    <a:pt x="3417214" y="629842"/>
                  </a:lnTo>
                  <a:lnTo>
                    <a:pt x="0" y="629842"/>
                  </a:lnTo>
                  <a:lnTo>
                    <a:pt x="0" y="0"/>
                  </a:lnTo>
                  <a:close/>
                </a:path>
              </a:pathLst>
            </a:custGeom>
            <a:blipFill>
              <a:blip r:embed="rId33">
                <a:extLst>
                  <a:ext uri="{96DAC541-7B7A-43D3-8B79-37D633B846F1}">
                    <asvg:svgBlip xmlns:asvg="http://schemas.microsoft.com/office/drawing/2016/SVG/main" r:embed="rId34"/>
                  </a:ext>
                </a:extLst>
              </a:blip>
              <a:stretch>
                <a:fillRect l="0" t="0" r="0" b="0"/>
              </a:stretch>
            </a:blipFill>
          </p:spPr>
        </p:sp>
        <p:sp>
          <p:nvSpPr>
            <p:cNvPr name="TextBox 69" id="69"/>
            <p:cNvSpPr txBox="true"/>
            <p:nvPr/>
          </p:nvSpPr>
          <p:spPr>
            <a:xfrm rot="0">
              <a:off x="1165728" y="4958585"/>
              <a:ext cx="665126" cy="95907"/>
            </a:xfrm>
            <a:prstGeom prst="rect">
              <a:avLst/>
            </a:prstGeom>
          </p:spPr>
          <p:txBody>
            <a:bodyPr anchor="t" rtlCol="false" tIns="0" lIns="0" bIns="0" rIns="0">
              <a:spAutoFit/>
            </a:bodyPr>
            <a:lstStyle/>
            <a:p>
              <a:pPr algn="l">
                <a:lnSpc>
                  <a:spcPts val="538"/>
                </a:lnSpc>
              </a:pPr>
              <a:r>
                <a:rPr lang="en-US" sz="384">
                  <a:solidFill>
                    <a:srgbClr val="FFFFFF"/>
                  </a:solidFill>
                  <a:latin typeface="Arial"/>
                  <a:ea typeface="Arial"/>
                  <a:cs typeface="Arial"/>
                  <a:sym typeface="Arial"/>
                </a:rPr>
                <a:t>GSEducationalVersion</a:t>
              </a:r>
            </a:p>
          </p:txBody>
        </p:sp>
        <p:sp>
          <p:nvSpPr>
            <p:cNvPr name="TextBox 70" id="70"/>
            <p:cNvSpPr txBox="true"/>
            <p:nvPr/>
          </p:nvSpPr>
          <p:spPr>
            <a:xfrm rot="0">
              <a:off x="492584" y="3461440"/>
              <a:ext cx="491470" cy="212699"/>
            </a:xfrm>
            <a:prstGeom prst="rect">
              <a:avLst/>
            </a:prstGeom>
          </p:spPr>
          <p:txBody>
            <a:bodyPr anchor="t" rtlCol="false" tIns="0" lIns="0" bIns="0" rIns="0">
              <a:spAutoFit/>
            </a:bodyPr>
            <a:lstStyle/>
            <a:p>
              <a:pPr algn="l">
                <a:lnSpc>
                  <a:spcPts val="1290"/>
                </a:lnSpc>
              </a:pPr>
              <a:r>
                <a:rPr lang="en-US" sz="921">
                  <a:solidFill>
                    <a:srgbClr val="000000"/>
                  </a:solidFill>
                  <a:latin typeface="Arial"/>
                  <a:ea typeface="Arial"/>
                  <a:cs typeface="Arial"/>
                  <a:sym typeface="Arial"/>
                </a:rPr>
                <a:t>+0,000</a:t>
              </a:r>
            </a:p>
          </p:txBody>
        </p:sp>
        <p:sp>
          <p:nvSpPr>
            <p:cNvPr name="TextBox 71" id="71"/>
            <p:cNvSpPr txBox="true"/>
            <p:nvPr/>
          </p:nvSpPr>
          <p:spPr>
            <a:xfrm rot="0">
              <a:off x="500355" y="36334"/>
              <a:ext cx="491470" cy="212699"/>
            </a:xfrm>
            <a:prstGeom prst="rect">
              <a:avLst/>
            </a:prstGeom>
          </p:spPr>
          <p:txBody>
            <a:bodyPr anchor="t" rtlCol="false" tIns="0" lIns="0" bIns="0" rIns="0">
              <a:spAutoFit/>
            </a:bodyPr>
            <a:lstStyle/>
            <a:p>
              <a:pPr algn="l">
                <a:lnSpc>
                  <a:spcPts val="1290"/>
                </a:lnSpc>
              </a:pPr>
              <a:r>
                <a:rPr lang="en-US" sz="921">
                  <a:solidFill>
                    <a:srgbClr val="000000"/>
                  </a:solidFill>
                  <a:latin typeface="Arial"/>
                  <a:ea typeface="Arial"/>
                  <a:cs typeface="Arial"/>
                  <a:sym typeface="Arial"/>
                </a:rPr>
                <a:t>+3,000</a:t>
              </a:r>
            </a:p>
          </p:txBody>
        </p:sp>
        <p:sp>
          <p:nvSpPr>
            <p:cNvPr name="TextBox 72" id="72"/>
            <p:cNvSpPr txBox="true"/>
            <p:nvPr/>
          </p:nvSpPr>
          <p:spPr>
            <a:xfrm rot="0">
              <a:off x="500355" y="850841"/>
              <a:ext cx="491470" cy="212699"/>
            </a:xfrm>
            <a:prstGeom prst="rect">
              <a:avLst/>
            </a:prstGeom>
          </p:spPr>
          <p:txBody>
            <a:bodyPr anchor="t" rtlCol="false" tIns="0" lIns="0" bIns="0" rIns="0">
              <a:spAutoFit/>
            </a:bodyPr>
            <a:lstStyle/>
            <a:p>
              <a:pPr algn="l">
                <a:lnSpc>
                  <a:spcPts val="1290"/>
                </a:lnSpc>
              </a:pPr>
              <a:r>
                <a:rPr lang="en-US" sz="921">
                  <a:solidFill>
                    <a:srgbClr val="000000"/>
                  </a:solidFill>
                  <a:latin typeface="Arial"/>
                  <a:ea typeface="Arial"/>
                  <a:cs typeface="Arial"/>
                  <a:sym typeface="Arial"/>
                </a:rPr>
                <a:t>+2,100</a:t>
              </a:r>
            </a:p>
          </p:txBody>
        </p:sp>
        <p:sp>
          <p:nvSpPr>
            <p:cNvPr name="TextBox 73" id="73"/>
            <p:cNvSpPr txBox="true"/>
            <p:nvPr/>
          </p:nvSpPr>
          <p:spPr>
            <a:xfrm rot="0">
              <a:off x="4471237" y="3768695"/>
              <a:ext cx="398489" cy="212699"/>
            </a:xfrm>
            <a:prstGeom prst="rect">
              <a:avLst/>
            </a:prstGeom>
          </p:spPr>
          <p:txBody>
            <a:bodyPr anchor="t" rtlCol="false" tIns="0" lIns="0" bIns="0" rIns="0">
              <a:spAutoFit/>
            </a:bodyPr>
            <a:lstStyle/>
            <a:p>
              <a:pPr algn="l">
                <a:lnSpc>
                  <a:spcPts val="1290"/>
                </a:lnSpc>
              </a:pPr>
              <a:r>
                <a:rPr lang="en-US" sz="921">
                  <a:solidFill>
                    <a:srgbClr val="000000"/>
                  </a:solidFill>
                  <a:latin typeface="Arial"/>
                  <a:ea typeface="Arial"/>
                  <a:cs typeface="Arial"/>
                  <a:sym typeface="Arial"/>
                </a:rPr>
                <a:t>1,150</a:t>
              </a:r>
            </a:p>
          </p:txBody>
        </p:sp>
        <p:sp>
          <p:nvSpPr>
            <p:cNvPr name="TextBox 74" id="74"/>
            <p:cNvSpPr txBox="true"/>
            <p:nvPr/>
          </p:nvSpPr>
          <p:spPr>
            <a:xfrm rot="0">
              <a:off x="5901972" y="3768695"/>
              <a:ext cx="398489" cy="212699"/>
            </a:xfrm>
            <a:prstGeom prst="rect">
              <a:avLst/>
            </a:prstGeom>
          </p:spPr>
          <p:txBody>
            <a:bodyPr anchor="t" rtlCol="false" tIns="0" lIns="0" bIns="0" rIns="0">
              <a:spAutoFit/>
            </a:bodyPr>
            <a:lstStyle/>
            <a:p>
              <a:pPr algn="l">
                <a:lnSpc>
                  <a:spcPts val="1290"/>
                </a:lnSpc>
              </a:pPr>
              <a:r>
                <a:rPr lang="en-US" sz="921">
                  <a:solidFill>
                    <a:srgbClr val="000000"/>
                  </a:solidFill>
                  <a:latin typeface="Arial"/>
                  <a:ea typeface="Arial"/>
                  <a:cs typeface="Arial"/>
                  <a:sym typeface="Arial"/>
                </a:rPr>
                <a:t>1,150</a:t>
              </a:r>
            </a:p>
          </p:txBody>
        </p:sp>
      </p:grpSp>
    </p:spTree>
  </p:cSld>
  <p:clrMapOvr>
    <a:masterClrMapping/>
  </p:clrMapOvr>
</p:sld>
</file>

<file path=ppt/slides/slide1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0" y="319405"/>
            <a:ext cx="4607692" cy="1284554"/>
            <a:chOff x="0" y="0"/>
            <a:chExt cx="1213548" cy="338319"/>
          </a:xfrm>
        </p:grpSpPr>
        <p:sp>
          <p:nvSpPr>
            <p:cNvPr name="Freeform 3" id="3"/>
            <p:cNvSpPr/>
            <p:nvPr/>
          </p:nvSpPr>
          <p:spPr>
            <a:xfrm flipH="false" flipV="false" rot="0">
              <a:off x="0" y="0"/>
              <a:ext cx="1213548" cy="338319"/>
            </a:xfrm>
            <a:custGeom>
              <a:avLst/>
              <a:gdLst/>
              <a:ahLst/>
              <a:cxnLst/>
              <a:rect r="r" b="b" t="t" l="l"/>
              <a:pathLst>
                <a:path h="338319" w="1213548">
                  <a:moveTo>
                    <a:pt x="0" y="0"/>
                  </a:moveTo>
                  <a:lnTo>
                    <a:pt x="1213548" y="0"/>
                  </a:lnTo>
                  <a:lnTo>
                    <a:pt x="1213548" y="338319"/>
                  </a:lnTo>
                  <a:lnTo>
                    <a:pt x="0" y="338319"/>
                  </a:lnTo>
                  <a:close/>
                </a:path>
              </a:pathLst>
            </a:custGeom>
            <a:solidFill>
              <a:srgbClr val="EFE7DA"/>
            </a:solidFill>
          </p:spPr>
        </p:sp>
        <p:sp>
          <p:nvSpPr>
            <p:cNvPr name="TextBox 4" id="4"/>
            <p:cNvSpPr txBox="true"/>
            <p:nvPr/>
          </p:nvSpPr>
          <p:spPr>
            <a:xfrm>
              <a:off x="0" y="-28575"/>
              <a:ext cx="1213548" cy="366894"/>
            </a:xfrm>
            <a:prstGeom prst="rect">
              <a:avLst/>
            </a:prstGeom>
          </p:spPr>
          <p:txBody>
            <a:bodyPr anchor="ctr" rtlCol="false" tIns="50800" lIns="50800" bIns="50800" rIns="50800"/>
            <a:lstStyle/>
            <a:p>
              <a:pPr algn="ctr">
                <a:lnSpc>
                  <a:spcPts val="2660"/>
                </a:lnSpc>
              </a:pPr>
            </a:p>
          </p:txBody>
        </p:sp>
      </p:grpSp>
      <p:sp>
        <p:nvSpPr>
          <p:cNvPr name="TextBox 5" id="5"/>
          <p:cNvSpPr txBox="true"/>
          <p:nvPr/>
        </p:nvSpPr>
        <p:spPr>
          <a:xfrm rot="0">
            <a:off x="-1347201" y="629894"/>
            <a:ext cx="4751802" cy="596900"/>
          </a:xfrm>
          <a:prstGeom prst="rect">
            <a:avLst/>
          </a:prstGeom>
        </p:spPr>
        <p:txBody>
          <a:bodyPr anchor="t" rtlCol="false" tIns="0" lIns="0" bIns="0" rIns="0">
            <a:spAutoFit/>
          </a:bodyPr>
          <a:lstStyle/>
          <a:p>
            <a:pPr algn="r">
              <a:lnSpc>
                <a:spcPts val="4900"/>
              </a:lnSpc>
            </a:pPr>
            <a:r>
              <a:rPr lang="en-US" sz="3500" spc="-143">
                <a:solidFill>
                  <a:srgbClr val="3F322C"/>
                </a:solidFill>
                <a:latin typeface="Nourd"/>
                <a:ea typeface="Nourd"/>
                <a:cs typeface="Nourd"/>
                <a:sym typeface="Nourd"/>
              </a:rPr>
              <a:t>РОЗРІЗ 2-2</a:t>
            </a:r>
          </a:p>
        </p:txBody>
      </p:sp>
      <p:sp>
        <p:nvSpPr>
          <p:cNvPr name="TextBox 6" id="6"/>
          <p:cNvSpPr txBox="true"/>
          <p:nvPr/>
        </p:nvSpPr>
        <p:spPr>
          <a:xfrm rot="0">
            <a:off x="12794249" y="9286875"/>
            <a:ext cx="4465051" cy="255397"/>
          </a:xfrm>
          <a:prstGeom prst="rect">
            <a:avLst/>
          </a:prstGeom>
        </p:spPr>
        <p:txBody>
          <a:bodyPr anchor="t" rtlCol="false" tIns="0" lIns="0" bIns="0" rIns="0">
            <a:spAutoFit/>
          </a:bodyPr>
          <a:lstStyle/>
          <a:p>
            <a:pPr algn="r">
              <a:lnSpc>
                <a:spcPts val="1918"/>
              </a:lnSpc>
            </a:pPr>
            <a:r>
              <a:rPr lang="en-US" sz="1899">
                <a:solidFill>
                  <a:srgbClr val="3F322C"/>
                </a:solidFill>
                <a:latin typeface="DM Sans"/>
                <a:ea typeface="DM Sans"/>
                <a:cs typeface="DM Sans"/>
                <a:sym typeface="DM Sans"/>
              </a:rPr>
              <a:t>розріз</a:t>
            </a:r>
          </a:p>
        </p:txBody>
      </p:sp>
      <p:grpSp>
        <p:nvGrpSpPr>
          <p:cNvPr name="Group 7" id="7"/>
          <p:cNvGrpSpPr/>
          <p:nvPr/>
        </p:nvGrpSpPr>
        <p:grpSpPr>
          <a:xfrm rot="0">
            <a:off x="1028700" y="3702480"/>
            <a:ext cx="15933510" cy="3968312"/>
            <a:chOff x="0" y="0"/>
            <a:chExt cx="21244680" cy="5291082"/>
          </a:xfrm>
        </p:grpSpPr>
        <p:grpSp>
          <p:nvGrpSpPr>
            <p:cNvPr name="Group 8" id="8"/>
            <p:cNvGrpSpPr/>
            <p:nvPr/>
          </p:nvGrpSpPr>
          <p:grpSpPr>
            <a:xfrm rot="0">
              <a:off x="894253" y="114045"/>
              <a:ext cx="9281397" cy="3673240"/>
              <a:chOff x="0" y="0"/>
              <a:chExt cx="3645408" cy="1442720"/>
            </a:xfrm>
          </p:grpSpPr>
          <p:sp>
            <p:nvSpPr>
              <p:cNvPr name="Freeform 9" id="9"/>
              <p:cNvSpPr/>
              <p:nvPr/>
            </p:nvSpPr>
            <p:spPr>
              <a:xfrm flipH="false" flipV="false" rot="0">
                <a:off x="0" y="0"/>
                <a:ext cx="3645408" cy="1442720"/>
              </a:xfrm>
              <a:custGeom>
                <a:avLst/>
                <a:gdLst/>
                <a:ahLst/>
                <a:cxnLst/>
                <a:rect r="r" b="b" t="t" l="l"/>
                <a:pathLst>
                  <a:path h="1442720" w="3645408">
                    <a:moveTo>
                      <a:pt x="0" y="0"/>
                    </a:moveTo>
                    <a:lnTo>
                      <a:pt x="3645408" y="0"/>
                    </a:lnTo>
                    <a:lnTo>
                      <a:pt x="3645408" y="1442720"/>
                    </a:lnTo>
                    <a:lnTo>
                      <a:pt x="0" y="1442720"/>
                    </a:lnTo>
                    <a:lnTo>
                      <a:pt x="0" y="0"/>
                    </a:lnTo>
                    <a:close/>
                  </a:path>
                </a:pathLst>
              </a:custGeom>
              <a:blipFill>
                <a:blip r:embed="rId2"/>
                <a:stretch>
                  <a:fillRect l="0" t="0" r="0" b="0"/>
                </a:stretch>
              </a:blipFill>
            </p:spPr>
          </p:sp>
        </p:grpSp>
        <p:grpSp>
          <p:nvGrpSpPr>
            <p:cNvPr name="Group 10" id="10"/>
            <p:cNvGrpSpPr/>
            <p:nvPr/>
          </p:nvGrpSpPr>
          <p:grpSpPr>
            <a:xfrm rot="0">
              <a:off x="12084765" y="110068"/>
              <a:ext cx="8826123" cy="3693934"/>
              <a:chOff x="0" y="0"/>
              <a:chExt cx="3466592" cy="1450848"/>
            </a:xfrm>
          </p:grpSpPr>
          <p:sp>
            <p:nvSpPr>
              <p:cNvPr name="Freeform 11" id="11"/>
              <p:cNvSpPr/>
              <p:nvPr/>
            </p:nvSpPr>
            <p:spPr>
              <a:xfrm flipH="false" flipV="false" rot="0">
                <a:off x="0" y="0"/>
                <a:ext cx="3466592" cy="1450848"/>
              </a:xfrm>
              <a:custGeom>
                <a:avLst/>
                <a:gdLst/>
                <a:ahLst/>
                <a:cxnLst/>
                <a:rect r="r" b="b" t="t" l="l"/>
                <a:pathLst>
                  <a:path h="1450848" w="3466592">
                    <a:moveTo>
                      <a:pt x="0" y="0"/>
                    </a:moveTo>
                    <a:lnTo>
                      <a:pt x="3466592" y="0"/>
                    </a:lnTo>
                    <a:lnTo>
                      <a:pt x="3466592" y="1450848"/>
                    </a:lnTo>
                    <a:lnTo>
                      <a:pt x="0" y="1450848"/>
                    </a:lnTo>
                    <a:lnTo>
                      <a:pt x="0" y="0"/>
                    </a:lnTo>
                    <a:close/>
                  </a:path>
                </a:pathLst>
              </a:custGeom>
              <a:blipFill>
                <a:blip r:embed="rId3"/>
                <a:stretch>
                  <a:fillRect l="0" t="0" r="0" b="0"/>
                </a:stretch>
              </a:blipFill>
            </p:spPr>
          </p:sp>
        </p:grpSp>
        <p:sp>
          <p:nvSpPr>
            <p:cNvPr name="Freeform 12" id="12"/>
            <p:cNvSpPr/>
            <p:nvPr/>
          </p:nvSpPr>
          <p:spPr>
            <a:xfrm flipH="false" flipV="false" rot="0">
              <a:off x="1029865" y="3801415"/>
              <a:ext cx="32335" cy="620829"/>
            </a:xfrm>
            <a:custGeom>
              <a:avLst/>
              <a:gdLst/>
              <a:ahLst/>
              <a:cxnLst/>
              <a:rect r="r" b="b" t="t" l="l"/>
              <a:pathLst>
                <a:path h="620829" w="32335">
                  <a:moveTo>
                    <a:pt x="0" y="0"/>
                  </a:moveTo>
                  <a:lnTo>
                    <a:pt x="32335" y="0"/>
                  </a:lnTo>
                  <a:lnTo>
                    <a:pt x="32335" y="620829"/>
                  </a:lnTo>
                  <a:lnTo>
                    <a:pt x="0" y="620829"/>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13" id="13"/>
            <p:cNvSpPr/>
            <p:nvPr/>
          </p:nvSpPr>
          <p:spPr>
            <a:xfrm flipH="false" flipV="false" rot="0">
              <a:off x="1029865" y="3800057"/>
              <a:ext cx="32335" cy="32335"/>
            </a:xfrm>
            <a:custGeom>
              <a:avLst/>
              <a:gdLst/>
              <a:ahLst/>
              <a:cxnLst/>
              <a:rect r="r" b="b" t="t" l="l"/>
              <a:pathLst>
                <a:path h="32335" w="32335">
                  <a:moveTo>
                    <a:pt x="0" y="0"/>
                  </a:moveTo>
                  <a:lnTo>
                    <a:pt x="32335" y="0"/>
                  </a:lnTo>
                  <a:lnTo>
                    <a:pt x="32335" y="32335"/>
                  </a:lnTo>
                  <a:lnTo>
                    <a:pt x="0" y="32335"/>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14" id="14"/>
            <p:cNvSpPr/>
            <p:nvPr/>
          </p:nvSpPr>
          <p:spPr>
            <a:xfrm flipH="false" flipV="false" rot="0">
              <a:off x="1029865" y="4402908"/>
              <a:ext cx="32335" cy="32335"/>
            </a:xfrm>
            <a:custGeom>
              <a:avLst/>
              <a:gdLst/>
              <a:ahLst/>
              <a:cxnLst/>
              <a:rect r="r" b="b" t="t" l="l"/>
              <a:pathLst>
                <a:path h="32335" w="32335">
                  <a:moveTo>
                    <a:pt x="0" y="0"/>
                  </a:moveTo>
                  <a:lnTo>
                    <a:pt x="32335" y="0"/>
                  </a:lnTo>
                  <a:lnTo>
                    <a:pt x="32335" y="32335"/>
                  </a:lnTo>
                  <a:lnTo>
                    <a:pt x="0" y="32335"/>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15" id="15"/>
            <p:cNvSpPr/>
            <p:nvPr/>
          </p:nvSpPr>
          <p:spPr>
            <a:xfrm flipH="false" flipV="false" rot="0">
              <a:off x="1029865" y="4402908"/>
              <a:ext cx="32335" cy="32335"/>
            </a:xfrm>
            <a:custGeom>
              <a:avLst/>
              <a:gdLst/>
              <a:ahLst/>
              <a:cxnLst/>
              <a:rect r="r" b="b" t="t" l="l"/>
              <a:pathLst>
                <a:path h="32335" w="32335">
                  <a:moveTo>
                    <a:pt x="0" y="0"/>
                  </a:moveTo>
                  <a:lnTo>
                    <a:pt x="32335" y="0"/>
                  </a:lnTo>
                  <a:lnTo>
                    <a:pt x="32335" y="32335"/>
                  </a:lnTo>
                  <a:lnTo>
                    <a:pt x="0" y="32335"/>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16" id="16"/>
            <p:cNvSpPr/>
            <p:nvPr/>
          </p:nvSpPr>
          <p:spPr>
            <a:xfrm flipH="false" flipV="false" rot="0">
              <a:off x="1029865" y="4402908"/>
              <a:ext cx="32335" cy="32335"/>
            </a:xfrm>
            <a:custGeom>
              <a:avLst/>
              <a:gdLst/>
              <a:ahLst/>
              <a:cxnLst/>
              <a:rect r="r" b="b" t="t" l="l"/>
              <a:pathLst>
                <a:path h="32335" w="32335">
                  <a:moveTo>
                    <a:pt x="0" y="0"/>
                  </a:moveTo>
                  <a:lnTo>
                    <a:pt x="32335" y="0"/>
                  </a:lnTo>
                  <a:lnTo>
                    <a:pt x="32335" y="32335"/>
                  </a:lnTo>
                  <a:lnTo>
                    <a:pt x="0" y="32335"/>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17" id="17"/>
            <p:cNvSpPr/>
            <p:nvPr/>
          </p:nvSpPr>
          <p:spPr>
            <a:xfrm flipH="false" flipV="false" rot="0">
              <a:off x="590111" y="4390880"/>
              <a:ext cx="900202" cy="900202"/>
            </a:xfrm>
            <a:custGeom>
              <a:avLst/>
              <a:gdLst/>
              <a:ahLst/>
              <a:cxnLst/>
              <a:rect r="r" b="b" t="t" l="l"/>
              <a:pathLst>
                <a:path h="900202" w="900202">
                  <a:moveTo>
                    <a:pt x="0" y="0"/>
                  </a:moveTo>
                  <a:lnTo>
                    <a:pt x="900203" y="0"/>
                  </a:lnTo>
                  <a:lnTo>
                    <a:pt x="900203" y="900202"/>
                  </a:lnTo>
                  <a:lnTo>
                    <a:pt x="0" y="900202"/>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sp>
          <p:nvSpPr>
            <p:cNvPr name="Freeform 18" id="18"/>
            <p:cNvSpPr/>
            <p:nvPr/>
          </p:nvSpPr>
          <p:spPr>
            <a:xfrm flipH="false" flipV="false" rot="0">
              <a:off x="20784232" y="3801415"/>
              <a:ext cx="32335" cy="620829"/>
            </a:xfrm>
            <a:custGeom>
              <a:avLst/>
              <a:gdLst/>
              <a:ahLst/>
              <a:cxnLst/>
              <a:rect r="r" b="b" t="t" l="l"/>
              <a:pathLst>
                <a:path h="620829" w="32335">
                  <a:moveTo>
                    <a:pt x="0" y="0"/>
                  </a:moveTo>
                  <a:lnTo>
                    <a:pt x="32335" y="0"/>
                  </a:lnTo>
                  <a:lnTo>
                    <a:pt x="32335" y="620829"/>
                  </a:lnTo>
                  <a:lnTo>
                    <a:pt x="0" y="620829"/>
                  </a:lnTo>
                  <a:lnTo>
                    <a:pt x="0" y="0"/>
                  </a:lnTo>
                  <a:close/>
                </a:path>
              </a:pathLst>
            </a:custGeom>
            <a:blipFill>
              <a:blip r:embed="rId12">
                <a:extLst>
                  <a:ext uri="{96DAC541-7B7A-43D3-8B79-37D633B846F1}">
                    <asvg:svgBlip xmlns:asvg="http://schemas.microsoft.com/office/drawing/2016/SVG/main" r:embed="rId13"/>
                  </a:ext>
                </a:extLst>
              </a:blip>
              <a:stretch>
                <a:fillRect l="0" t="0" r="0" b="0"/>
              </a:stretch>
            </a:blipFill>
          </p:spPr>
        </p:sp>
        <p:sp>
          <p:nvSpPr>
            <p:cNvPr name="Freeform 19" id="19"/>
            <p:cNvSpPr/>
            <p:nvPr/>
          </p:nvSpPr>
          <p:spPr>
            <a:xfrm flipH="false" flipV="false" rot="0">
              <a:off x="20784232" y="3800057"/>
              <a:ext cx="32335" cy="32335"/>
            </a:xfrm>
            <a:custGeom>
              <a:avLst/>
              <a:gdLst/>
              <a:ahLst/>
              <a:cxnLst/>
              <a:rect r="r" b="b" t="t" l="l"/>
              <a:pathLst>
                <a:path h="32335" w="32335">
                  <a:moveTo>
                    <a:pt x="0" y="0"/>
                  </a:moveTo>
                  <a:lnTo>
                    <a:pt x="32335" y="0"/>
                  </a:lnTo>
                  <a:lnTo>
                    <a:pt x="32335" y="32335"/>
                  </a:lnTo>
                  <a:lnTo>
                    <a:pt x="0" y="32335"/>
                  </a:lnTo>
                  <a:lnTo>
                    <a:pt x="0" y="0"/>
                  </a:lnTo>
                  <a:close/>
                </a:path>
              </a:pathLst>
            </a:custGeom>
            <a:blipFill>
              <a:blip r:embed="rId6">
                <a:extLst>
                  <a:ext uri="{96DAC541-7B7A-43D3-8B79-37D633B846F1}">
                    <asvg:svgBlip xmlns:asvg="http://schemas.microsoft.com/office/drawing/2016/SVG/main" r:embed="rId14"/>
                  </a:ext>
                </a:extLst>
              </a:blip>
              <a:stretch>
                <a:fillRect l="0" t="0" r="0" b="0"/>
              </a:stretch>
            </a:blipFill>
          </p:spPr>
        </p:sp>
        <p:sp>
          <p:nvSpPr>
            <p:cNvPr name="Freeform 20" id="20"/>
            <p:cNvSpPr/>
            <p:nvPr/>
          </p:nvSpPr>
          <p:spPr>
            <a:xfrm flipH="false" flipV="false" rot="0">
              <a:off x="20784232" y="4402908"/>
              <a:ext cx="32335" cy="32335"/>
            </a:xfrm>
            <a:custGeom>
              <a:avLst/>
              <a:gdLst/>
              <a:ahLst/>
              <a:cxnLst/>
              <a:rect r="r" b="b" t="t" l="l"/>
              <a:pathLst>
                <a:path h="32335" w="32335">
                  <a:moveTo>
                    <a:pt x="0" y="0"/>
                  </a:moveTo>
                  <a:lnTo>
                    <a:pt x="32335" y="0"/>
                  </a:lnTo>
                  <a:lnTo>
                    <a:pt x="32335" y="32335"/>
                  </a:lnTo>
                  <a:lnTo>
                    <a:pt x="0" y="32335"/>
                  </a:lnTo>
                  <a:lnTo>
                    <a:pt x="0" y="0"/>
                  </a:lnTo>
                  <a:close/>
                </a:path>
              </a:pathLst>
            </a:custGeom>
            <a:blipFill>
              <a:blip r:embed="rId8">
                <a:extLst>
                  <a:ext uri="{96DAC541-7B7A-43D3-8B79-37D633B846F1}">
                    <asvg:svgBlip xmlns:asvg="http://schemas.microsoft.com/office/drawing/2016/SVG/main" r:embed="rId15"/>
                  </a:ext>
                </a:extLst>
              </a:blip>
              <a:stretch>
                <a:fillRect l="0" t="0" r="0" b="0"/>
              </a:stretch>
            </a:blipFill>
          </p:spPr>
        </p:sp>
        <p:sp>
          <p:nvSpPr>
            <p:cNvPr name="Freeform 21" id="21"/>
            <p:cNvSpPr/>
            <p:nvPr/>
          </p:nvSpPr>
          <p:spPr>
            <a:xfrm flipH="false" flipV="false" rot="0">
              <a:off x="20784232" y="4402908"/>
              <a:ext cx="32335" cy="32335"/>
            </a:xfrm>
            <a:custGeom>
              <a:avLst/>
              <a:gdLst/>
              <a:ahLst/>
              <a:cxnLst/>
              <a:rect r="r" b="b" t="t" l="l"/>
              <a:pathLst>
                <a:path h="32335" w="32335">
                  <a:moveTo>
                    <a:pt x="0" y="0"/>
                  </a:moveTo>
                  <a:lnTo>
                    <a:pt x="32335" y="0"/>
                  </a:lnTo>
                  <a:lnTo>
                    <a:pt x="32335" y="32335"/>
                  </a:lnTo>
                  <a:lnTo>
                    <a:pt x="0" y="32335"/>
                  </a:lnTo>
                  <a:lnTo>
                    <a:pt x="0" y="0"/>
                  </a:lnTo>
                  <a:close/>
                </a:path>
              </a:pathLst>
            </a:custGeom>
            <a:blipFill>
              <a:blip r:embed="rId8">
                <a:extLst>
                  <a:ext uri="{96DAC541-7B7A-43D3-8B79-37D633B846F1}">
                    <asvg:svgBlip xmlns:asvg="http://schemas.microsoft.com/office/drawing/2016/SVG/main" r:embed="rId15"/>
                  </a:ext>
                </a:extLst>
              </a:blip>
              <a:stretch>
                <a:fillRect l="0" t="0" r="0" b="0"/>
              </a:stretch>
            </a:blipFill>
          </p:spPr>
        </p:sp>
        <p:sp>
          <p:nvSpPr>
            <p:cNvPr name="Freeform 22" id="22"/>
            <p:cNvSpPr/>
            <p:nvPr/>
          </p:nvSpPr>
          <p:spPr>
            <a:xfrm flipH="false" flipV="false" rot="0">
              <a:off x="20784232" y="4402908"/>
              <a:ext cx="32335" cy="32335"/>
            </a:xfrm>
            <a:custGeom>
              <a:avLst/>
              <a:gdLst/>
              <a:ahLst/>
              <a:cxnLst/>
              <a:rect r="r" b="b" t="t" l="l"/>
              <a:pathLst>
                <a:path h="32335" w="32335">
                  <a:moveTo>
                    <a:pt x="0" y="0"/>
                  </a:moveTo>
                  <a:lnTo>
                    <a:pt x="32335" y="0"/>
                  </a:lnTo>
                  <a:lnTo>
                    <a:pt x="32335" y="32335"/>
                  </a:lnTo>
                  <a:lnTo>
                    <a:pt x="0" y="32335"/>
                  </a:lnTo>
                  <a:lnTo>
                    <a:pt x="0" y="0"/>
                  </a:lnTo>
                  <a:close/>
                </a:path>
              </a:pathLst>
            </a:custGeom>
            <a:blipFill>
              <a:blip r:embed="rId8">
                <a:extLst>
                  <a:ext uri="{96DAC541-7B7A-43D3-8B79-37D633B846F1}">
                    <asvg:svgBlip xmlns:asvg="http://schemas.microsoft.com/office/drawing/2016/SVG/main" r:embed="rId15"/>
                  </a:ext>
                </a:extLst>
              </a:blip>
              <a:stretch>
                <a:fillRect l="0" t="0" r="0" b="0"/>
              </a:stretch>
            </a:blipFill>
          </p:spPr>
        </p:sp>
        <p:sp>
          <p:nvSpPr>
            <p:cNvPr name="Freeform 23" id="23"/>
            <p:cNvSpPr/>
            <p:nvPr/>
          </p:nvSpPr>
          <p:spPr>
            <a:xfrm flipH="false" flipV="false" rot="0">
              <a:off x="20344478" y="4390880"/>
              <a:ext cx="900202" cy="900202"/>
            </a:xfrm>
            <a:custGeom>
              <a:avLst/>
              <a:gdLst/>
              <a:ahLst/>
              <a:cxnLst/>
              <a:rect r="r" b="b" t="t" l="l"/>
              <a:pathLst>
                <a:path h="900202" w="900202">
                  <a:moveTo>
                    <a:pt x="0" y="0"/>
                  </a:moveTo>
                  <a:lnTo>
                    <a:pt x="900202" y="0"/>
                  </a:lnTo>
                  <a:lnTo>
                    <a:pt x="900202" y="900202"/>
                  </a:lnTo>
                  <a:lnTo>
                    <a:pt x="0" y="900202"/>
                  </a:lnTo>
                  <a:lnTo>
                    <a:pt x="0" y="0"/>
                  </a:lnTo>
                  <a:close/>
                </a:path>
              </a:pathLst>
            </a:custGeom>
            <a:blipFill>
              <a:blip r:embed="rId16">
                <a:extLst>
                  <a:ext uri="{96DAC541-7B7A-43D3-8B79-37D633B846F1}">
                    <asvg:svgBlip xmlns:asvg="http://schemas.microsoft.com/office/drawing/2016/SVG/main" r:embed="rId17"/>
                  </a:ext>
                </a:extLst>
              </a:blip>
              <a:stretch>
                <a:fillRect l="0" t="0" r="0" b="0"/>
              </a:stretch>
            </a:blipFill>
          </p:spPr>
        </p:sp>
        <p:sp>
          <p:nvSpPr>
            <p:cNvPr name="Freeform 24" id="24"/>
            <p:cNvSpPr/>
            <p:nvPr/>
          </p:nvSpPr>
          <p:spPr>
            <a:xfrm flipH="false" flipV="false" rot="0">
              <a:off x="124392" y="1106046"/>
              <a:ext cx="827772" cy="32335"/>
            </a:xfrm>
            <a:custGeom>
              <a:avLst/>
              <a:gdLst/>
              <a:ahLst/>
              <a:cxnLst/>
              <a:rect r="r" b="b" t="t" l="l"/>
              <a:pathLst>
                <a:path h="32335" w="827772">
                  <a:moveTo>
                    <a:pt x="0" y="0"/>
                  </a:moveTo>
                  <a:lnTo>
                    <a:pt x="827773" y="0"/>
                  </a:lnTo>
                  <a:lnTo>
                    <a:pt x="827773" y="32335"/>
                  </a:lnTo>
                  <a:lnTo>
                    <a:pt x="0" y="32335"/>
                  </a:lnTo>
                  <a:lnTo>
                    <a:pt x="0" y="0"/>
                  </a:lnTo>
                  <a:close/>
                </a:path>
              </a:pathLst>
            </a:custGeom>
            <a:blipFill>
              <a:blip r:embed="rId18">
                <a:extLst>
                  <a:ext uri="{96DAC541-7B7A-43D3-8B79-37D633B846F1}">
                    <asvg:svgBlip xmlns:asvg="http://schemas.microsoft.com/office/drawing/2016/SVG/main" r:embed="rId19"/>
                  </a:ext>
                </a:extLst>
              </a:blip>
              <a:stretch>
                <a:fillRect l="0" t="0" r="0" b="0"/>
              </a:stretch>
            </a:blipFill>
          </p:spPr>
        </p:sp>
        <p:sp>
          <p:nvSpPr>
            <p:cNvPr name="Freeform 25" id="25"/>
            <p:cNvSpPr/>
            <p:nvPr/>
          </p:nvSpPr>
          <p:spPr>
            <a:xfrm flipH="false" flipV="false" rot="0">
              <a:off x="123163" y="1105917"/>
              <a:ext cx="32335" cy="248332"/>
            </a:xfrm>
            <a:custGeom>
              <a:avLst/>
              <a:gdLst/>
              <a:ahLst/>
              <a:cxnLst/>
              <a:rect r="r" b="b" t="t" l="l"/>
              <a:pathLst>
                <a:path h="248332" w="32335">
                  <a:moveTo>
                    <a:pt x="0" y="0"/>
                  </a:moveTo>
                  <a:lnTo>
                    <a:pt x="32335" y="0"/>
                  </a:lnTo>
                  <a:lnTo>
                    <a:pt x="32335" y="248331"/>
                  </a:lnTo>
                  <a:lnTo>
                    <a:pt x="0" y="248331"/>
                  </a:lnTo>
                  <a:lnTo>
                    <a:pt x="0" y="0"/>
                  </a:lnTo>
                  <a:close/>
                </a:path>
              </a:pathLst>
            </a:custGeom>
            <a:blipFill>
              <a:blip r:embed="rId20">
                <a:extLst>
                  <a:ext uri="{96DAC541-7B7A-43D3-8B79-37D633B846F1}">
                    <asvg:svgBlip xmlns:asvg="http://schemas.microsoft.com/office/drawing/2016/SVG/main" r:embed="rId21"/>
                  </a:ext>
                </a:extLst>
              </a:blip>
              <a:stretch>
                <a:fillRect l="0" t="0" r="0" b="0"/>
              </a:stretch>
            </a:blipFill>
          </p:spPr>
        </p:sp>
        <p:sp>
          <p:nvSpPr>
            <p:cNvPr name="Freeform 26" id="26"/>
            <p:cNvSpPr/>
            <p:nvPr/>
          </p:nvSpPr>
          <p:spPr>
            <a:xfrm flipH="false" flipV="false" rot="0">
              <a:off x="0" y="1210294"/>
              <a:ext cx="144860" cy="144860"/>
            </a:xfrm>
            <a:custGeom>
              <a:avLst/>
              <a:gdLst/>
              <a:ahLst/>
              <a:cxnLst/>
              <a:rect r="r" b="b" t="t" l="l"/>
              <a:pathLst>
                <a:path h="144860" w="144860">
                  <a:moveTo>
                    <a:pt x="0" y="0"/>
                  </a:moveTo>
                  <a:lnTo>
                    <a:pt x="144860" y="0"/>
                  </a:lnTo>
                  <a:lnTo>
                    <a:pt x="144860" y="144860"/>
                  </a:lnTo>
                  <a:lnTo>
                    <a:pt x="0" y="144860"/>
                  </a:lnTo>
                  <a:lnTo>
                    <a:pt x="0" y="0"/>
                  </a:lnTo>
                  <a:close/>
                </a:path>
              </a:pathLst>
            </a:custGeom>
            <a:blipFill>
              <a:blip r:embed="rId22">
                <a:extLst>
                  <a:ext uri="{96DAC541-7B7A-43D3-8B79-37D633B846F1}">
                    <asvg:svgBlip xmlns:asvg="http://schemas.microsoft.com/office/drawing/2016/SVG/main" r:embed="rId23"/>
                  </a:ext>
                </a:extLst>
              </a:blip>
              <a:stretch>
                <a:fillRect l="0" t="0" r="0" b="0"/>
              </a:stretch>
            </a:blipFill>
          </p:spPr>
        </p:sp>
        <p:sp>
          <p:nvSpPr>
            <p:cNvPr name="Freeform 27" id="27"/>
            <p:cNvSpPr/>
            <p:nvPr/>
          </p:nvSpPr>
          <p:spPr>
            <a:xfrm flipH="false" flipV="false" rot="0">
              <a:off x="122193" y="1210294"/>
              <a:ext cx="144860" cy="144860"/>
            </a:xfrm>
            <a:custGeom>
              <a:avLst/>
              <a:gdLst/>
              <a:ahLst/>
              <a:cxnLst/>
              <a:rect r="r" b="b" t="t" l="l"/>
              <a:pathLst>
                <a:path h="144860" w="144860">
                  <a:moveTo>
                    <a:pt x="0" y="0"/>
                  </a:moveTo>
                  <a:lnTo>
                    <a:pt x="144861" y="0"/>
                  </a:lnTo>
                  <a:lnTo>
                    <a:pt x="144861" y="144860"/>
                  </a:lnTo>
                  <a:lnTo>
                    <a:pt x="0" y="144860"/>
                  </a:lnTo>
                  <a:lnTo>
                    <a:pt x="0" y="0"/>
                  </a:lnTo>
                  <a:close/>
                </a:path>
              </a:pathLst>
            </a:custGeom>
            <a:blipFill>
              <a:blip r:embed="rId24">
                <a:extLst>
                  <a:ext uri="{96DAC541-7B7A-43D3-8B79-37D633B846F1}">
                    <asvg:svgBlip xmlns:asvg="http://schemas.microsoft.com/office/drawing/2016/SVG/main" r:embed="rId25"/>
                  </a:ext>
                </a:extLst>
              </a:blip>
              <a:stretch>
                <a:fillRect l="0" t="0" r="0" b="0"/>
              </a:stretch>
            </a:blipFill>
          </p:spPr>
        </p:sp>
        <p:sp>
          <p:nvSpPr>
            <p:cNvPr name="Freeform 28" id="28"/>
            <p:cNvSpPr/>
            <p:nvPr/>
          </p:nvSpPr>
          <p:spPr>
            <a:xfrm flipH="false" flipV="false" rot="0">
              <a:off x="135709" y="143502"/>
              <a:ext cx="827772" cy="32335"/>
            </a:xfrm>
            <a:custGeom>
              <a:avLst/>
              <a:gdLst/>
              <a:ahLst/>
              <a:cxnLst/>
              <a:rect r="r" b="b" t="t" l="l"/>
              <a:pathLst>
                <a:path h="32335" w="827772">
                  <a:moveTo>
                    <a:pt x="0" y="0"/>
                  </a:moveTo>
                  <a:lnTo>
                    <a:pt x="827773" y="0"/>
                  </a:lnTo>
                  <a:lnTo>
                    <a:pt x="827773" y="32335"/>
                  </a:lnTo>
                  <a:lnTo>
                    <a:pt x="0" y="32335"/>
                  </a:lnTo>
                  <a:lnTo>
                    <a:pt x="0" y="0"/>
                  </a:lnTo>
                  <a:close/>
                </a:path>
              </a:pathLst>
            </a:custGeom>
            <a:blipFill>
              <a:blip r:embed="rId26">
                <a:extLst>
                  <a:ext uri="{96DAC541-7B7A-43D3-8B79-37D633B846F1}">
                    <asvg:svgBlip xmlns:asvg="http://schemas.microsoft.com/office/drawing/2016/SVG/main" r:embed="rId27"/>
                  </a:ext>
                </a:extLst>
              </a:blip>
              <a:stretch>
                <a:fillRect l="0" t="0" r="0" b="0"/>
              </a:stretch>
            </a:blipFill>
          </p:spPr>
        </p:sp>
        <p:sp>
          <p:nvSpPr>
            <p:cNvPr name="Freeform 29" id="29"/>
            <p:cNvSpPr/>
            <p:nvPr/>
          </p:nvSpPr>
          <p:spPr>
            <a:xfrm flipH="false" flipV="false" rot="0">
              <a:off x="134416" y="143405"/>
              <a:ext cx="32335" cy="248332"/>
            </a:xfrm>
            <a:custGeom>
              <a:avLst/>
              <a:gdLst/>
              <a:ahLst/>
              <a:cxnLst/>
              <a:rect r="r" b="b" t="t" l="l"/>
              <a:pathLst>
                <a:path h="248332" w="32335">
                  <a:moveTo>
                    <a:pt x="0" y="0"/>
                  </a:moveTo>
                  <a:lnTo>
                    <a:pt x="32335" y="0"/>
                  </a:lnTo>
                  <a:lnTo>
                    <a:pt x="32335" y="248332"/>
                  </a:lnTo>
                  <a:lnTo>
                    <a:pt x="0" y="248332"/>
                  </a:lnTo>
                  <a:lnTo>
                    <a:pt x="0" y="0"/>
                  </a:lnTo>
                  <a:close/>
                </a:path>
              </a:pathLst>
            </a:custGeom>
            <a:blipFill>
              <a:blip r:embed="rId28">
                <a:extLst>
                  <a:ext uri="{96DAC541-7B7A-43D3-8B79-37D633B846F1}">
                    <asvg:svgBlip xmlns:asvg="http://schemas.microsoft.com/office/drawing/2016/SVG/main" r:embed="rId29"/>
                  </a:ext>
                </a:extLst>
              </a:blip>
              <a:stretch>
                <a:fillRect l="0" t="0" r="0" b="0"/>
              </a:stretch>
            </a:blipFill>
          </p:spPr>
        </p:sp>
        <p:sp>
          <p:nvSpPr>
            <p:cNvPr name="Freeform 30" id="30"/>
            <p:cNvSpPr/>
            <p:nvPr/>
          </p:nvSpPr>
          <p:spPr>
            <a:xfrm flipH="false" flipV="false" rot="0">
              <a:off x="11220" y="247750"/>
              <a:ext cx="144860" cy="144860"/>
            </a:xfrm>
            <a:custGeom>
              <a:avLst/>
              <a:gdLst/>
              <a:ahLst/>
              <a:cxnLst/>
              <a:rect r="r" b="b" t="t" l="l"/>
              <a:pathLst>
                <a:path h="144860" w="144860">
                  <a:moveTo>
                    <a:pt x="0" y="0"/>
                  </a:moveTo>
                  <a:lnTo>
                    <a:pt x="144860" y="0"/>
                  </a:lnTo>
                  <a:lnTo>
                    <a:pt x="144860" y="144860"/>
                  </a:lnTo>
                  <a:lnTo>
                    <a:pt x="0" y="144860"/>
                  </a:lnTo>
                  <a:lnTo>
                    <a:pt x="0" y="0"/>
                  </a:lnTo>
                  <a:close/>
                </a:path>
              </a:pathLst>
            </a:custGeom>
            <a:blipFill>
              <a:blip r:embed="rId30">
                <a:extLst>
                  <a:ext uri="{96DAC541-7B7A-43D3-8B79-37D633B846F1}">
                    <asvg:svgBlip xmlns:asvg="http://schemas.microsoft.com/office/drawing/2016/SVG/main" r:embed="rId31"/>
                  </a:ext>
                </a:extLst>
              </a:blip>
              <a:stretch>
                <a:fillRect l="0" t="0" r="0" b="0"/>
              </a:stretch>
            </a:blipFill>
          </p:spPr>
        </p:sp>
        <p:sp>
          <p:nvSpPr>
            <p:cNvPr name="Freeform 31" id="31"/>
            <p:cNvSpPr/>
            <p:nvPr/>
          </p:nvSpPr>
          <p:spPr>
            <a:xfrm flipH="false" flipV="false" rot="0">
              <a:off x="133446" y="247750"/>
              <a:ext cx="144860" cy="144860"/>
            </a:xfrm>
            <a:custGeom>
              <a:avLst/>
              <a:gdLst/>
              <a:ahLst/>
              <a:cxnLst/>
              <a:rect r="r" b="b" t="t" l="l"/>
              <a:pathLst>
                <a:path h="144860" w="144860">
                  <a:moveTo>
                    <a:pt x="0" y="0"/>
                  </a:moveTo>
                  <a:lnTo>
                    <a:pt x="144860" y="0"/>
                  </a:lnTo>
                  <a:lnTo>
                    <a:pt x="144860" y="144860"/>
                  </a:lnTo>
                  <a:lnTo>
                    <a:pt x="0" y="144860"/>
                  </a:lnTo>
                  <a:lnTo>
                    <a:pt x="0" y="0"/>
                  </a:lnTo>
                  <a:close/>
                </a:path>
              </a:pathLst>
            </a:custGeom>
            <a:blipFill>
              <a:blip r:embed="rId24">
                <a:extLst>
                  <a:ext uri="{96DAC541-7B7A-43D3-8B79-37D633B846F1}">
                    <asvg:svgBlip xmlns:asvg="http://schemas.microsoft.com/office/drawing/2016/SVG/main" r:embed="rId32"/>
                  </a:ext>
                </a:extLst>
              </a:blip>
              <a:stretch>
                <a:fillRect l="0" t="0" r="0" b="0"/>
              </a:stretch>
            </a:blipFill>
          </p:spPr>
        </p:sp>
        <p:sp>
          <p:nvSpPr>
            <p:cNvPr name="Freeform 32" id="32"/>
            <p:cNvSpPr/>
            <p:nvPr/>
          </p:nvSpPr>
          <p:spPr>
            <a:xfrm flipH="false" flipV="false" rot="0">
              <a:off x="127335" y="3773769"/>
              <a:ext cx="827772" cy="32335"/>
            </a:xfrm>
            <a:custGeom>
              <a:avLst/>
              <a:gdLst/>
              <a:ahLst/>
              <a:cxnLst/>
              <a:rect r="r" b="b" t="t" l="l"/>
              <a:pathLst>
                <a:path h="32335" w="827772">
                  <a:moveTo>
                    <a:pt x="0" y="0"/>
                  </a:moveTo>
                  <a:lnTo>
                    <a:pt x="827772" y="0"/>
                  </a:lnTo>
                  <a:lnTo>
                    <a:pt x="827772" y="32335"/>
                  </a:lnTo>
                  <a:lnTo>
                    <a:pt x="0" y="32335"/>
                  </a:lnTo>
                  <a:lnTo>
                    <a:pt x="0" y="0"/>
                  </a:lnTo>
                  <a:close/>
                </a:path>
              </a:pathLst>
            </a:custGeom>
            <a:blipFill>
              <a:blip r:embed="rId18">
                <a:extLst>
                  <a:ext uri="{96DAC541-7B7A-43D3-8B79-37D633B846F1}">
                    <asvg:svgBlip xmlns:asvg="http://schemas.microsoft.com/office/drawing/2016/SVG/main" r:embed="rId33"/>
                  </a:ext>
                </a:extLst>
              </a:blip>
              <a:stretch>
                <a:fillRect l="0" t="0" r="0" b="0"/>
              </a:stretch>
            </a:blipFill>
          </p:spPr>
        </p:sp>
        <p:sp>
          <p:nvSpPr>
            <p:cNvPr name="Freeform 33" id="33"/>
            <p:cNvSpPr/>
            <p:nvPr/>
          </p:nvSpPr>
          <p:spPr>
            <a:xfrm flipH="false" flipV="false" rot="0">
              <a:off x="126106" y="3773672"/>
              <a:ext cx="32335" cy="248332"/>
            </a:xfrm>
            <a:custGeom>
              <a:avLst/>
              <a:gdLst/>
              <a:ahLst/>
              <a:cxnLst/>
              <a:rect r="r" b="b" t="t" l="l"/>
              <a:pathLst>
                <a:path h="248332" w="32335">
                  <a:moveTo>
                    <a:pt x="0" y="0"/>
                  </a:moveTo>
                  <a:lnTo>
                    <a:pt x="32335" y="0"/>
                  </a:lnTo>
                  <a:lnTo>
                    <a:pt x="32335" y="248332"/>
                  </a:lnTo>
                  <a:lnTo>
                    <a:pt x="0" y="248332"/>
                  </a:lnTo>
                  <a:lnTo>
                    <a:pt x="0" y="0"/>
                  </a:lnTo>
                  <a:close/>
                </a:path>
              </a:pathLst>
            </a:custGeom>
            <a:blipFill>
              <a:blip r:embed="rId34">
                <a:extLst>
                  <a:ext uri="{96DAC541-7B7A-43D3-8B79-37D633B846F1}">
                    <asvg:svgBlip xmlns:asvg="http://schemas.microsoft.com/office/drawing/2016/SVG/main" r:embed="rId35"/>
                  </a:ext>
                </a:extLst>
              </a:blip>
              <a:stretch>
                <a:fillRect l="0" t="0" r="0" b="0"/>
              </a:stretch>
            </a:blipFill>
          </p:spPr>
        </p:sp>
        <p:sp>
          <p:nvSpPr>
            <p:cNvPr name="Freeform 34" id="34"/>
            <p:cNvSpPr/>
            <p:nvPr/>
          </p:nvSpPr>
          <p:spPr>
            <a:xfrm flipH="false" flipV="false" rot="0">
              <a:off x="2910" y="3878016"/>
              <a:ext cx="144860" cy="144860"/>
            </a:xfrm>
            <a:custGeom>
              <a:avLst/>
              <a:gdLst/>
              <a:ahLst/>
              <a:cxnLst/>
              <a:rect r="r" b="b" t="t" l="l"/>
              <a:pathLst>
                <a:path h="144860" w="144860">
                  <a:moveTo>
                    <a:pt x="0" y="0"/>
                  </a:moveTo>
                  <a:lnTo>
                    <a:pt x="144860" y="0"/>
                  </a:lnTo>
                  <a:lnTo>
                    <a:pt x="144860" y="144861"/>
                  </a:lnTo>
                  <a:lnTo>
                    <a:pt x="0" y="144861"/>
                  </a:lnTo>
                  <a:lnTo>
                    <a:pt x="0" y="0"/>
                  </a:lnTo>
                  <a:close/>
                </a:path>
              </a:pathLst>
            </a:custGeom>
            <a:blipFill>
              <a:blip r:embed="rId22">
                <a:extLst>
                  <a:ext uri="{96DAC541-7B7A-43D3-8B79-37D633B846F1}">
                    <asvg:svgBlip xmlns:asvg="http://schemas.microsoft.com/office/drawing/2016/SVG/main" r:embed="rId36"/>
                  </a:ext>
                </a:extLst>
              </a:blip>
              <a:stretch>
                <a:fillRect l="0" t="0" r="0" b="0"/>
              </a:stretch>
            </a:blipFill>
          </p:spPr>
        </p:sp>
        <p:sp>
          <p:nvSpPr>
            <p:cNvPr name="Freeform 35" id="35"/>
            <p:cNvSpPr/>
            <p:nvPr/>
          </p:nvSpPr>
          <p:spPr>
            <a:xfrm flipH="false" flipV="false" rot="0">
              <a:off x="125136" y="3878016"/>
              <a:ext cx="144860" cy="144860"/>
            </a:xfrm>
            <a:custGeom>
              <a:avLst/>
              <a:gdLst/>
              <a:ahLst/>
              <a:cxnLst/>
              <a:rect r="r" b="b" t="t" l="l"/>
              <a:pathLst>
                <a:path h="144860" w="144860">
                  <a:moveTo>
                    <a:pt x="0" y="0"/>
                  </a:moveTo>
                  <a:lnTo>
                    <a:pt x="144860" y="0"/>
                  </a:lnTo>
                  <a:lnTo>
                    <a:pt x="144860" y="144861"/>
                  </a:lnTo>
                  <a:lnTo>
                    <a:pt x="0" y="144861"/>
                  </a:lnTo>
                  <a:lnTo>
                    <a:pt x="0" y="0"/>
                  </a:lnTo>
                  <a:close/>
                </a:path>
              </a:pathLst>
            </a:custGeom>
            <a:blipFill>
              <a:blip r:embed="rId24">
                <a:extLst>
                  <a:ext uri="{96DAC541-7B7A-43D3-8B79-37D633B846F1}">
                    <asvg:svgBlip xmlns:asvg="http://schemas.microsoft.com/office/drawing/2016/SVG/main" r:embed="rId37"/>
                  </a:ext>
                </a:extLst>
              </a:blip>
              <a:stretch>
                <a:fillRect l="0" t="0" r="0" b="0"/>
              </a:stretch>
            </a:blipFill>
          </p:spPr>
        </p:sp>
        <p:sp>
          <p:nvSpPr>
            <p:cNvPr name="Freeform 36" id="36"/>
            <p:cNvSpPr/>
            <p:nvPr/>
          </p:nvSpPr>
          <p:spPr>
            <a:xfrm flipH="false" flipV="false" rot="0">
              <a:off x="127335" y="3182752"/>
              <a:ext cx="827772" cy="32335"/>
            </a:xfrm>
            <a:custGeom>
              <a:avLst/>
              <a:gdLst/>
              <a:ahLst/>
              <a:cxnLst/>
              <a:rect r="r" b="b" t="t" l="l"/>
              <a:pathLst>
                <a:path h="32335" w="827772">
                  <a:moveTo>
                    <a:pt x="0" y="0"/>
                  </a:moveTo>
                  <a:lnTo>
                    <a:pt x="827772" y="0"/>
                  </a:lnTo>
                  <a:lnTo>
                    <a:pt x="827772" y="32335"/>
                  </a:lnTo>
                  <a:lnTo>
                    <a:pt x="0" y="32335"/>
                  </a:lnTo>
                  <a:lnTo>
                    <a:pt x="0" y="0"/>
                  </a:lnTo>
                  <a:close/>
                </a:path>
              </a:pathLst>
            </a:custGeom>
            <a:blipFill>
              <a:blip r:embed="rId18">
                <a:extLst>
                  <a:ext uri="{96DAC541-7B7A-43D3-8B79-37D633B846F1}">
                    <asvg:svgBlip xmlns:asvg="http://schemas.microsoft.com/office/drawing/2016/SVG/main" r:embed="rId38"/>
                  </a:ext>
                </a:extLst>
              </a:blip>
              <a:stretch>
                <a:fillRect l="0" t="0" r="0" b="0"/>
              </a:stretch>
            </a:blipFill>
          </p:spPr>
        </p:sp>
        <p:sp>
          <p:nvSpPr>
            <p:cNvPr name="Freeform 37" id="37"/>
            <p:cNvSpPr/>
            <p:nvPr/>
          </p:nvSpPr>
          <p:spPr>
            <a:xfrm flipH="false" flipV="false" rot="0">
              <a:off x="126106" y="3182655"/>
              <a:ext cx="32335" cy="248332"/>
            </a:xfrm>
            <a:custGeom>
              <a:avLst/>
              <a:gdLst/>
              <a:ahLst/>
              <a:cxnLst/>
              <a:rect r="r" b="b" t="t" l="l"/>
              <a:pathLst>
                <a:path h="248332" w="32335">
                  <a:moveTo>
                    <a:pt x="0" y="0"/>
                  </a:moveTo>
                  <a:lnTo>
                    <a:pt x="32335" y="0"/>
                  </a:lnTo>
                  <a:lnTo>
                    <a:pt x="32335" y="248332"/>
                  </a:lnTo>
                  <a:lnTo>
                    <a:pt x="0" y="248332"/>
                  </a:lnTo>
                  <a:lnTo>
                    <a:pt x="0" y="0"/>
                  </a:lnTo>
                  <a:close/>
                </a:path>
              </a:pathLst>
            </a:custGeom>
            <a:blipFill>
              <a:blip r:embed="rId20">
                <a:extLst>
                  <a:ext uri="{96DAC541-7B7A-43D3-8B79-37D633B846F1}">
                    <asvg:svgBlip xmlns:asvg="http://schemas.microsoft.com/office/drawing/2016/SVG/main" r:embed="rId39"/>
                  </a:ext>
                </a:extLst>
              </a:blip>
              <a:stretch>
                <a:fillRect l="0" t="0" r="0" b="0"/>
              </a:stretch>
            </a:blipFill>
          </p:spPr>
        </p:sp>
        <p:sp>
          <p:nvSpPr>
            <p:cNvPr name="Freeform 38" id="38"/>
            <p:cNvSpPr/>
            <p:nvPr/>
          </p:nvSpPr>
          <p:spPr>
            <a:xfrm flipH="false" flipV="false" rot="0">
              <a:off x="2910" y="3287000"/>
              <a:ext cx="144860" cy="144860"/>
            </a:xfrm>
            <a:custGeom>
              <a:avLst/>
              <a:gdLst/>
              <a:ahLst/>
              <a:cxnLst/>
              <a:rect r="r" b="b" t="t" l="l"/>
              <a:pathLst>
                <a:path h="144860" w="144860">
                  <a:moveTo>
                    <a:pt x="0" y="0"/>
                  </a:moveTo>
                  <a:lnTo>
                    <a:pt x="144860" y="0"/>
                  </a:lnTo>
                  <a:lnTo>
                    <a:pt x="144860" y="144860"/>
                  </a:lnTo>
                  <a:lnTo>
                    <a:pt x="0" y="144860"/>
                  </a:lnTo>
                  <a:lnTo>
                    <a:pt x="0" y="0"/>
                  </a:lnTo>
                  <a:close/>
                </a:path>
              </a:pathLst>
            </a:custGeom>
            <a:blipFill>
              <a:blip r:embed="rId30">
                <a:extLst>
                  <a:ext uri="{96DAC541-7B7A-43D3-8B79-37D633B846F1}">
                    <asvg:svgBlip xmlns:asvg="http://schemas.microsoft.com/office/drawing/2016/SVG/main" r:embed="rId40"/>
                  </a:ext>
                </a:extLst>
              </a:blip>
              <a:stretch>
                <a:fillRect l="0" t="0" r="0" b="0"/>
              </a:stretch>
            </a:blipFill>
          </p:spPr>
        </p:sp>
        <p:sp>
          <p:nvSpPr>
            <p:cNvPr name="Freeform 39" id="39"/>
            <p:cNvSpPr/>
            <p:nvPr/>
          </p:nvSpPr>
          <p:spPr>
            <a:xfrm flipH="false" flipV="false" rot="0">
              <a:off x="125136" y="3287000"/>
              <a:ext cx="144860" cy="144860"/>
            </a:xfrm>
            <a:custGeom>
              <a:avLst/>
              <a:gdLst/>
              <a:ahLst/>
              <a:cxnLst/>
              <a:rect r="r" b="b" t="t" l="l"/>
              <a:pathLst>
                <a:path h="144860" w="144860">
                  <a:moveTo>
                    <a:pt x="0" y="0"/>
                  </a:moveTo>
                  <a:lnTo>
                    <a:pt x="144860" y="0"/>
                  </a:lnTo>
                  <a:lnTo>
                    <a:pt x="144860" y="144860"/>
                  </a:lnTo>
                  <a:lnTo>
                    <a:pt x="0" y="144860"/>
                  </a:lnTo>
                  <a:lnTo>
                    <a:pt x="0" y="0"/>
                  </a:lnTo>
                  <a:close/>
                </a:path>
              </a:pathLst>
            </a:custGeom>
            <a:blipFill>
              <a:blip r:embed="rId24">
                <a:extLst>
                  <a:ext uri="{96DAC541-7B7A-43D3-8B79-37D633B846F1}">
                    <asvg:svgBlip xmlns:asvg="http://schemas.microsoft.com/office/drawing/2016/SVG/main" r:embed="rId41"/>
                  </a:ext>
                </a:extLst>
              </a:blip>
              <a:stretch>
                <a:fillRect l="0" t="0" r="0" b="0"/>
              </a:stretch>
            </a:blipFill>
          </p:spPr>
        </p:sp>
        <p:sp>
          <p:nvSpPr>
            <p:cNvPr name="Freeform 40" id="40"/>
            <p:cNvSpPr/>
            <p:nvPr/>
          </p:nvSpPr>
          <p:spPr>
            <a:xfrm flipH="false" flipV="false" rot="0">
              <a:off x="124392" y="609868"/>
              <a:ext cx="827772" cy="32335"/>
            </a:xfrm>
            <a:custGeom>
              <a:avLst/>
              <a:gdLst/>
              <a:ahLst/>
              <a:cxnLst/>
              <a:rect r="r" b="b" t="t" l="l"/>
              <a:pathLst>
                <a:path h="32335" w="827772">
                  <a:moveTo>
                    <a:pt x="0" y="0"/>
                  </a:moveTo>
                  <a:lnTo>
                    <a:pt x="827773" y="0"/>
                  </a:lnTo>
                  <a:lnTo>
                    <a:pt x="827773" y="32335"/>
                  </a:lnTo>
                  <a:lnTo>
                    <a:pt x="0" y="32335"/>
                  </a:lnTo>
                  <a:lnTo>
                    <a:pt x="0" y="0"/>
                  </a:lnTo>
                  <a:close/>
                </a:path>
              </a:pathLst>
            </a:custGeom>
            <a:blipFill>
              <a:blip r:embed="rId42">
                <a:extLst>
                  <a:ext uri="{96DAC541-7B7A-43D3-8B79-37D633B846F1}">
                    <asvg:svgBlip xmlns:asvg="http://schemas.microsoft.com/office/drawing/2016/SVG/main" r:embed="rId43"/>
                  </a:ext>
                </a:extLst>
              </a:blip>
              <a:stretch>
                <a:fillRect l="0" t="0" r="0" b="0"/>
              </a:stretch>
            </a:blipFill>
          </p:spPr>
        </p:sp>
        <p:sp>
          <p:nvSpPr>
            <p:cNvPr name="Freeform 41" id="41"/>
            <p:cNvSpPr/>
            <p:nvPr/>
          </p:nvSpPr>
          <p:spPr>
            <a:xfrm flipH="false" flipV="false" rot="0">
              <a:off x="123163" y="609771"/>
              <a:ext cx="32335" cy="248332"/>
            </a:xfrm>
            <a:custGeom>
              <a:avLst/>
              <a:gdLst/>
              <a:ahLst/>
              <a:cxnLst/>
              <a:rect r="r" b="b" t="t" l="l"/>
              <a:pathLst>
                <a:path h="248332" w="32335">
                  <a:moveTo>
                    <a:pt x="0" y="0"/>
                  </a:moveTo>
                  <a:lnTo>
                    <a:pt x="32335" y="0"/>
                  </a:lnTo>
                  <a:lnTo>
                    <a:pt x="32335" y="248331"/>
                  </a:lnTo>
                  <a:lnTo>
                    <a:pt x="0" y="248331"/>
                  </a:lnTo>
                  <a:lnTo>
                    <a:pt x="0" y="0"/>
                  </a:lnTo>
                  <a:close/>
                </a:path>
              </a:pathLst>
            </a:custGeom>
            <a:blipFill>
              <a:blip r:embed="rId20">
                <a:extLst>
                  <a:ext uri="{96DAC541-7B7A-43D3-8B79-37D633B846F1}">
                    <asvg:svgBlip xmlns:asvg="http://schemas.microsoft.com/office/drawing/2016/SVG/main" r:embed="rId44"/>
                  </a:ext>
                </a:extLst>
              </a:blip>
              <a:stretch>
                <a:fillRect l="0" t="0" r="0" b="0"/>
              </a:stretch>
            </a:blipFill>
          </p:spPr>
        </p:sp>
        <p:sp>
          <p:nvSpPr>
            <p:cNvPr name="Freeform 42" id="42"/>
            <p:cNvSpPr/>
            <p:nvPr/>
          </p:nvSpPr>
          <p:spPr>
            <a:xfrm flipH="false" flipV="false" rot="0">
              <a:off x="0" y="714115"/>
              <a:ext cx="144860" cy="144860"/>
            </a:xfrm>
            <a:custGeom>
              <a:avLst/>
              <a:gdLst/>
              <a:ahLst/>
              <a:cxnLst/>
              <a:rect r="r" b="b" t="t" l="l"/>
              <a:pathLst>
                <a:path h="144860" w="144860">
                  <a:moveTo>
                    <a:pt x="0" y="0"/>
                  </a:moveTo>
                  <a:lnTo>
                    <a:pt x="144860" y="0"/>
                  </a:lnTo>
                  <a:lnTo>
                    <a:pt x="144860" y="144860"/>
                  </a:lnTo>
                  <a:lnTo>
                    <a:pt x="0" y="144860"/>
                  </a:lnTo>
                  <a:lnTo>
                    <a:pt x="0" y="0"/>
                  </a:lnTo>
                  <a:close/>
                </a:path>
              </a:pathLst>
            </a:custGeom>
            <a:blipFill>
              <a:blip r:embed="rId30">
                <a:extLst>
                  <a:ext uri="{96DAC541-7B7A-43D3-8B79-37D633B846F1}">
                    <asvg:svgBlip xmlns:asvg="http://schemas.microsoft.com/office/drawing/2016/SVG/main" r:embed="rId45"/>
                  </a:ext>
                </a:extLst>
              </a:blip>
              <a:stretch>
                <a:fillRect l="0" t="0" r="0" b="0"/>
              </a:stretch>
            </a:blipFill>
          </p:spPr>
        </p:sp>
        <p:sp>
          <p:nvSpPr>
            <p:cNvPr name="Freeform 43" id="43"/>
            <p:cNvSpPr/>
            <p:nvPr/>
          </p:nvSpPr>
          <p:spPr>
            <a:xfrm flipH="false" flipV="false" rot="0">
              <a:off x="122193" y="714115"/>
              <a:ext cx="144860" cy="144860"/>
            </a:xfrm>
            <a:custGeom>
              <a:avLst/>
              <a:gdLst/>
              <a:ahLst/>
              <a:cxnLst/>
              <a:rect r="r" b="b" t="t" l="l"/>
              <a:pathLst>
                <a:path h="144860" w="144860">
                  <a:moveTo>
                    <a:pt x="0" y="0"/>
                  </a:moveTo>
                  <a:lnTo>
                    <a:pt x="144861" y="0"/>
                  </a:lnTo>
                  <a:lnTo>
                    <a:pt x="144861" y="144860"/>
                  </a:lnTo>
                  <a:lnTo>
                    <a:pt x="0" y="144860"/>
                  </a:lnTo>
                  <a:lnTo>
                    <a:pt x="0" y="0"/>
                  </a:lnTo>
                  <a:close/>
                </a:path>
              </a:pathLst>
            </a:custGeom>
            <a:blipFill>
              <a:blip r:embed="rId24">
                <a:extLst>
                  <a:ext uri="{96DAC541-7B7A-43D3-8B79-37D633B846F1}">
                    <asvg:svgBlip xmlns:asvg="http://schemas.microsoft.com/office/drawing/2016/SVG/main" r:embed="rId46"/>
                  </a:ext>
                </a:extLst>
              </a:blip>
              <a:stretch>
                <a:fillRect l="0" t="0" r="0" b="0"/>
              </a:stretch>
            </a:blipFill>
          </p:spPr>
        </p:sp>
        <p:sp>
          <p:nvSpPr>
            <p:cNvPr name="Freeform 44" id="44"/>
            <p:cNvSpPr/>
            <p:nvPr/>
          </p:nvSpPr>
          <p:spPr>
            <a:xfrm flipH="false" flipV="false" rot="0">
              <a:off x="11119990" y="1006422"/>
              <a:ext cx="827772" cy="32335"/>
            </a:xfrm>
            <a:custGeom>
              <a:avLst/>
              <a:gdLst/>
              <a:ahLst/>
              <a:cxnLst/>
              <a:rect r="r" b="b" t="t" l="l"/>
              <a:pathLst>
                <a:path h="32335" w="827772">
                  <a:moveTo>
                    <a:pt x="0" y="0"/>
                  </a:moveTo>
                  <a:lnTo>
                    <a:pt x="827772" y="0"/>
                  </a:lnTo>
                  <a:lnTo>
                    <a:pt x="827772" y="32335"/>
                  </a:lnTo>
                  <a:lnTo>
                    <a:pt x="0" y="32335"/>
                  </a:lnTo>
                  <a:lnTo>
                    <a:pt x="0" y="0"/>
                  </a:lnTo>
                  <a:close/>
                </a:path>
              </a:pathLst>
            </a:custGeom>
            <a:blipFill>
              <a:blip r:embed="rId47">
                <a:extLst>
                  <a:ext uri="{96DAC541-7B7A-43D3-8B79-37D633B846F1}">
                    <asvg:svgBlip xmlns:asvg="http://schemas.microsoft.com/office/drawing/2016/SVG/main" r:embed="rId48"/>
                  </a:ext>
                </a:extLst>
              </a:blip>
              <a:stretch>
                <a:fillRect l="0" t="0" r="0" b="0"/>
              </a:stretch>
            </a:blipFill>
          </p:spPr>
        </p:sp>
        <p:sp>
          <p:nvSpPr>
            <p:cNvPr name="Freeform 45" id="45"/>
            <p:cNvSpPr/>
            <p:nvPr/>
          </p:nvSpPr>
          <p:spPr>
            <a:xfrm flipH="false" flipV="false" rot="0">
              <a:off x="11118729" y="1006325"/>
              <a:ext cx="32335" cy="248332"/>
            </a:xfrm>
            <a:custGeom>
              <a:avLst/>
              <a:gdLst/>
              <a:ahLst/>
              <a:cxnLst/>
              <a:rect r="r" b="b" t="t" l="l"/>
              <a:pathLst>
                <a:path h="248332" w="32335">
                  <a:moveTo>
                    <a:pt x="0" y="0"/>
                  </a:moveTo>
                  <a:lnTo>
                    <a:pt x="32335" y="0"/>
                  </a:lnTo>
                  <a:lnTo>
                    <a:pt x="32335" y="248332"/>
                  </a:lnTo>
                  <a:lnTo>
                    <a:pt x="0" y="248332"/>
                  </a:lnTo>
                  <a:lnTo>
                    <a:pt x="0" y="0"/>
                  </a:lnTo>
                  <a:close/>
                </a:path>
              </a:pathLst>
            </a:custGeom>
            <a:blipFill>
              <a:blip r:embed="rId49">
                <a:extLst>
                  <a:ext uri="{96DAC541-7B7A-43D3-8B79-37D633B846F1}">
                    <asvg:svgBlip xmlns:asvg="http://schemas.microsoft.com/office/drawing/2016/SVG/main" r:embed="rId50"/>
                  </a:ext>
                </a:extLst>
              </a:blip>
              <a:stretch>
                <a:fillRect l="0" t="0" r="0" b="0"/>
              </a:stretch>
            </a:blipFill>
          </p:spPr>
        </p:sp>
        <p:sp>
          <p:nvSpPr>
            <p:cNvPr name="Freeform 46" id="46"/>
            <p:cNvSpPr/>
            <p:nvPr/>
          </p:nvSpPr>
          <p:spPr>
            <a:xfrm flipH="false" flipV="false" rot="0">
              <a:off x="10995533" y="1110670"/>
              <a:ext cx="144860" cy="144860"/>
            </a:xfrm>
            <a:custGeom>
              <a:avLst/>
              <a:gdLst/>
              <a:ahLst/>
              <a:cxnLst/>
              <a:rect r="r" b="b" t="t" l="l"/>
              <a:pathLst>
                <a:path h="144860" w="144860">
                  <a:moveTo>
                    <a:pt x="0" y="0"/>
                  </a:moveTo>
                  <a:lnTo>
                    <a:pt x="144860" y="0"/>
                  </a:lnTo>
                  <a:lnTo>
                    <a:pt x="144860" y="144860"/>
                  </a:lnTo>
                  <a:lnTo>
                    <a:pt x="0" y="144860"/>
                  </a:lnTo>
                  <a:lnTo>
                    <a:pt x="0" y="0"/>
                  </a:lnTo>
                  <a:close/>
                </a:path>
              </a:pathLst>
            </a:custGeom>
            <a:blipFill>
              <a:blip r:embed="rId22">
                <a:extLst>
                  <a:ext uri="{96DAC541-7B7A-43D3-8B79-37D633B846F1}">
                    <asvg:svgBlip xmlns:asvg="http://schemas.microsoft.com/office/drawing/2016/SVG/main" r:embed="rId51"/>
                  </a:ext>
                </a:extLst>
              </a:blip>
              <a:stretch>
                <a:fillRect l="0" t="0" r="0" b="0"/>
              </a:stretch>
            </a:blipFill>
          </p:spPr>
        </p:sp>
        <p:sp>
          <p:nvSpPr>
            <p:cNvPr name="Freeform 47" id="47"/>
            <p:cNvSpPr/>
            <p:nvPr/>
          </p:nvSpPr>
          <p:spPr>
            <a:xfrm flipH="false" flipV="false" rot="0">
              <a:off x="11117726" y="1110670"/>
              <a:ext cx="144860" cy="144860"/>
            </a:xfrm>
            <a:custGeom>
              <a:avLst/>
              <a:gdLst/>
              <a:ahLst/>
              <a:cxnLst/>
              <a:rect r="r" b="b" t="t" l="l"/>
              <a:pathLst>
                <a:path h="144860" w="144860">
                  <a:moveTo>
                    <a:pt x="0" y="0"/>
                  </a:moveTo>
                  <a:lnTo>
                    <a:pt x="144860" y="0"/>
                  </a:lnTo>
                  <a:lnTo>
                    <a:pt x="144860" y="144860"/>
                  </a:lnTo>
                  <a:lnTo>
                    <a:pt x="0" y="144860"/>
                  </a:lnTo>
                  <a:lnTo>
                    <a:pt x="0" y="0"/>
                  </a:lnTo>
                  <a:close/>
                </a:path>
              </a:pathLst>
            </a:custGeom>
            <a:blipFill>
              <a:blip r:embed="rId24">
                <a:extLst>
                  <a:ext uri="{96DAC541-7B7A-43D3-8B79-37D633B846F1}">
                    <asvg:svgBlip xmlns:asvg="http://schemas.microsoft.com/office/drawing/2016/SVG/main" r:embed="rId52"/>
                  </a:ext>
                </a:extLst>
              </a:blip>
              <a:stretch>
                <a:fillRect l="0" t="0" r="0" b="0"/>
              </a:stretch>
            </a:blipFill>
          </p:spPr>
        </p:sp>
        <p:sp>
          <p:nvSpPr>
            <p:cNvPr name="Freeform 48" id="48"/>
            <p:cNvSpPr/>
            <p:nvPr/>
          </p:nvSpPr>
          <p:spPr>
            <a:xfrm flipH="false" flipV="false" rot="0">
              <a:off x="11131307" y="143502"/>
              <a:ext cx="827772" cy="32335"/>
            </a:xfrm>
            <a:custGeom>
              <a:avLst/>
              <a:gdLst/>
              <a:ahLst/>
              <a:cxnLst/>
              <a:rect r="r" b="b" t="t" l="l"/>
              <a:pathLst>
                <a:path h="32335" w="827772">
                  <a:moveTo>
                    <a:pt x="0" y="0"/>
                  </a:moveTo>
                  <a:lnTo>
                    <a:pt x="827772" y="0"/>
                  </a:lnTo>
                  <a:lnTo>
                    <a:pt x="827772" y="32335"/>
                  </a:lnTo>
                  <a:lnTo>
                    <a:pt x="0" y="32335"/>
                  </a:lnTo>
                  <a:lnTo>
                    <a:pt x="0" y="0"/>
                  </a:lnTo>
                  <a:close/>
                </a:path>
              </a:pathLst>
            </a:custGeom>
            <a:blipFill>
              <a:blip r:embed="rId18">
                <a:extLst>
                  <a:ext uri="{96DAC541-7B7A-43D3-8B79-37D633B846F1}">
                    <asvg:svgBlip xmlns:asvg="http://schemas.microsoft.com/office/drawing/2016/SVG/main" r:embed="rId53"/>
                  </a:ext>
                </a:extLst>
              </a:blip>
              <a:stretch>
                <a:fillRect l="0" t="0" r="0" b="0"/>
              </a:stretch>
            </a:blipFill>
          </p:spPr>
        </p:sp>
        <p:sp>
          <p:nvSpPr>
            <p:cNvPr name="Freeform 49" id="49"/>
            <p:cNvSpPr/>
            <p:nvPr/>
          </p:nvSpPr>
          <p:spPr>
            <a:xfrm flipH="false" flipV="false" rot="0">
              <a:off x="11130078" y="143405"/>
              <a:ext cx="32335" cy="248332"/>
            </a:xfrm>
            <a:custGeom>
              <a:avLst/>
              <a:gdLst/>
              <a:ahLst/>
              <a:cxnLst/>
              <a:rect r="r" b="b" t="t" l="l"/>
              <a:pathLst>
                <a:path h="248332" w="32335">
                  <a:moveTo>
                    <a:pt x="0" y="0"/>
                  </a:moveTo>
                  <a:lnTo>
                    <a:pt x="32335" y="0"/>
                  </a:lnTo>
                  <a:lnTo>
                    <a:pt x="32335" y="248332"/>
                  </a:lnTo>
                  <a:lnTo>
                    <a:pt x="0" y="248332"/>
                  </a:lnTo>
                  <a:lnTo>
                    <a:pt x="0" y="0"/>
                  </a:lnTo>
                  <a:close/>
                </a:path>
              </a:pathLst>
            </a:custGeom>
            <a:blipFill>
              <a:blip r:embed="rId20">
                <a:extLst>
                  <a:ext uri="{96DAC541-7B7A-43D3-8B79-37D633B846F1}">
                    <asvg:svgBlip xmlns:asvg="http://schemas.microsoft.com/office/drawing/2016/SVG/main" r:embed="rId54"/>
                  </a:ext>
                </a:extLst>
              </a:blip>
              <a:stretch>
                <a:fillRect l="0" t="0" r="0" b="0"/>
              </a:stretch>
            </a:blipFill>
          </p:spPr>
        </p:sp>
        <p:sp>
          <p:nvSpPr>
            <p:cNvPr name="Freeform 50" id="50"/>
            <p:cNvSpPr/>
            <p:nvPr/>
          </p:nvSpPr>
          <p:spPr>
            <a:xfrm flipH="false" flipV="false" rot="0">
              <a:off x="11006882" y="247750"/>
              <a:ext cx="144860" cy="144860"/>
            </a:xfrm>
            <a:custGeom>
              <a:avLst/>
              <a:gdLst/>
              <a:ahLst/>
              <a:cxnLst/>
              <a:rect r="r" b="b" t="t" l="l"/>
              <a:pathLst>
                <a:path h="144860" w="144860">
                  <a:moveTo>
                    <a:pt x="0" y="0"/>
                  </a:moveTo>
                  <a:lnTo>
                    <a:pt x="144861" y="0"/>
                  </a:lnTo>
                  <a:lnTo>
                    <a:pt x="144861" y="144860"/>
                  </a:lnTo>
                  <a:lnTo>
                    <a:pt x="0" y="144860"/>
                  </a:lnTo>
                  <a:lnTo>
                    <a:pt x="0" y="0"/>
                  </a:lnTo>
                  <a:close/>
                </a:path>
              </a:pathLst>
            </a:custGeom>
            <a:blipFill>
              <a:blip r:embed="rId30">
                <a:extLst>
                  <a:ext uri="{96DAC541-7B7A-43D3-8B79-37D633B846F1}">
                    <asvg:svgBlip xmlns:asvg="http://schemas.microsoft.com/office/drawing/2016/SVG/main" r:embed="rId55"/>
                  </a:ext>
                </a:extLst>
              </a:blip>
              <a:stretch>
                <a:fillRect l="0" t="0" r="0" b="0"/>
              </a:stretch>
            </a:blipFill>
          </p:spPr>
        </p:sp>
        <p:sp>
          <p:nvSpPr>
            <p:cNvPr name="Freeform 51" id="51"/>
            <p:cNvSpPr/>
            <p:nvPr/>
          </p:nvSpPr>
          <p:spPr>
            <a:xfrm flipH="false" flipV="false" rot="0">
              <a:off x="11129108" y="247750"/>
              <a:ext cx="144860" cy="144860"/>
            </a:xfrm>
            <a:custGeom>
              <a:avLst/>
              <a:gdLst/>
              <a:ahLst/>
              <a:cxnLst/>
              <a:rect r="r" b="b" t="t" l="l"/>
              <a:pathLst>
                <a:path h="144860" w="144860">
                  <a:moveTo>
                    <a:pt x="0" y="0"/>
                  </a:moveTo>
                  <a:lnTo>
                    <a:pt x="144860" y="0"/>
                  </a:lnTo>
                  <a:lnTo>
                    <a:pt x="144860" y="144860"/>
                  </a:lnTo>
                  <a:lnTo>
                    <a:pt x="0" y="144860"/>
                  </a:lnTo>
                  <a:lnTo>
                    <a:pt x="0" y="0"/>
                  </a:lnTo>
                  <a:close/>
                </a:path>
              </a:pathLst>
            </a:custGeom>
            <a:blipFill>
              <a:blip r:embed="rId24">
                <a:extLst>
                  <a:ext uri="{96DAC541-7B7A-43D3-8B79-37D633B846F1}">
                    <asvg:svgBlip xmlns:asvg="http://schemas.microsoft.com/office/drawing/2016/SVG/main" r:embed="rId56"/>
                  </a:ext>
                </a:extLst>
              </a:blip>
              <a:stretch>
                <a:fillRect l="0" t="0" r="0" b="0"/>
              </a:stretch>
            </a:blipFill>
          </p:spPr>
        </p:sp>
        <p:sp>
          <p:nvSpPr>
            <p:cNvPr name="Freeform 52" id="52"/>
            <p:cNvSpPr/>
            <p:nvPr/>
          </p:nvSpPr>
          <p:spPr>
            <a:xfrm flipH="false" flipV="false" rot="0">
              <a:off x="11122997" y="3773769"/>
              <a:ext cx="827772" cy="32335"/>
            </a:xfrm>
            <a:custGeom>
              <a:avLst/>
              <a:gdLst/>
              <a:ahLst/>
              <a:cxnLst/>
              <a:rect r="r" b="b" t="t" l="l"/>
              <a:pathLst>
                <a:path h="32335" w="827772">
                  <a:moveTo>
                    <a:pt x="0" y="0"/>
                  </a:moveTo>
                  <a:lnTo>
                    <a:pt x="827772" y="0"/>
                  </a:lnTo>
                  <a:lnTo>
                    <a:pt x="827772" y="32335"/>
                  </a:lnTo>
                  <a:lnTo>
                    <a:pt x="0" y="32335"/>
                  </a:lnTo>
                  <a:lnTo>
                    <a:pt x="0" y="0"/>
                  </a:lnTo>
                  <a:close/>
                </a:path>
              </a:pathLst>
            </a:custGeom>
            <a:blipFill>
              <a:blip r:embed="rId18">
                <a:extLst>
                  <a:ext uri="{96DAC541-7B7A-43D3-8B79-37D633B846F1}">
                    <asvg:svgBlip xmlns:asvg="http://schemas.microsoft.com/office/drawing/2016/SVG/main" r:embed="rId57"/>
                  </a:ext>
                </a:extLst>
              </a:blip>
              <a:stretch>
                <a:fillRect l="0" t="0" r="0" b="0"/>
              </a:stretch>
            </a:blipFill>
          </p:spPr>
        </p:sp>
        <p:sp>
          <p:nvSpPr>
            <p:cNvPr name="Freeform 53" id="53"/>
            <p:cNvSpPr/>
            <p:nvPr/>
          </p:nvSpPr>
          <p:spPr>
            <a:xfrm flipH="false" flipV="false" rot="0">
              <a:off x="11121768" y="3773672"/>
              <a:ext cx="32335" cy="248332"/>
            </a:xfrm>
            <a:custGeom>
              <a:avLst/>
              <a:gdLst/>
              <a:ahLst/>
              <a:cxnLst/>
              <a:rect r="r" b="b" t="t" l="l"/>
              <a:pathLst>
                <a:path h="248332" w="32335">
                  <a:moveTo>
                    <a:pt x="0" y="0"/>
                  </a:moveTo>
                  <a:lnTo>
                    <a:pt x="32335" y="0"/>
                  </a:lnTo>
                  <a:lnTo>
                    <a:pt x="32335" y="248332"/>
                  </a:lnTo>
                  <a:lnTo>
                    <a:pt x="0" y="248332"/>
                  </a:lnTo>
                  <a:lnTo>
                    <a:pt x="0" y="0"/>
                  </a:lnTo>
                  <a:close/>
                </a:path>
              </a:pathLst>
            </a:custGeom>
            <a:blipFill>
              <a:blip r:embed="rId28">
                <a:extLst>
                  <a:ext uri="{96DAC541-7B7A-43D3-8B79-37D633B846F1}">
                    <asvg:svgBlip xmlns:asvg="http://schemas.microsoft.com/office/drawing/2016/SVG/main" r:embed="rId58"/>
                  </a:ext>
                </a:extLst>
              </a:blip>
              <a:stretch>
                <a:fillRect l="0" t="0" r="0" b="0"/>
              </a:stretch>
            </a:blipFill>
          </p:spPr>
        </p:sp>
        <p:sp>
          <p:nvSpPr>
            <p:cNvPr name="Freeform 54" id="54"/>
            <p:cNvSpPr/>
            <p:nvPr/>
          </p:nvSpPr>
          <p:spPr>
            <a:xfrm flipH="false" flipV="false" rot="0">
              <a:off x="10998572" y="3878016"/>
              <a:ext cx="144860" cy="144860"/>
            </a:xfrm>
            <a:custGeom>
              <a:avLst/>
              <a:gdLst/>
              <a:ahLst/>
              <a:cxnLst/>
              <a:rect r="r" b="b" t="t" l="l"/>
              <a:pathLst>
                <a:path h="144860" w="144860">
                  <a:moveTo>
                    <a:pt x="0" y="0"/>
                  </a:moveTo>
                  <a:lnTo>
                    <a:pt x="144861" y="0"/>
                  </a:lnTo>
                  <a:lnTo>
                    <a:pt x="144861" y="144861"/>
                  </a:lnTo>
                  <a:lnTo>
                    <a:pt x="0" y="144861"/>
                  </a:lnTo>
                  <a:lnTo>
                    <a:pt x="0" y="0"/>
                  </a:lnTo>
                  <a:close/>
                </a:path>
              </a:pathLst>
            </a:custGeom>
            <a:blipFill>
              <a:blip r:embed="rId22">
                <a:extLst>
                  <a:ext uri="{96DAC541-7B7A-43D3-8B79-37D633B846F1}">
                    <asvg:svgBlip xmlns:asvg="http://schemas.microsoft.com/office/drawing/2016/SVG/main" r:embed="rId59"/>
                  </a:ext>
                </a:extLst>
              </a:blip>
              <a:stretch>
                <a:fillRect l="0" t="0" r="0" b="0"/>
              </a:stretch>
            </a:blipFill>
          </p:spPr>
        </p:sp>
        <p:sp>
          <p:nvSpPr>
            <p:cNvPr name="Freeform 55" id="55"/>
            <p:cNvSpPr/>
            <p:nvPr/>
          </p:nvSpPr>
          <p:spPr>
            <a:xfrm flipH="false" flipV="false" rot="0">
              <a:off x="11120798" y="3878016"/>
              <a:ext cx="144860" cy="144860"/>
            </a:xfrm>
            <a:custGeom>
              <a:avLst/>
              <a:gdLst/>
              <a:ahLst/>
              <a:cxnLst/>
              <a:rect r="r" b="b" t="t" l="l"/>
              <a:pathLst>
                <a:path h="144860" w="144860">
                  <a:moveTo>
                    <a:pt x="0" y="0"/>
                  </a:moveTo>
                  <a:lnTo>
                    <a:pt x="144860" y="0"/>
                  </a:lnTo>
                  <a:lnTo>
                    <a:pt x="144860" y="144861"/>
                  </a:lnTo>
                  <a:lnTo>
                    <a:pt x="0" y="144861"/>
                  </a:lnTo>
                  <a:lnTo>
                    <a:pt x="0" y="0"/>
                  </a:lnTo>
                  <a:close/>
                </a:path>
              </a:pathLst>
            </a:custGeom>
            <a:blipFill>
              <a:blip r:embed="rId24">
                <a:extLst>
                  <a:ext uri="{96DAC541-7B7A-43D3-8B79-37D633B846F1}">
                    <asvg:svgBlip xmlns:asvg="http://schemas.microsoft.com/office/drawing/2016/SVG/main" r:embed="rId60"/>
                  </a:ext>
                </a:extLst>
              </a:blip>
              <a:stretch>
                <a:fillRect l="0" t="0" r="0" b="0"/>
              </a:stretch>
            </a:blipFill>
          </p:spPr>
        </p:sp>
        <p:sp>
          <p:nvSpPr>
            <p:cNvPr name="TextBox 56" id="56"/>
            <p:cNvSpPr txBox="true"/>
            <p:nvPr/>
          </p:nvSpPr>
          <p:spPr>
            <a:xfrm rot="0">
              <a:off x="847723" y="4485648"/>
              <a:ext cx="392513" cy="777529"/>
            </a:xfrm>
            <a:prstGeom prst="rect">
              <a:avLst/>
            </a:prstGeom>
          </p:spPr>
          <p:txBody>
            <a:bodyPr anchor="t" rtlCol="false" tIns="0" lIns="0" bIns="0" rIns="0">
              <a:spAutoFit/>
            </a:bodyPr>
            <a:lstStyle/>
            <a:p>
              <a:pPr algn="l">
                <a:lnSpc>
                  <a:spcPts val="4849"/>
                </a:lnSpc>
              </a:pPr>
              <a:r>
                <a:rPr lang="en-US" sz="3464">
                  <a:solidFill>
                    <a:srgbClr val="000000"/>
                  </a:solidFill>
                  <a:latin typeface="Arial"/>
                  <a:ea typeface="Arial"/>
                  <a:cs typeface="Arial"/>
                  <a:sym typeface="Arial"/>
                </a:rPr>
                <a:t>Б</a:t>
              </a:r>
            </a:p>
          </p:txBody>
        </p:sp>
        <p:sp>
          <p:nvSpPr>
            <p:cNvPr name="TextBox 57" id="57"/>
            <p:cNvSpPr txBox="true"/>
            <p:nvPr/>
          </p:nvSpPr>
          <p:spPr>
            <a:xfrm rot="0">
              <a:off x="20602090" y="4485648"/>
              <a:ext cx="392513" cy="777529"/>
            </a:xfrm>
            <a:prstGeom prst="rect">
              <a:avLst/>
            </a:prstGeom>
          </p:spPr>
          <p:txBody>
            <a:bodyPr anchor="t" rtlCol="false" tIns="0" lIns="0" bIns="0" rIns="0">
              <a:spAutoFit/>
            </a:bodyPr>
            <a:lstStyle/>
            <a:p>
              <a:pPr algn="l">
                <a:lnSpc>
                  <a:spcPts val="4849"/>
                </a:lnSpc>
              </a:pPr>
              <a:r>
                <a:rPr lang="en-US" sz="3464">
                  <a:solidFill>
                    <a:srgbClr val="000000"/>
                  </a:solidFill>
                  <a:latin typeface="Arial"/>
                  <a:ea typeface="Arial"/>
                  <a:cs typeface="Arial"/>
                  <a:sym typeface="Arial"/>
                </a:rPr>
                <a:t>Б</a:t>
              </a:r>
            </a:p>
          </p:txBody>
        </p:sp>
        <p:sp>
          <p:nvSpPr>
            <p:cNvPr name="TextBox 58" id="58"/>
            <p:cNvSpPr txBox="true"/>
            <p:nvPr/>
          </p:nvSpPr>
          <p:spPr>
            <a:xfrm rot="0">
              <a:off x="319598" y="3010708"/>
              <a:ext cx="527608" cy="226238"/>
            </a:xfrm>
            <a:prstGeom prst="rect">
              <a:avLst/>
            </a:prstGeom>
          </p:spPr>
          <p:txBody>
            <a:bodyPr anchor="t" rtlCol="false" tIns="0" lIns="0" bIns="0" rIns="0">
              <a:spAutoFit/>
            </a:bodyPr>
            <a:lstStyle/>
            <a:p>
              <a:pPr algn="l">
                <a:lnSpc>
                  <a:spcPts val="1385"/>
                </a:lnSpc>
              </a:pPr>
              <a:r>
                <a:rPr lang="en-US" sz="989">
                  <a:solidFill>
                    <a:srgbClr val="000000"/>
                  </a:solidFill>
                  <a:latin typeface="Arial"/>
                  <a:ea typeface="Arial"/>
                  <a:cs typeface="Arial"/>
                  <a:sym typeface="Arial"/>
                </a:rPr>
                <a:t>+0,500</a:t>
              </a:r>
            </a:p>
          </p:txBody>
        </p:sp>
        <p:sp>
          <p:nvSpPr>
            <p:cNvPr name="TextBox 59" id="59"/>
            <p:cNvSpPr txBox="true"/>
            <p:nvPr/>
          </p:nvSpPr>
          <p:spPr>
            <a:xfrm rot="0">
              <a:off x="319598" y="3601692"/>
              <a:ext cx="527608" cy="226238"/>
            </a:xfrm>
            <a:prstGeom prst="rect">
              <a:avLst/>
            </a:prstGeom>
          </p:spPr>
          <p:txBody>
            <a:bodyPr anchor="t" rtlCol="false" tIns="0" lIns="0" bIns="0" rIns="0">
              <a:spAutoFit/>
            </a:bodyPr>
            <a:lstStyle/>
            <a:p>
              <a:pPr algn="l">
                <a:lnSpc>
                  <a:spcPts val="1385"/>
                </a:lnSpc>
              </a:pPr>
              <a:r>
                <a:rPr lang="en-US" sz="989">
                  <a:solidFill>
                    <a:srgbClr val="000000"/>
                  </a:solidFill>
                  <a:latin typeface="Arial"/>
                  <a:ea typeface="Arial"/>
                  <a:cs typeface="Arial"/>
                  <a:sym typeface="Arial"/>
                </a:rPr>
                <a:t>+0,000</a:t>
              </a:r>
            </a:p>
          </p:txBody>
        </p:sp>
        <p:sp>
          <p:nvSpPr>
            <p:cNvPr name="TextBox 60" id="60"/>
            <p:cNvSpPr txBox="true"/>
            <p:nvPr/>
          </p:nvSpPr>
          <p:spPr>
            <a:xfrm rot="0">
              <a:off x="327908" y="-28575"/>
              <a:ext cx="527608" cy="226238"/>
            </a:xfrm>
            <a:prstGeom prst="rect">
              <a:avLst/>
            </a:prstGeom>
          </p:spPr>
          <p:txBody>
            <a:bodyPr anchor="t" rtlCol="false" tIns="0" lIns="0" bIns="0" rIns="0">
              <a:spAutoFit/>
            </a:bodyPr>
            <a:lstStyle/>
            <a:p>
              <a:pPr algn="l">
                <a:lnSpc>
                  <a:spcPts val="1385"/>
                </a:lnSpc>
              </a:pPr>
              <a:r>
                <a:rPr lang="en-US" sz="989">
                  <a:solidFill>
                    <a:srgbClr val="000000"/>
                  </a:solidFill>
                  <a:latin typeface="Arial"/>
                  <a:ea typeface="Arial"/>
                  <a:cs typeface="Arial"/>
                  <a:sym typeface="Arial"/>
                </a:rPr>
                <a:t>+3,000</a:t>
              </a:r>
            </a:p>
          </p:txBody>
        </p:sp>
        <p:sp>
          <p:nvSpPr>
            <p:cNvPr name="TextBox 61" id="61"/>
            <p:cNvSpPr txBox="true"/>
            <p:nvPr/>
          </p:nvSpPr>
          <p:spPr>
            <a:xfrm rot="0">
              <a:off x="324060" y="411632"/>
              <a:ext cx="427790" cy="226238"/>
            </a:xfrm>
            <a:prstGeom prst="rect">
              <a:avLst/>
            </a:prstGeom>
          </p:spPr>
          <p:txBody>
            <a:bodyPr anchor="t" rtlCol="false" tIns="0" lIns="0" bIns="0" rIns="0">
              <a:spAutoFit/>
            </a:bodyPr>
            <a:lstStyle/>
            <a:p>
              <a:pPr algn="l">
                <a:lnSpc>
                  <a:spcPts val="1385"/>
                </a:lnSpc>
              </a:pPr>
              <a:r>
                <a:rPr lang="en-US" sz="989">
                  <a:solidFill>
                    <a:srgbClr val="000000"/>
                  </a:solidFill>
                  <a:latin typeface="Arial"/>
                  <a:ea typeface="Arial"/>
                  <a:cs typeface="Arial"/>
                  <a:sym typeface="Arial"/>
                </a:rPr>
                <a:t>2,600</a:t>
              </a:r>
            </a:p>
          </p:txBody>
        </p:sp>
        <p:sp>
          <p:nvSpPr>
            <p:cNvPr name="TextBox 62" id="62"/>
            <p:cNvSpPr txBox="true"/>
            <p:nvPr/>
          </p:nvSpPr>
          <p:spPr>
            <a:xfrm rot="0">
              <a:off x="324060" y="907810"/>
              <a:ext cx="427790" cy="226238"/>
            </a:xfrm>
            <a:prstGeom prst="rect">
              <a:avLst/>
            </a:prstGeom>
          </p:spPr>
          <p:txBody>
            <a:bodyPr anchor="t" rtlCol="false" tIns="0" lIns="0" bIns="0" rIns="0">
              <a:spAutoFit/>
            </a:bodyPr>
            <a:lstStyle/>
            <a:p>
              <a:pPr algn="l">
                <a:lnSpc>
                  <a:spcPts val="1385"/>
                </a:lnSpc>
              </a:pPr>
              <a:r>
                <a:rPr lang="en-US" sz="989">
                  <a:solidFill>
                    <a:srgbClr val="000000"/>
                  </a:solidFill>
                  <a:latin typeface="Arial"/>
                  <a:ea typeface="Arial"/>
                  <a:cs typeface="Arial"/>
                  <a:sym typeface="Arial"/>
                </a:rPr>
                <a:t>2,100</a:t>
              </a:r>
            </a:p>
          </p:txBody>
        </p:sp>
        <p:sp>
          <p:nvSpPr>
            <p:cNvPr name="TextBox 63" id="63"/>
            <p:cNvSpPr txBox="true"/>
            <p:nvPr/>
          </p:nvSpPr>
          <p:spPr>
            <a:xfrm rot="0">
              <a:off x="11319593" y="808219"/>
              <a:ext cx="427790" cy="226238"/>
            </a:xfrm>
            <a:prstGeom prst="rect">
              <a:avLst/>
            </a:prstGeom>
          </p:spPr>
          <p:txBody>
            <a:bodyPr anchor="t" rtlCol="false" tIns="0" lIns="0" bIns="0" rIns="0">
              <a:spAutoFit/>
            </a:bodyPr>
            <a:lstStyle/>
            <a:p>
              <a:pPr algn="l">
                <a:lnSpc>
                  <a:spcPts val="1385"/>
                </a:lnSpc>
              </a:pPr>
              <a:r>
                <a:rPr lang="en-US" sz="989">
                  <a:solidFill>
                    <a:srgbClr val="000000"/>
                  </a:solidFill>
                  <a:latin typeface="Arial"/>
                  <a:ea typeface="Arial"/>
                  <a:cs typeface="Arial"/>
                  <a:sym typeface="Arial"/>
                </a:rPr>
                <a:t>2,100</a:t>
              </a:r>
            </a:p>
          </p:txBody>
        </p:sp>
        <p:sp>
          <p:nvSpPr>
            <p:cNvPr name="TextBox 64" id="64"/>
            <p:cNvSpPr txBox="true"/>
            <p:nvPr/>
          </p:nvSpPr>
          <p:spPr>
            <a:xfrm rot="0">
              <a:off x="11315131" y="3601692"/>
              <a:ext cx="527608" cy="226238"/>
            </a:xfrm>
            <a:prstGeom prst="rect">
              <a:avLst/>
            </a:prstGeom>
          </p:spPr>
          <p:txBody>
            <a:bodyPr anchor="t" rtlCol="false" tIns="0" lIns="0" bIns="0" rIns="0">
              <a:spAutoFit/>
            </a:bodyPr>
            <a:lstStyle/>
            <a:p>
              <a:pPr algn="l">
                <a:lnSpc>
                  <a:spcPts val="1385"/>
                </a:lnSpc>
              </a:pPr>
              <a:r>
                <a:rPr lang="en-US" sz="989">
                  <a:solidFill>
                    <a:srgbClr val="000000"/>
                  </a:solidFill>
                  <a:latin typeface="Arial"/>
                  <a:ea typeface="Arial"/>
                  <a:cs typeface="Arial"/>
                  <a:sym typeface="Arial"/>
                </a:rPr>
                <a:t>+0,000</a:t>
              </a:r>
            </a:p>
          </p:txBody>
        </p:sp>
        <p:sp>
          <p:nvSpPr>
            <p:cNvPr name="TextBox 65" id="65"/>
            <p:cNvSpPr txBox="true"/>
            <p:nvPr/>
          </p:nvSpPr>
          <p:spPr>
            <a:xfrm rot="0">
              <a:off x="11323441" y="-28575"/>
              <a:ext cx="527608" cy="226238"/>
            </a:xfrm>
            <a:prstGeom prst="rect">
              <a:avLst/>
            </a:prstGeom>
          </p:spPr>
          <p:txBody>
            <a:bodyPr anchor="t" rtlCol="false" tIns="0" lIns="0" bIns="0" rIns="0">
              <a:spAutoFit/>
            </a:bodyPr>
            <a:lstStyle/>
            <a:p>
              <a:pPr algn="l">
                <a:lnSpc>
                  <a:spcPts val="1385"/>
                </a:lnSpc>
              </a:pPr>
              <a:r>
                <a:rPr lang="en-US" sz="989">
                  <a:solidFill>
                    <a:srgbClr val="000000"/>
                  </a:solidFill>
                  <a:latin typeface="Arial"/>
                  <a:ea typeface="Arial"/>
                  <a:cs typeface="Arial"/>
                  <a:sym typeface="Arial"/>
                </a:rPr>
                <a:t>+3,000</a:t>
              </a:r>
            </a:p>
          </p:txBody>
        </p:sp>
      </p:grpSp>
    </p:spTree>
  </p:cSld>
  <p:clrMapOvr>
    <a:masterClrMapping/>
  </p:clrMapOvr>
</p:sld>
</file>

<file path=ppt/slides/slide1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3736413" y="740747"/>
            <a:ext cx="11265136" cy="8899457"/>
          </a:xfrm>
          <a:custGeom>
            <a:avLst/>
            <a:gdLst/>
            <a:ahLst/>
            <a:cxnLst/>
            <a:rect r="r" b="b" t="t" l="l"/>
            <a:pathLst>
              <a:path h="8899457" w="11265136">
                <a:moveTo>
                  <a:pt x="0" y="0"/>
                </a:moveTo>
                <a:lnTo>
                  <a:pt x="11265136" y="0"/>
                </a:lnTo>
                <a:lnTo>
                  <a:pt x="11265136" y="8899457"/>
                </a:lnTo>
                <a:lnTo>
                  <a:pt x="0" y="8899457"/>
                </a:lnTo>
                <a:lnTo>
                  <a:pt x="0" y="0"/>
                </a:lnTo>
                <a:close/>
              </a:path>
            </a:pathLst>
          </a:custGeom>
          <a:blipFill>
            <a:blip r:embed="rId2"/>
            <a:stretch>
              <a:fillRect l="0" t="0" r="0" b="0"/>
            </a:stretch>
          </a:blipFill>
        </p:spPr>
      </p:sp>
    </p:spTree>
  </p:cSld>
  <p:clrMapOvr>
    <a:masterClrMapping/>
  </p:clrMapOvr>
</p:sld>
</file>

<file path=ppt/slides/slide17.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3227440" y="698684"/>
            <a:ext cx="11833119" cy="8889631"/>
          </a:xfrm>
          <a:custGeom>
            <a:avLst/>
            <a:gdLst/>
            <a:ahLst/>
            <a:cxnLst/>
            <a:rect r="r" b="b" t="t" l="l"/>
            <a:pathLst>
              <a:path h="8889631" w="11833119">
                <a:moveTo>
                  <a:pt x="0" y="0"/>
                </a:moveTo>
                <a:lnTo>
                  <a:pt x="11833120" y="0"/>
                </a:lnTo>
                <a:lnTo>
                  <a:pt x="11833120" y="8889632"/>
                </a:lnTo>
                <a:lnTo>
                  <a:pt x="0" y="8889632"/>
                </a:lnTo>
                <a:lnTo>
                  <a:pt x="0" y="0"/>
                </a:lnTo>
                <a:close/>
              </a:path>
            </a:pathLst>
          </a:custGeom>
          <a:blipFill>
            <a:blip r:embed="rId2"/>
            <a:stretch>
              <a:fillRect l="0" t="0" r="0" b="0"/>
            </a:stretch>
          </a:blipFill>
        </p:spPr>
      </p:sp>
    </p:spTree>
  </p:cSld>
  <p:clrMapOvr>
    <a:masterClrMapping/>
  </p:clrMapOvr>
</p:sld>
</file>

<file path=ppt/slides/slide18.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3296690" y="750709"/>
            <a:ext cx="11694619" cy="8785583"/>
          </a:xfrm>
          <a:custGeom>
            <a:avLst/>
            <a:gdLst/>
            <a:ahLst/>
            <a:cxnLst/>
            <a:rect r="r" b="b" t="t" l="l"/>
            <a:pathLst>
              <a:path h="8785583" w="11694619">
                <a:moveTo>
                  <a:pt x="0" y="0"/>
                </a:moveTo>
                <a:lnTo>
                  <a:pt x="11694620" y="0"/>
                </a:lnTo>
                <a:lnTo>
                  <a:pt x="11694620" y="8785582"/>
                </a:lnTo>
                <a:lnTo>
                  <a:pt x="0" y="8785582"/>
                </a:lnTo>
                <a:lnTo>
                  <a:pt x="0" y="0"/>
                </a:lnTo>
                <a:close/>
              </a:path>
            </a:pathLst>
          </a:custGeom>
          <a:blipFill>
            <a:blip r:embed="rId2"/>
            <a:stretch>
              <a:fillRect l="0" t="0" r="0" b="0"/>
            </a:stretch>
          </a:blipFill>
        </p:spPr>
      </p:sp>
    </p:spTree>
  </p:cSld>
  <p:clrMapOvr>
    <a:masterClrMapping/>
  </p:clrMapOvr>
</p:sld>
</file>

<file path=ppt/slides/slide19.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2212816" y="638230"/>
            <a:ext cx="13862368" cy="9010539"/>
          </a:xfrm>
          <a:custGeom>
            <a:avLst/>
            <a:gdLst/>
            <a:ahLst/>
            <a:cxnLst/>
            <a:rect r="r" b="b" t="t" l="l"/>
            <a:pathLst>
              <a:path h="9010539" w="13862368">
                <a:moveTo>
                  <a:pt x="0" y="0"/>
                </a:moveTo>
                <a:lnTo>
                  <a:pt x="13862368" y="0"/>
                </a:lnTo>
                <a:lnTo>
                  <a:pt x="13862368" y="9010540"/>
                </a:lnTo>
                <a:lnTo>
                  <a:pt x="0" y="9010540"/>
                </a:lnTo>
                <a:lnTo>
                  <a:pt x="0" y="0"/>
                </a:lnTo>
                <a:close/>
              </a:path>
            </a:pathLst>
          </a:custGeom>
          <a:blipFill>
            <a:blip r:embed="rId2"/>
            <a:stretch>
              <a:fillRect l="0" t="0" r="0" b="0"/>
            </a:stretch>
          </a:blipFill>
        </p:spPr>
      </p:sp>
    </p:spTree>
  </p:cSld>
  <p:clrMapOvr>
    <a:masterClrMapping/>
  </p:clrMapOvr>
</p:sld>
</file>

<file path=ppt/slides/slide20.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TextBox 2" id="2"/>
          <p:cNvSpPr txBox="true"/>
          <p:nvPr/>
        </p:nvSpPr>
        <p:spPr>
          <a:xfrm rot="0">
            <a:off x="2053391" y="10065566"/>
            <a:ext cx="161662" cy="29374"/>
          </a:xfrm>
          <a:prstGeom prst="rect">
            <a:avLst/>
          </a:prstGeom>
        </p:spPr>
        <p:txBody>
          <a:bodyPr anchor="t" rtlCol="false" tIns="0" lIns="0" bIns="0" rIns="0">
            <a:spAutoFit/>
          </a:bodyPr>
          <a:lstStyle/>
          <a:p>
            <a:pPr algn="l">
              <a:lnSpc>
                <a:spcPts val="190"/>
              </a:lnSpc>
            </a:pPr>
            <a:r>
              <a:rPr lang="en-US" sz="135">
                <a:solidFill>
                  <a:srgbClr val="FFFFFF"/>
                </a:solidFill>
                <a:latin typeface="ITC New Baskerville"/>
                <a:ea typeface="ITC New Baskerville"/>
                <a:cs typeface="ITC New Baskerville"/>
                <a:sym typeface="ITC New Baskerville"/>
              </a:rPr>
              <a:t>GSEducationalVersion</a:t>
            </a:r>
          </a:p>
        </p:txBody>
      </p:sp>
      <p:grpSp>
        <p:nvGrpSpPr>
          <p:cNvPr name="Group 3" id="3"/>
          <p:cNvGrpSpPr/>
          <p:nvPr/>
        </p:nvGrpSpPr>
        <p:grpSpPr>
          <a:xfrm rot="0">
            <a:off x="0" y="319405"/>
            <a:ext cx="4607692" cy="1284554"/>
            <a:chOff x="0" y="0"/>
            <a:chExt cx="1213548" cy="338319"/>
          </a:xfrm>
        </p:grpSpPr>
        <p:sp>
          <p:nvSpPr>
            <p:cNvPr name="Freeform 4" id="4"/>
            <p:cNvSpPr/>
            <p:nvPr/>
          </p:nvSpPr>
          <p:spPr>
            <a:xfrm flipH="false" flipV="false" rot="0">
              <a:off x="0" y="0"/>
              <a:ext cx="1213548" cy="338319"/>
            </a:xfrm>
            <a:custGeom>
              <a:avLst/>
              <a:gdLst/>
              <a:ahLst/>
              <a:cxnLst/>
              <a:rect r="r" b="b" t="t" l="l"/>
              <a:pathLst>
                <a:path h="338319" w="1213548">
                  <a:moveTo>
                    <a:pt x="0" y="0"/>
                  </a:moveTo>
                  <a:lnTo>
                    <a:pt x="1213548" y="0"/>
                  </a:lnTo>
                  <a:lnTo>
                    <a:pt x="1213548" y="338319"/>
                  </a:lnTo>
                  <a:lnTo>
                    <a:pt x="0" y="338319"/>
                  </a:lnTo>
                  <a:close/>
                </a:path>
              </a:pathLst>
            </a:custGeom>
            <a:solidFill>
              <a:srgbClr val="EFE7DA"/>
            </a:solidFill>
          </p:spPr>
        </p:sp>
        <p:sp>
          <p:nvSpPr>
            <p:cNvPr name="TextBox 5" id="5"/>
            <p:cNvSpPr txBox="true"/>
            <p:nvPr/>
          </p:nvSpPr>
          <p:spPr>
            <a:xfrm>
              <a:off x="0" y="-28575"/>
              <a:ext cx="1213548" cy="366894"/>
            </a:xfrm>
            <a:prstGeom prst="rect">
              <a:avLst/>
            </a:prstGeom>
          </p:spPr>
          <p:txBody>
            <a:bodyPr anchor="ctr" rtlCol="false" tIns="50800" lIns="50800" bIns="50800" rIns="50800"/>
            <a:lstStyle/>
            <a:p>
              <a:pPr algn="ctr">
                <a:lnSpc>
                  <a:spcPts val="2660"/>
                </a:lnSpc>
              </a:pPr>
            </a:p>
          </p:txBody>
        </p:sp>
      </p:grpSp>
      <p:sp>
        <p:nvSpPr>
          <p:cNvPr name="TextBox 6" id="6"/>
          <p:cNvSpPr txBox="true"/>
          <p:nvPr/>
        </p:nvSpPr>
        <p:spPr>
          <a:xfrm rot="0">
            <a:off x="12794249" y="9286875"/>
            <a:ext cx="4465051" cy="255397"/>
          </a:xfrm>
          <a:prstGeom prst="rect">
            <a:avLst/>
          </a:prstGeom>
        </p:spPr>
        <p:txBody>
          <a:bodyPr anchor="t" rtlCol="false" tIns="0" lIns="0" bIns="0" rIns="0">
            <a:spAutoFit/>
          </a:bodyPr>
          <a:lstStyle/>
          <a:p>
            <a:pPr algn="r">
              <a:lnSpc>
                <a:spcPts val="1918"/>
              </a:lnSpc>
            </a:pPr>
            <a:r>
              <a:rPr lang="en-US" sz="1899">
                <a:solidFill>
                  <a:srgbClr val="3F322C"/>
                </a:solidFill>
                <a:latin typeface="DM Sans"/>
                <a:ea typeface="DM Sans"/>
                <a:cs typeface="DM Sans"/>
                <a:sym typeface="DM Sans"/>
              </a:rPr>
              <a:t>сенсорний сад</a:t>
            </a:r>
          </a:p>
        </p:txBody>
      </p:sp>
      <p:sp>
        <p:nvSpPr>
          <p:cNvPr name="TextBox 7" id="7"/>
          <p:cNvSpPr txBox="true"/>
          <p:nvPr/>
        </p:nvSpPr>
        <p:spPr>
          <a:xfrm rot="0">
            <a:off x="-144111" y="629894"/>
            <a:ext cx="4751802" cy="596900"/>
          </a:xfrm>
          <a:prstGeom prst="rect">
            <a:avLst/>
          </a:prstGeom>
        </p:spPr>
        <p:txBody>
          <a:bodyPr anchor="t" rtlCol="false" tIns="0" lIns="0" bIns="0" rIns="0">
            <a:spAutoFit/>
          </a:bodyPr>
          <a:lstStyle/>
          <a:p>
            <a:pPr algn="r">
              <a:lnSpc>
                <a:spcPts val="4900"/>
              </a:lnSpc>
            </a:pPr>
            <a:r>
              <a:rPr lang="en-US" sz="3500" spc="-143">
                <a:solidFill>
                  <a:srgbClr val="3F322C"/>
                </a:solidFill>
                <a:latin typeface="Nourd"/>
                <a:ea typeface="Nourd"/>
                <a:cs typeface="Nourd"/>
                <a:sym typeface="Nourd"/>
              </a:rPr>
              <a:t>СЕНСОРНИЙ САД</a:t>
            </a:r>
          </a:p>
        </p:txBody>
      </p:sp>
      <p:grpSp>
        <p:nvGrpSpPr>
          <p:cNvPr name="Group 8" id="8"/>
          <p:cNvGrpSpPr/>
          <p:nvPr/>
        </p:nvGrpSpPr>
        <p:grpSpPr>
          <a:xfrm rot="0">
            <a:off x="5282970" y="1279204"/>
            <a:ext cx="8283250" cy="8805812"/>
            <a:chOff x="0" y="0"/>
            <a:chExt cx="15589504" cy="16572992"/>
          </a:xfrm>
        </p:grpSpPr>
        <p:sp>
          <p:nvSpPr>
            <p:cNvPr name="Freeform 9" id="9"/>
            <p:cNvSpPr/>
            <p:nvPr/>
          </p:nvSpPr>
          <p:spPr>
            <a:xfrm flipH="false" flipV="false" rot="0">
              <a:off x="0" y="0"/>
              <a:ext cx="15589504" cy="16572992"/>
            </a:xfrm>
            <a:custGeom>
              <a:avLst/>
              <a:gdLst/>
              <a:ahLst/>
              <a:cxnLst/>
              <a:rect r="r" b="b" t="t" l="l"/>
              <a:pathLst>
                <a:path h="16572992" w="15589504">
                  <a:moveTo>
                    <a:pt x="0" y="0"/>
                  </a:moveTo>
                  <a:lnTo>
                    <a:pt x="15589504" y="0"/>
                  </a:lnTo>
                  <a:lnTo>
                    <a:pt x="15589504" y="16572992"/>
                  </a:lnTo>
                  <a:lnTo>
                    <a:pt x="0" y="16572992"/>
                  </a:lnTo>
                  <a:lnTo>
                    <a:pt x="0" y="0"/>
                  </a:lnTo>
                  <a:close/>
                </a:path>
              </a:pathLst>
            </a:custGeom>
            <a:blipFill>
              <a:blip r:embed="rId2"/>
              <a:stretch>
                <a:fillRect l="0" t="-7281" r="0" b="-1"/>
              </a:stretch>
            </a:blipFill>
          </p:spPr>
        </p:sp>
      </p:grpSp>
      <p:grpSp>
        <p:nvGrpSpPr>
          <p:cNvPr name="Group 10" id="10"/>
          <p:cNvGrpSpPr/>
          <p:nvPr/>
        </p:nvGrpSpPr>
        <p:grpSpPr>
          <a:xfrm rot="0">
            <a:off x="7118029" y="3019427"/>
            <a:ext cx="766568" cy="766568"/>
            <a:chOff x="0" y="0"/>
            <a:chExt cx="1442720" cy="1442720"/>
          </a:xfrm>
        </p:grpSpPr>
        <p:sp>
          <p:nvSpPr>
            <p:cNvPr name="Freeform 11" id="11"/>
            <p:cNvSpPr/>
            <p:nvPr/>
          </p:nvSpPr>
          <p:spPr>
            <a:xfrm flipH="false" flipV="false" rot="0">
              <a:off x="0" y="0"/>
              <a:ext cx="1442720" cy="1442720"/>
            </a:xfrm>
            <a:custGeom>
              <a:avLst/>
              <a:gdLst/>
              <a:ahLst/>
              <a:cxnLst/>
              <a:rect r="r" b="b" t="t" l="l"/>
              <a:pathLst>
                <a:path h="1442720" w="1442720">
                  <a:moveTo>
                    <a:pt x="0" y="0"/>
                  </a:moveTo>
                  <a:lnTo>
                    <a:pt x="1442720" y="0"/>
                  </a:lnTo>
                  <a:lnTo>
                    <a:pt x="1442720" y="1442720"/>
                  </a:lnTo>
                  <a:lnTo>
                    <a:pt x="0" y="1442720"/>
                  </a:lnTo>
                  <a:lnTo>
                    <a:pt x="0" y="0"/>
                  </a:lnTo>
                  <a:close/>
                </a:path>
              </a:pathLst>
            </a:custGeom>
            <a:blipFill>
              <a:blip r:embed="rId3"/>
              <a:stretch>
                <a:fillRect l="0" t="0" r="0" b="0"/>
              </a:stretch>
            </a:blipFill>
          </p:spPr>
        </p:sp>
      </p:grpSp>
      <p:grpSp>
        <p:nvGrpSpPr>
          <p:cNvPr name="Group 12" id="12"/>
          <p:cNvGrpSpPr/>
          <p:nvPr/>
        </p:nvGrpSpPr>
        <p:grpSpPr>
          <a:xfrm rot="0">
            <a:off x="9229417" y="1725372"/>
            <a:ext cx="766568" cy="766568"/>
            <a:chOff x="0" y="0"/>
            <a:chExt cx="1442720" cy="1442720"/>
          </a:xfrm>
        </p:grpSpPr>
        <p:sp>
          <p:nvSpPr>
            <p:cNvPr name="Freeform 13" id="13"/>
            <p:cNvSpPr/>
            <p:nvPr/>
          </p:nvSpPr>
          <p:spPr>
            <a:xfrm flipH="false" flipV="false" rot="0">
              <a:off x="0" y="0"/>
              <a:ext cx="1442720" cy="1442720"/>
            </a:xfrm>
            <a:custGeom>
              <a:avLst/>
              <a:gdLst/>
              <a:ahLst/>
              <a:cxnLst/>
              <a:rect r="r" b="b" t="t" l="l"/>
              <a:pathLst>
                <a:path h="1442720" w="1442720">
                  <a:moveTo>
                    <a:pt x="0" y="0"/>
                  </a:moveTo>
                  <a:lnTo>
                    <a:pt x="1442720" y="0"/>
                  </a:lnTo>
                  <a:lnTo>
                    <a:pt x="1442720" y="1442720"/>
                  </a:lnTo>
                  <a:lnTo>
                    <a:pt x="0" y="1442720"/>
                  </a:lnTo>
                  <a:lnTo>
                    <a:pt x="0" y="0"/>
                  </a:lnTo>
                  <a:close/>
                </a:path>
              </a:pathLst>
            </a:custGeom>
            <a:blipFill>
              <a:blip r:embed="rId3"/>
              <a:stretch>
                <a:fillRect l="0" t="0" r="0" b="0"/>
              </a:stretch>
            </a:blipFill>
          </p:spPr>
        </p:sp>
      </p:grpSp>
      <p:grpSp>
        <p:nvGrpSpPr>
          <p:cNvPr name="Group 14" id="14"/>
          <p:cNvGrpSpPr/>
          <p:nvPr/>
        </p:nvGrpSpPr>
        <p:grpSpPr>
          <a:xfrm rot="0">
            <a:off x="10873739" y="1740265"/>
            <a:ext cx="766568" cy="766568"/>
            <a:chOff x="0" y="0"/>
            <a:chExt cx="1442720" cy="1442720"/>
          </a:xfrm>
        </p:grpSpPr>
        <p:sp>
          <p:nvSpPr>
            <p:cNvPr name="Freeform 15" id="15"/>
            <p:cNvSpPr/>
            <p:nvPr/>
          </p:nvSpPr>
          <p:spPr>
            <a:xfrm flipH="false" flipV="false" rot="0">
              <a:off x="0" y="0"/>
              <a:ext cx="1442720" cy="1442720"/>
            </a:xfrm>
            <a:custGeom>
              <a:avLst/>
              <a:gdLst/>
              <a:ahLst/>
              <a:cxnLst/>
              <a:rect r="r" b="b" t="t" l="l"/>
              <a:pathLst>
                <a:path h="1442720" w="1442720">
                  <a:moveTo>
                    <a:pt x="0" y="0"/>
                  </a:moveTo>
                  <a:lnTo>
                    <a:pt x="1442720" y="0"/>
                  </a:lnTo>
                  <a:lnTo>
                    <a:pt x="1442720" y="1442720"/>
                  </a:lnTo>
                  <a:lnTo>
                    <a:pt x="0" y="1442720"/>
                  </a:lnTo>
                  <a:lnTo>
                    <a:pt x="0" y="0"/>
                  </a:lnTo>
                  <a:close/>
                </a:path>
              </a:pathLst>
            </a:custGeom>
            <a:blipFill>
              <a:blip r:embed="rId4"/>
              <a:stretch>
                <a:fillRect l="0" t="0" r="0" b="0"/>
              </a:stretch>
            </a:blipFill>
          </p:spPr>
        </p:sp>
      </p:grpSp>
      <p:grpSp>
        <p:nvGrpSpPr>
          <p:cNvPr name="Group 16" id="16"/>
          <p:cNvGrpSpPr/>
          <p:nvPr/>
        </p:nvGrpSpPr>
        <p:grpSpPr>
          <a:xfrm rot="0">
            <a:off x="5694744" y="7988244"/>
            <a:ext cx="384364" cy="384364"/>
            <a:chOff x="0" y="0"/>
            <a:chExt cx="723392" cy="723392"/>
          </a:xfrm>
        </p:grpSpPr>
        <p:sp>
          <p:nvSpPr>
            <p:cNvPr name="Freeform 17" id="17"/>
            <p:cNvSpPr/>
            <p:nvPr/>
          </p:nvSpPr>
          <p:spPr>
            <a:xfrm flipH="false" flipV="false" rot="0">
              <a:off x="0" y="0"/>
              <a:ext cx="723392" cy="723392"/>
            </a:xfrm>
            <a:custGeom>
              <a:avLst/>
              <a:gdLst/>
              <a:ahLst/>
              <a:cxnLst/>
              <a:rect r="r" b="b" t="t" l="l"/>
              <a:pathLst>
                <a:path h="723392" w="723392">
                  <a:moveTo>
                    <a:pt x="0" y="0"/>
                  </a:moveTo>
                  <a:lnTo>
                    <a:pt x="723392" y="0"/>
                  </a:lnTo>
                  <a:lnTo>
                    <a:pt x="723392" y="723392"/>
                  </a:lnTo>
                  <a:lnTo>
                    <a:pt x="0" y="723392"/>
                  </a:lnTo>
                  <a:lnTo>
                    <a:pt x="0" y="0"/>
                  </a:lnTo>
                  <a:close/>
                </a:path>
              </a:pathLst>
            </a:custGeom>
            <a:blipFill>
              <a:blip r:embed="rId5"/>
              <a:stretch>
                <a:fillRect l="0" t="0" r="0" b="0"/>
              </a:stretch>
            </a:blipFill>
          </p:spPr>
        </p:sp>
      </p:grpSp>
      <p:grpSp>
        <p:nvGrpSpPr>
          <p:cNvPr name="Group 18" id="18"/>
          <p:cNvGrpSpPr/>
          <p:nvPr/>
        </p:nvGrpSpPr>
        <p:grpSpPr>
          <a:xfrm rot="0">
            <a:off x="6068203" y="7988244"/>
            <a:ext cx="384364" cy="384364"/>
            <a:chOff x="0" y="0"/>
            <a:chExt cx="723392" cy="723392"/>
          </a:xfrm>
        </p:grpSpPr>
        <p:sp>
          <p:nvSpPr>
            <p:cNvPr name="Freeform 19" id="19"/>
            <p:cNvSpPr/>
            <p:nvPr/>
          </p:nvSpPr>
          <p:spPr>
            <a:xfrm flipH="false" flipV="false" rot="0">
              <a:off x="0" y="0"/>
              <a:ext cx="723392" cy="723392"/>
            </a:xfrm>
            <a:custGeom>
              <a:avLst/>
              <a:gdLst/>
              <a:ahLst/>
              <a:cxnLst/>
              <a:rect r="r" b="b" t="t" l="l"/>
              <a:pathLst>
                <a:path h="723392" w="723392">
                  <a:moveTo>
                    <a:pt x="0" y="0"/>
                  </a:moveTo>
                  <a:lnTo>
                    <a:pt x="723392" y="0"/>
                  </a:lnTo>
                  <a:lnTo>
                    <a:pt x="723392" y="723392"/>
                  </a:lnTo>
                  <a:lnTo>
                    <a:pt x="0" y="723392"/>
                  </a:lnTo>
                  <a:lnTo>
                    <a:pt x="0" y="0"/>
                  </a:lnTo>
                  <a:close/>
                </a:path>
              </a:pathLst>
            </a:custGeom>
            <a:blipFill>
              <a:blip r:embed="rId5"/>
              <a:stretch>
                <a:fillRect l="0" t="0" r="0" b="0"/>
              </a:stretch>
            </a:blipFill>
          </p:spPr>
        </p:sp>
      </p:grpSp>
      <p:grpSp>
        <p:nvGrpSpPr>
          <p:cNvPr name="Group 20" id="20"/>
          <p:cNvGrpSpPr/>
          <p:nvPr/>
        </p:nvGrpSpPr>
        <p:grpSpPr>
          <a:xfrm rot="0">
            <a:off x="7490287" y="7988244"/>
            <a:ext cx="384364" cy="384364"/>
            <a:chOff x="0" y="0"/>
            <a:chExt cx="723392" cy="723392"/>
          </a:xfrm>
        </p:grpSpPr>
        <p:sp>
          <p:nvSpPr>
            <p:cNvPr name="Freeform 21" id="21"/>
            <p:cNvSpPr/>
            <p:nvPr/>
          </p:nvSpPr>
          <p:spPr>
            <a:xfrm flipH="false" flipV="false" rot="0">
              <a:off x="0" y="0"/>
              <a:ext cx="723392" cy="723392"/>
            </a:xfrm>
            <a:custGeom>
              <a:avLst/>
              <a:gdLst/>
              <a:ahLst/>
              <a:cxnLst/>
              <a:rect r="r" b="b" t="t" l="l"/>
              <a:pathLst>
                <a:path h="723392" w="723392">
                  <a:moveTo>
                    <a:pt x="0" y="0"/>
                  </a:moveTo>
                  <a:lnTo>
                    <a:pt x="723392" y="0"/>
                  </a:lnTo>
                  <a:lnTo>
                    <a:pt x="723392" y="723392"/>
                  </a:lnTo>
                  <a:lnTo>
                    <a:pt x="0" y="723392"/>
                  </a:lnTo>
                  <a:lnTo>
                    <a:pt x="0" y="0"/>
                  </a:lnTo>
                  <a:close/>
                </a:path>
              </a:pathLst>
            </a:custGeom>
            <a:blipFill>
              <a:blip r:embed="rId6"/>
              <a:stretch>
                <a:fillRect l="0" t="0" r="0" b="0"/>
              </a:stretch>
            </a:blipFill>
          </p:spPr>
        </p:sp>
      </p:grpSp>
      <p:grpSp>
        <p:nvGrpSpPr>
          <p:cNvPr name="Group 22" id="22"/>
          <p:cNvGrpSpPr/>
          <p:nvPr/>
        </p:nvGrpSpPr>
        <p:grpSpPr>
          <a:xfrm rot="0">
            <a:off x="7133894" y="7988244"/>
            <a:ext cx="384364" cy="384364"/>
            <a:chOff x="0" y="0"/>
            <a:chExt cx="723392" cy="723392"/>
          </a:xfrm>
        </p:grpSpPr>
        <p:sp>
          <p:nvSpPr>
            <p:cNvPr name="Freeform 23" id="23"/>
            <p:cNvSpPr/>
            <p:nvPr/>
          </p:nvSpPr>
          <p:spPr>
            <a:xfrm flipH="false" flipV="false" rot="0">
              <a:off x="0" y="0"/>
              <a:ext cx="723392" cy="723392"/>
            </a:xfrm>
            <a:custGeom>
              <a:avLst/>
              <a:gdLst/>
              <a:ahLst/>
              <a:cxnLst/>
              <a:rect r="r" b="b" t="t" l="l"/>
              <a:pathLst>
                <a:path h="723392" w="723392">
                  <a:moveTo>
                    <a:pt x="0" y="0"/>
                  </a:moveTo>
                  <a:lnTo>
                    <a:pt x="723392" y="0"/>
                  </a:lnTo>
                  <a:lnTo>
                    <a:pt x="723392" y="723392"/>
                  </a:lnTo>
                  <a:lnTo>
                    <a:pt x="0" y="723392"/>
                  </a:lnTo>
                  <a:lnTo>
                    <a:pt x="0" y="0"/>
                  </a:lnTo>
                  <a:close/>
                </a:path>
              </a:pathLst>
            </a:custGeom>
            <a:blipFill>
              <a:blip r:embed="rId6"/>
              <a:stretch>
                <a:fillRect l="0" t="0" r="0" b="0"/>
              </a:stretch>
            </a:blipFill>
          </p:spPr>
        </p:sp>
      </p:grpSp>
      <p:grpSp>
        <p:nvGrpSpPr>
          <p:cNvPr name="Group 24" id="24"/>
          <p:cNvGrpSpPr/>
          <p:nvPr/>
        </p:nvGrpSpPr>
        <p:grpSpPr>
          <a:xfrm rot="0">
            <a:off x="6425412" y="7988244"/>
            <a:ext cx="384364" cy="384364"/>
            <a:chOff x="0" y="0"/>
            <a:chExt cx="723392" cy="723392"/>
          </a:xfrm>
        </p:grpSpPr>
        <p:sp>
          <p:nvSpPr>
            <p:cNvPr name="Freeform 25" id="25"/>
            <p:cNvSpPr/>
            <p:nvPr/>
          </p:nvSpPr>
          <p:spPr>
            <a:xfrm flipH="false" flipV="false" rot="0">
              <a:off x="0" y="0"/>
              <a:ext cx="723392" cy="723392"/>
            </a:xfrm>
            <a:custGeom>
              <a:avLst/>
              <a:gdLst/>
              <a:ahLst/>
              <a:cxnLst/>
              <a:rect r="r" b="b" t="t" l="l"/>
              <a:pathLst>
                <a:path h="723392" w="723392">
                  <a:moveTo>
                    <a:pt x="0" y="0"/>
                  </a:moveTo>
                  <a:lnTo>
                    <a:pt x="723392" y="0"/>
                  </a:lnTo>
                  <a:lnTo>
                    <a:pt x="723392" y="723392"/>
                  </a:lnTo>
                  <a:lnTo>
                    <a:pt x="0" y="723392"/>
                  </a:lnTo>
                  <a:lnTo>
                    <a:pt x="0" y="0"/>
                  </a:lnTo>
                  <a:close/>
                </a:path>
              </a:pathLst>
            </a:custGeom>
            <a:blipFill>
              <a:blip r:embed="rId5"/>
              <a:stretch>
                <a:fillRect l="0" t="0" r="0" b="0"/>
              </a:stretch>
            </a:blipFill>
          </p:spPr>
        </p:sp>
      </p:grpSp>
      <p:grpSp>
        <p:nvGrpSpPr>
          <p:cNvPr name="Group 26" id="26"/>
          <p:cNvGrpSpPr/>
          <p:nvPr/>
        </p:nvGrpSpPr>
        <p:grpSpPr>
          <a:xfrm rot="0">
            <a:off x="6772885" y="7988244"/>
            <a:ext cx="384364" cy="384364"/>
            <a:chOff x="0" y="0"/>
            <a:chExt cx="723392" cy="723392"/>
          </a:xfrm>
        </p:grpSpPr>
        <p:sp>
          <p:nvSpPr>
            <p:cNvPr name="Freeform 27" id="27"/>
            <p:cNvSpPr/>
            <p:nvPr/>
          </p:nvSpPr>
          <p:spPr>
            <a:xfrm flipH="false" flipV="false" rot="0">
              <a:off x="0" y="0"/>
              <a:ext cx="723392" cy="723392"/>
            </a:xfrm>
            <a:custGeom>
              <a:avLst/>
              <a:gdLst/>
              <a:ahLst/>
              <a:cxnLst/>
              <a:rect r="r" b="b" t="t" l="l"/>
              <a:pathLst>
                <a:path h="723392" w="723392">
                  <a:moveTo>
                    <a:pt x="0" y="0"/>
                  </a:moveTo>
                  <a:lnTo>
                    <a:pt x="723392" y="0"/>
                  </a:lnTo>
                  <a:lnTo>
                    <a:pt x="723392" y="723392"/>
                  </a:lnTo>
                  <a:lnTo>
                    <a:pt x="0" y="723392"/>
                  </a:lnTo>
                  <a:lnTo>
                    <a:pt x="0" y="0"/>
                  </a:lnTo>
                  <a:close/>
                </a:path>
              </a:pathLst>
            </a:custGeom>
            <a:blipFill>
              <a:blip r:embed="rId5"/>
              <a:stretch>
                <a:fillRect l="0" t="0" r="0" b="0"/>
              </a:stretch>
            </a:blipFill>
          </p:spPr>
        </p:sp>
      </p:grpSp>
      <p:grpSp>
        <p:nvGrpSpPr>
          <p:cNvPr name="Group 28" id="28"/>
          <p:cNvGrpSpPr/>
          <p:nvPr/>
        </p:nvGrpSpPr>
        <p:grpSpPr>
          <a:xfrm rot="0">
            <a:off x="11274918" y="2716154"/>
            <a:ext cx="384364" cy="384364"/>
            <a:chOff x="0" y="0"/>
            <a:chExt cx="723392" cy="723392"/>
          </a:xfrm>
        </p:grpSpPr>
        <p:sp>
          <p:nvSpPr>
            <p:cNvPr name="Freeform 29" id="29"/>
            <p:cNvSpPr/>
            <p:nvPr/>
          </p:nvSpPr>
          <p:spPr>
            <a:xfrm flipH="false" flipV="false" rot="0">
              <a:off x="0" y="0"/>
              <a:ext cx="723392" cy="723392"/>
            </a:xfrm>
            <a:custGeom>
              <a:avLst/>
              <a:gdLst/>
              <a:ahLst/>
              <a:cxnLst/>
              <a:rect r="r" b="b" t="t" l="l"/>
              <a:pathLst>
                <a:path h="723392" w="723392">
                  <a:moveTo>
                    <a:pt x="0" y="0"/>
                  </a:moveTo>
                  <a:lnTo>
                    <a:pt x="723392" y="0"/>
                  </a:lnTo>
                  <a:lnTo>
                    <a:pt x="723392" y="723392"/>
                  </a:lnTo>
                  <a:lnTo>
                    <a:pt x="0" y="723392"/>
                  </a:lnTo>
                  <a:lnTo>
                    <a:pt x="0" y="0"/>
                  </a:lnTo>
                  <a:close/>
                </a:path>
              </a:pathLst>
            </a:custGeom>
            <a:blipFill>
              <a:blip r:embed="rId5"/>
              <a:stretch>
                <a:fillRect l="0" t="0" r="0" b="0"/>
              </a:stretch>
            </a:blipFill>
          </p:spPr>
        </p:sp>
      </p:grpSp>
      <p:grpSp>
        <p:nvGrpSpPr>
          <p:cNvPr name="Group 30" id="30"/>
          <p:cNvGrpSpPr/>
          <p:nvPr/>
        </p:nvGrpSpPr>
        <p:grpSpPr>
          <a:xfrm rot="0">
            <a:off x="11274918" y="3094714"/>
            <a:ext cx="384364" cy="384364"/>
            <a:chOff x="0" y="0"/>
            <a:chExt cx="723392" cy="723392"/>
          </a:xfrm>
        </p:grpSpPr>
        <p:sp>
          <p:nvSpPr>
            <p:cNvPr name="Freeform 31" id="31"/>
            <p:cNvSpPr/>
            <p:nvPr/>
          </p:nvSpPr>
          <p:spPr>
            <a:xfrm flipH="false" flipV="false" rot="0">
              <a:off x="0" y="0"/>
              <a:ext cx="723392" cy="723392"/>
            </a:xfrm>
            <a:custGeom>
              <a:avLst/>
              <a:gdLst/>
              <a:ahLst/>
              <a:cxnLst/>
              <a:rect r="r" b="b" t="t" l="l"/>
              <a:pathLst>
                <a:path h="723392" w="723392">
                  <a:moveTo>
                    <a:pt x="0" y="0"/>
                  </a:moveTo>
                  <a:lnTo>
                    <a:pt x="723392" y="0"/>
                  </a:lnTo>
                  <a:lnTo>
                    <a:pt x="723392" y="723392"/>
                  </a:lnTo>
                  <a:lnTo>
                    <a:pt x="0" y="723392"/>
                  </a:lnTo>
                  <a:lnTo>
                    <a:pt x="0" y="0"/>
                  </a:lnTo>
                  <a:close/>
                </a:path>
              </a:pathLst>
            </a:custGeom>
            <a:blipFill>
              <a:blip r:embed="rId5"/>
              <a:stretch>
                <a:fillRect l="0" t="0" r="0" b="0"/>
              </a:stretch>
            </a:blipFill>
          </p:spPr>
        </p:sp>
      </p:grpSp>
      <p:grpSp>
        <p:nvGrpSpPr>
          <p:cNvPr name="Group 32" id="32"/>
          <p:cNvGrpSpPr/>
          <p:nvPr/>
        </p:nvGrpSpPr>
        <p:grpSpPr>
          <a:xfrm rot="0">
            <a:off x="11274918" y="3485900"/>
            <a:ext cx="384364" cy="384364"/>
            <a:chOff x="0" y="0"/>
            <a:chExt cx="723392" cy="723392"/>
          </a:xfrm>
        </p:grpSpPr>
        <p:sp>
          <p:nvSpPr>
            <p:cNvPr name="Freeform 33" id="33"/>
            <p:cNvSpPr/>
            <p:nvPr/>
          </p:nvSpPr>
          <p:spPr>
            <a:xfrm flipH="false" flipV="false" rot="0">
              <a:off x="0" y="0"/>
              <a:ext cx="723392" cy="723392"/>
            </a:xfrm>
            <a:custGeom>
              <a:avLst/>
              <a:gdLst/>
              <a:ahLst/>
              <a:cxnLst/>
              <a:rect r="r" b="b" t="t" l="l"/>
              <a:pathLst>
                <a:path h="723392" w="723392">
                  <a:moveTo>
                    <a:pt x="0" y="0"/>
                  </a:moveTo>
                  <a:lnTo>
                    <a:pt x="723392" y="0"/>
                  </a:lnTo>
                  <a:lnTo>
                    <a:pt x="723392" y="723392"/>
                  </a:lnTo>
                  <a:lnTo>
                    <a:pt x="0" y="723392"/>
                  </a:lnTo>
                  <a:lnTo>
                    <a:pt x="0" y="0"/>
                  </a:lnTo>
                  <a:close/>
                </a:path>
              </a:pathLst>
            </a:custGeom>
            <a:blipFill>
              <a:blip r:embed="rId5"/>
              <a:stretch>
                <a:fillRect l="0" t="0" r="0" b="0"/>
              </a:stretch>
            </a:blipFill>
          </p:spPr>
        </p:sp>
      </p:grpSp>
      <p:grpSp>
        <p:nvGrpSpPr>
          <p:cNvPr name="Group 34" id="34"/>
          <p:cNvGrpSpPr/>
          <p:nvPr/>
        </p:nvGrpSpPr>
        <p:grpSpPr>
          <a:xfrm rot="0">
            <a:off x="5779626" y="4408939"/>
            <a:ext cx="384364" cy="384364"/>
            <a:chOff x="0" y="0"/>
            <a:chExt cx="723392" cy="723392"/>
          </a:xfrm>
        </p:grpSpPr>
        <p:sp>
          <p:nvSpPr>
            <p:cNvPr name="Freeform 35" id="35"/>
            <p:cNvSpPr/>
            <p:nvPr/>
          </p:nvSpPr>
          <p:spPr>
            <a:xfrm flipH="false" flipV="false" rot="0">
              <a:off x="0" y="0"/>
              <a:ext cx="723392" cy="723392"/>
            </a:xfrm>
            <a:custGeom>
              <a:avLst/>
              <a:gdLst/>
              <a:ahLst/>
              <a:cxnLst/>
              <a:rect r="r" b="b" t="t" l="l"/>
              <a:pathLst>
                <a:path h="723392" w="723392">
                  <a:moveTo>
                    <a:pt x="0" y="0"/>
                  </a:moveTo>
                  <a:lnTo>
                    <a:pt x="723392" y="0"/>
                  </a:lnTo>
                  <a:lnTo>
                    <a:pt x="723392" y="723392"/>
                  </a:lnTo>
                  <a:lnTo>
                    <a:pt x="0" y="723392"/>
                  </a:lnTo>
                  <a:lnTo>
                    <a:pt x="0" y="0"/>
                  </a:lnTo>
                  <a:close/>
                </a:path>
              </a:pathLst>
            </a:custGeom>
            <a:blipFill>
              <a:blip r:embed="rId5"/>
              <a:stretch>
                <a:fillRect l="0" t="0" r="0" b="0"/>
              </a:stretch>
            </a:blipFill>
          </p:spPr>
        </p:sp>
      </p:grpSp>
      <p:grpSp>
        <p:nvGrpSpPr>
          <p:cNvPr name="Group 36" id="36"/>
          <p:cNvGrpSpPr/>
          <p:nvPr/>
        </p:nvGrpSpPr>
        <p:grpSpPr>
          <a:xfrm rot="0">
            <a:off x="5679858" y="4781177"/>
            <a:ext cx="384364" cy="384364"/>
            <a:chOff x="0" y="0"/>
            <a:chExt cx="723392" cy="723392"/>
          </a:xfrm>
        </p:grpSpPr>
        <p:sp>
          <p:nvSpPr>
            <p:cNvPr name="Freeform 37" id="37"/>
            <p:cNvSpPr/>
            <p:nvPr/>
          </p:nvSpPr>
          <p:spPr>
            <a:xfrm flipH="false" flipV="false" rot="0">
              <a:off x="0" y="0"/>
              <a:ext cx="723392" cy="723392"/>
            </a:xfrm>
            <a:custGeom>
              <a:avLst/>
              <a:gdLst/>
              <a:ahLst/>
              <a:cxnLst/>
              <a:rect r="r" b="b" t="t" l="l"/>
              <a:pathLst>
                <a:path h="723392" w="723392">
                  <a:moveTo>
                    <a:pt x="0" y="0"/>
                  </a:moveTo>
                  <a:lnTo>
                    <a:pt x="723392" y="0"/>
                  </a:lnTo>
                  <a:lnTo>
                    <a:pt x="723392" y="723392"/>
                  </a:lnTo>
                  <a:lnTo>
                    <a:pt x="0" y="723392"/>
                  </a:lnTo>
                  <a:lnTo>
                    <a:pt x="0" y="0"/>
                  </a:lnTo>
                  <a:close/>
                </a:path>
              </a:pathLst>
            </a:custGeom>
            <a:blipFill>
              <a:blip r:embed="rId5"/>
              <a:stretch>
                <a:fillRect l="0" t="0" r="0" b="0"/>
              </a:stretch>
            </a:blipFill>
          </p:spPr>
        </p:sp>
      </p:grpSp>
      <p:grpSp>
        <p:nvGrpSpPr>
          <p:cNvPr name="Group 38" id="38"/>
          <p:cNvGrpSpPr/>
          <p:nvPr/>
        </p:nvGrpSpPr>
        <p:grpSpPr>
          <a:xfrm rot="0">
            <a:off x="5778925" y="5158178"/>
            <a:ext cx="384364" cy="384364"/>
            <a:chOff x="0" y="0"/>
            <a:chExt cx="723392" cy="723392"/>
          </a:xfrm>
        </p:grpSpPr>
        <p:sp>
          <p:nvSpPr>
            <p:cNvPr name="Freeform 39" id="39"/>
            <p:cNvSpPr/>
            <p:nvPr/>
          </p:nvSpPr>
          <p:spPr>
            <a:xfrm flipH="false" flipV="false" rot="0">
              <a:off x="0" y="0"/>
              <a:ext cx="723392" cy="723392"/>
            </a:xfrm>
            <a:custGeom>
              <a:avLst/>
              <a:gdLst/>
              <a:ahLst/>
              <a:cxnLst/>
              <a:rect r="r" b="b" t="t" l="l"/>
              <a:pathLst>
                <a:path h="723392" w="723392">
                  <a:moveTo>
                    <a:pt x="0" y="0"/>
                  </a:moveTo>
                  <a:lnTo>
                    <a:pt x="723392" y="0"/>
                  </a:lnTo>
                  <a:lnTo>
                    <a:pt x="723392" y="723392"/>
                  </a:lnTo>
                  <a:lnTo>
                    <a:pt x="0" y="723392"/>
                  </a:lnTo>
                  <a:lnTo>
                    <a:pt x="0" y="0"/>
                  </a:lnTo>
                  <a:close/>
                </a:path>
              </a:pathLst>
            </a:custGeom>
            <a:blipFill>
              <a:blip r:embed="rId5"/>
              <a:stretch>
                <a:fillRect l="0" t="0" r="0" b="0"/>
              </a:stretch>
            </a:blipFill>
          </p:spPr>
        </p:sp>
      </p:grpSp>
      <p:grpSp>
        <p:nvGrpSpPr>
          <p:cNvPr name="Group 40" id="40"/>
          <p:cNvGrpSpPr/>
          <p:nvPr/>
        </p:nvGrpSpPr>
        <p:grpSpPr>
          <a:xfrm rot="0">
            <a:off x="5679858" y="3132537"/>
            <a:ext cx="384364" cy="384364"/>
            <a:chOff x="0" y="0"/>
            <a:chExt cx="723392" cy="723392"/>
          </a:xfrm>
        </p:grpSpPr>
        <p:sp>
          <p:nvSpPr>
            <p:cNvPr name="Freeform 41" id="41"/>
            <p:cNvSpPr/>
            <p:nvPr/>
          </p:nvSpPr>
          <p:spPr>
            <a:xfrm flipH="false" flipV="false" rot="0">
              <a:off x="0" y="0"/>
              <a:ext cx="723392" cy="723392"/>
            </a:xfrm>
            <a:custGeom>
              <a:avLst/>
              <a:gdLst/>
              <a:ahLst/>
              <a:cxnLst/>
              <a:rect r="r" b="b" t="t" l="l"/>
              <a:pathLst>
                <a:path h="723392" w="723392">
                  <a:moveTo>
                    <a:pt x="0" y="0"/>
                  </a:moveTo>
                  <a:lnTo>
                    <a:pt x="723392" y="0"/>
                  </a:lnTo>
                  <a:lnTo>
                    <a:pt x="723392" y="723392"/>
                  </a:lnTo>
                  <a:lnTo>
                    <a:pt x="0" y="723392"/>
                  </a:lnTo>
                  <a:lnTo>
                    <a:pt x="0" y="0"/>
                  </a:lnTo>
                  <a:close/>
                </a:path>
              </a:pathLst>
            </a:custGeom>
            <a:blipFill>
              <a:blip r:embed="rId5"/>
              <a:stretch>
                <a:fillRect l="0" t="0" r="0" b="0"/>
              </a:stretch>
            </a:blipFill>
          </p:spPr>
        </p:sp>
      </p:grpSp>
      <p:grpSp>
        <p:nvGrpSpPr>
          <p:cNvPr name="Group 42" id="42"/>
          <p:cNvGrpSpPr/>
          <p:nvPr/>
        </p:nvGrpSpPr>
        <p:grpSpPr>
          <a:xfrm rot="0">
            <a:off x="5679858" y="1865540"/>
            <a:ext cx="384364" cy="384364"/>
            <a:chOff x="0" y="0"/>
            <a:chExt cx="723392" cy="723392"/>
          </a:xfrm>
        </p:grpSpPr>
        <p:sp>
          <p:nvSpPr>
            <p:cNvPr name="Freeform 43" id="43"/>
            <p:cNvSpPr/>
            <p:nvPr/>
          </p:nvSpPr>
          <p:spPr>
            <a:xfrm flipH="false" flipV="false" rot="0">
              <a:off x="0" y="0"/>
              <a:ext cx="723392" cy="723392"/>
            </a:xfrm>
            <a:custGeom>
              <a:avLst/>
              <a:gdLst/>
              <a:ahLst/>
              <a:cxnLst/>
              <a:rect r="r" b="b" t="t" l="l"/>
              <a:pathLst>
                <a:path h="723392" w="723392">
                  <a:moveTo>
                    <a:pt x="0" y="0"/>
                  </a:moveTo>
                  <a:lnTo>
                    <a:pt x="723392" y="0"/>
                  </a:lnTo>
                  <a:lnTo>
                    <a:pt x="723392" y="723392"/>
                  </a:lnTo>
                  <a:lnTo>
                    <a:pt x="0" y="723392"/>
                  </a:lnTo>
                  <a:lnTo>
                    <a:pt x="0" y="0"/>
                  </a:lnTo>
                  <a:close/>
                </a:path>
              </a:pathLst>
            </a:custGeom>
            <a:blipFill>
              <a:blip r:embed="rId5"/>
              <a:stretch>
                <a:fillRect l="0" t="0" r="0" b="0"/>
              </a:stretch>
            </a:blipFill>
          </p:spPr>
        </p:sp>
      </p:grpSp>
      <p:grpSp>
        <p:nvGrpSpPr>
          <p:cNvPr name="Group 44" id="44"/>
          <p:cNvGrpSpPr/>
          <p:nvPr/>
        </p:nvGrpSpPr>
        <p:grpSpPr>
          <a:xfrm rot="0">
            <a:off x="5987909" y="1722922"/>
            <a:ext cx="384364" cy="384364"/>
            <a:chOff x="0" y="0"/>
            <a:chExt cx="723392" cy="723392"/>
          </a:xfrm>
        </p:grpSpPr>
        <p:sp>
          <p:nvSpPr>
            <p:cNvPr name="Freeform 45" id="45"/>
            <p:cNvSpPr/>
            <p:nvPr/>
          </p:nvSpPr>
          <p:spPr>
            <a:xfrm flipH="false" flipV="false" rot="0">
              <a:off x="0" y="0"/>
              <a:ext cx="723392" cy="723392"/>
            </a:xfrm>
            <a:custGeom>
              <a:avLst/>
              <a:gdLst/>
              <a:ahLst/>
              <a:cxnLst/>
              <a:rect r="r" b="b" t="t" l="l"/>
              <a:pathLst>
                <a:path h="723392" w="723392">
                  <a:moveTo>
                    <a:pt x="0" y="0"/>
                  </a:moveTo>
                  <a:lnTo>
                    <a:pt x="723392" y="0"/>
                  </a:lnTo>
                  <a:lnTo>
                    <a:pt x="723392" y="723392"/>
                  </a:lnTo>
                  <a:lnTo>
                    <a:pt x="0" y="723392"/>
                  </a:lnTo>
                  <a:lnTo>
                    <a:pt x="0" y="0"/>
                  </a:lnTo>
                  <a:close/>
                </a:path>
              </a:pathLst>
            </a:custGeom>
            <a:blipFill>
              <a:blip r:embed="rId5"/>
              <a:stretch>
                <a:fillRect l="0" t="0" r="0" b="0"/>
              </a:stretch>
            </a:blipFill>
          </p:spPr>
        </p:sp>
      </p:grpSp>
      <p:sp>
        <p:nvSpPr>
          <p:cNvPr name="Freeform 46" id="46"/>
          <p:cNvSpPr/>
          <p:nvPr/>
        </p:nvSpPr>
        <p:spPr>
          <a:xfrm flipH="false" flipV="false" rot="0">
            <a:off x="5633884" y="1479497"/>
            <a:ext cx="19434" cy="6748"/>
          </a:xfrm>
          <a:custGeom>
            <a:avLst/>
            <a:gdLst/>
            <a:ahLst/>
            <a:cxnLst/>
            <a:rect r="r" b="b" t="t" l="l"/>
            <a:pathLst>
              <a:path h="6748" w="19434">
                <a:moveTo>
                  <a:pt x="0" y="0"/>
                </a:moveTo>
                <a:lnTo>
                  <a:pt x="19434" y="0"/>
                </a:lnTo>
                <a:lnTo>
                  <a:pt x="19434" y="6748"/>
                </a:lnTo>
                <a:lnTo>
                  <a:pt x="0" y="6748"/>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grpSp>
        <p:nvGrpSpPr>
          <p:cNvPr name="Group 47" id="47"/>
          <p:cNvGrpSpPr/>
          <p:nvPr/>
        </p:nvGrpSpPr>
        <p:grpSpPr>
          <a:xfrm rot="0">
            <a:off x="5649661" y="1479497"/>
            <a:ext cx="6054805" cy="6748"/>
            <a:chOff x="3332979" y="3922472"/>
            <a:chExt cx="11395456" cy="8128"/>
          </a:xfrm>
        </p:grpSpPr>
        <p:sp>
          <p:nvSpPr>
            <p:cNvPr name="Freeform 48" id="48"/>
            <p:cNvSpPr/>
            <p:nvPr/>
          </p:nvSpPr>
          <p:spPr>
            <a:xfrm flipH="false" flipV="false" rot="0">
              <a:off x="0" y="0"/>
              <a:ext cx="11395456" cy="8128"/>
            </a:xfrm>
            <a:custGeom>
              <a:avLst/>
              <a:gdLst/>
              <a:ahLst/>
              <a:cxnLst/>
              <a:rect r="r" b="b" t="t" l="l"/>
              <a:pathLst>
                <a:path h="8128" w="11395456">
                  <a:moveTo>
                    <a:pt x="0" y="0"/>
                  </a:moveTo>
                  <a:lnTo>
                    <a:pt x="11395456" y="0"/>
                  </a:lnTo>
                  <a:lnTo>
                    <a:pt x="11395456" y="8128"/>
                  </a:lnTo>
                  <a:lnTo>
                    <a:pt x="0" y="8128"/>
                  </a:lnTo>
                  <a:close/>
                </a:path>
              </a:pathLst>
            </a:custGeom>
            <a:solidFill>
              <a:srgbClr val="000000"/>
            </a:solidFill>
          </p:spPr>
        </p:sp>
      </p:grpSp>
      <p:sp>
        <p:nvSpPr>
          <p:cNvPr name="Freeform 49" id="49"/>
          <p:cNvSpPr/>
          <p:nvPr/>
        </p:nvSpPr>
        <p:spPr>
          <a:xfrm flipH="false" flipV="false" rot="0">
            <a:off x="5639519" y="1463302"/>
            <a:ext cx="23753" cy="36709"/>
          </a:xfrm>
          <a:custGeom>
            <a:avLst/>
            <a:gdLst/>
            <a:ahLst/>
            <a:cxnLst/>
            <a:rect r="r" b="b" t="t" l="l"/>
            <a:pathLst>
              <a:path h="36709" w="23753">
                <a:moveTo>
                  <a:pt x="0" y="0"/>
                </a:moveTo>
                <a:lnTo>
                  <a:pt x="23752" y="0"/>
                </a:lnTo>
                <a:lnTo>
                  <a:pt x="23752" y="36708"/>
                </a:lnTo>
                <a:lnTo>
                  <a:pt x="0" y="36708"/>
                </a:lnTo>
                <a:lnTo>
                  <a:pt x="0" y="0"/>
                </a:lnTo>
                <a:close/>
              </a:path>
            </a:pathLst>
          </a:custGeom>
          <a:blipFill>
            <a:blip r:embed="rId9">
              <a:extLst>
                <a:ext uri="{96DAC541-7B7A-43D3-8B79-37D633B846F1}">
                  <asvg:svgBlip xmlns:asvg="http://schemas.microsoft.com/office/drawing/2016/SVG/main" r:embed="rId10"/>
                </a:ext>
              </a:extLst>
            </a:blip>
            <a:stretch>
              <a:fillRect l="0" t="0" r="0" b="0"/>
            </a:stretch>
          </a:blipFill>
        </p:spPr>
      </p:sp>
      <p:sp>
        <p:nvSpPr>
          <p:cNvPr name="Freeform 50" id="50"/>
          <p:cNvSpPr/>
          <p:nvPr/>
        </p:nvSpPr>
        <p:spPr>
          <a:xfrm flipH="false" flipV="false" rot="0">
            <a:off x="11690849" y="1463302"/>
            <a:ext cx="23753" cy="36709"/>
          </a:xfrm>
          <a:custGeom>
            <a:avLst/>
            <a:gdLst/>
            <a:ahLst/>
            <a:cxnLst/>
            <a:rect r="r" b="b" t="t" l="l"/>
            <a:pathLst>
              <a:path h="36709" w="23753">
                <a:moveTo>
                  <a:pt x="0" y="0"/>
                </a:moveTo>
                <a:lnTo>
                  <a:pt x="23753" y="0"/>
                </a:lnTo>
                <a:lnTo>
                  <a:pt x="23753" y="36708"/>
                </a:lnTo>
                <a:lnTo>
                  <a:pt x="0" y="36708"/>
                </a:lnTo>
                <a:lnTo>
                  <a:pt x="0" y="0"/>
                </a:lnTo>
                <a:close/>
              </a:path>
            </a:pathLst>
          </a:custGeom>
          <a:blipFill>
            <a:blip r:embed="rId11">
              <a:extLst>
                <a:ext uri="{96DAC541-7B7A-43D3-8B79-37D633B846F1}">
                  <asvg:svgBlip xmlns:asvg="http://schemas.microsoft.com/office/drawing/2016/SVG/main" r:embed="rId12"/>
                </a:ext>
              </a:extLst>
            </a:blip>
            <a:stretch>
              <a:fillRect l="0" t="0" r="0" b="0"/>
            </a:stretch>
          </a:blipFill>
        </p:spPr>
      </p:sp>
      <p:sp>
        <p:nvSpPr>
          <p:cNvPr name="Freeform 51" id="51"/>
          <p:cNvSpPr/>
          <p:nvPr/>
        </p:nvSpPr>
        <p:spPr>
          <a:xfrm flipH="false" flipV="false" rot="0">
            <a:off x="11700809" y="1479497"/>
            <a:ext cx="19434" cy="6748"/>
          </a:xfrm>
          <a:custGeom>
            <a:avLst/>
            <a:gdLst/>
            <a:ahLst/>
            <a:cxnLst/>
            <a:rect r="r" b="b" t="t" l="l"/>
            <a:pathLst>
              <a:path h="6748" w="19434">
                <a:moveTo>
                  <a:pt x="0" y="0"/>
                </a:moveTo>
                <a:lnTo>
                  <a:pt x="19434" y="0"/>
                </a:lnTo>
                <a:lnTo>
                  <a:pt x="19434" y="6748"/>
                </a:lnTo>
                <a:lnTo>
                  <a:pt x="0" y="6748"/>
                </a:lnTo>
                <a:lnTo>
                  <a:pt x="0" y="0"/>
                </a:lnTo>
                <a:close/>
              </a:path>
            </a:pathLst>
          </a:custGeom>
          <a:blipFill>
            <a:blip r:embed="rId13">
              <a:extLst>
                <a:ext uri="{96DAC541-7B7A-43D3-8B79-37D633B846F1}">
                  <asvg:svgBlip xmlns:asvg="http://schemas.microsoft.com/office/drawing/2016/SVG/main" r:embed="rId14"/>
                </a:ext>
              </a:extLst>
            </a:blip>
            <a:stretch>
              <a:fillRect l="0" t="0" r="0" b="0"/>
            </a:stretch>
          </a:blipFill>
        </p:spPr>
      </p:sp>
      <p:sp>
        <p:nvSpPr>
          <p:cNvPr name="Freeform 52" id="52"/>
          <p:cNvSpPr/>
          <p:nvPr/>
        </p:nvSpPr>
        <p:spPr>
          <a:xfrm flipH="false" flipV="false" rot="0">
            <a:off x="5649236" y="1455771"/>
            <a:ext cx="6748" cy="131720"/>
          </a:xfrm>
          <a:custGeom>
            <a:avLst/>
            <a:gdLst/>
            <a:ahLst/>
            <a:cxnLst/>
            <a:rect r="r" b="b" t="t" l="l"/>
            <a:pathLst>
              <a:path h="131720" w="6748">
                <a:moveTo>
                  <a:pt x="0" y="0"/>
                </a:moveTo>
                <a:lnTo>
                  <a:pt x="6748" y="0"/>
                </a:lnTo>
                <a:lnTo>
                  <a:pt x="6748" y="131720"/>
                </a:lnTo>
                <a:lnTo>
                  <a:pt x="0" y="131720"/>
                </a:lnTo>
                <a:lnTo>
                  <a:pt x="0" y="0"/>
                </a:lnTo>
                <a:close/>
              </a:path>
            </a:pathLst>
          </a:custGeom>
          <a:blipFill>
            <a:blip r:embed="rId15">
              <a:extLst>
                <a:ext uri="{96DAC541-7B7A-43D3-8B79-37D633B846F1}">
                  <asvg:svgBlip xmlns:asvg="http://schemas.microsoft.com/office/drawing/2016/SVG/main" r:embed="rId16"/>
                </a:ext>
              </a:extLst>
            </a:blip>
            <a:stretch>
              <a:fillRect l="0" t="0" r="0" b="0"/>
            </a:stretch>
          </a:blipFill>
        </p:spPr>
      </p:sp>
      <p:sp>
        <p:nvSpPr>
          <p:cNvPr name="Freeform 53" id="53"/>
          <p:cNvSpPr/>
          <p:nvPr/>
        </p:nvSpPr>
        <p:spPr>
          <a:xfrm flipH="false" flipV="false" rot="0">
            <a:off x="11700579" y="1455325"/>
            <a:ext cx="6748" cy="166270"/>
          </a:xfrm>
          <a:custGeom>
            <a:avLst/>
            <a:gdLst/>
            <a:ahLst/>
            <a:cxnLst/>
            <a:rect r="r" b="b" t="t" l="l"/>
            <a:pathLst>
              <a:path h="166270" w="6748">
                <a:moveTo>
                  <a:pt x="0" y="0"/>
                </a:moveTo>
                <a:lnTo>
                  <a:pt x="6748" y="0"/>
                </a:lnTo>
                <a:lnTo>
                  <a:pt x="6748" y="166270"/>
                </a:lnTo>
                <a:lnTo>
                  <a:pt x="0" y="166270"/>
                </a:lnTo>
                <a:lnTo>
                  <a:pt x="0" y="0"/>
                </a:lnTo>
                <a:close/>
              </a:path>
            </a:pathLst>
          </a:custGeom>
          <a:blipFill>
            <a:blip r:embed="rId17">
              <a:extLst>
                <a:ext uri="{96DAC541-7B7A-43D3-8B79-37D633B846F1}">
                  <asvg:svgBlip xmlns:asvg="http://schemas.microsoft.com/office/drawing/2016/SVG/main" r:embed="rId18"/>
                </a:ext>
              </a:extLst>
            </a:blip>
            <a:stretch>
              <a:fillRect l="0" t="0" r="0" b="0"/>
            </a:stretch>
          </a:blipFill>
        </p:spPr>
      </p:sp>
      <p:sp>
        <p:nvSpPr>
          <p:cNvPr name="Freeform 54" id="54"/>
          <p:cNvSpPr/>
          <p:nvPr/>
        </p:nvSpPr>
        <p:spPr>
          <a:xfrm flipH="false" flipV="false" rot="0">
            <a:off x="5467102" y="8372675"/>
            <a:ext cx="6748" cy="19434"/>
          </a:xfrm>
          <a:custGeom>
            <a:avLst/>
            <a:gdLst/>
            <a:ahLst/>
            <a:cxnLst/>
            <a:rect r="r" b="b" t="t" l="l"/>
            <a:pathLst>
              <a:path h="19434" w="6748">
                <a:moveTo>
                  <a:pt x="0" y="0"/>
                </a:moveTo>
                <a:lnTo>
                  <a:pt x="6748" y="0"/>
                </a:lnTo>
                <a:lnTo>
                  <a:pt x="6748" y="19434"/>
                </a:lnTo>
                <a:lnTo>
                  <a:pt x="0" y="19434"/>
                </a:lnTo>
                <a:lnTo>
                  <a:pt x="0" y="0"/>
                </a:lnTo>
                <a:close/>
              </a:path>
            </a:pathLst>
          </a:custGeom>
          <a:blipFill>
            <a:blip r:embed="rId19">
              <a:extLst>
                <a:ext uri="{96DAC541-7B7A-43D3-8B79-37D633B846F1}">
                  <asvg:svgBlip xmlns:asvg="http://schemas.microsoft.com/office/drawing/2016/SVG/main" r:embed="rId20"/>
                </a:ext>
              </a:extLst>
            </a:blip>
            <a:stretch>
              <a:fillRect l="0" t="0" r="0" b="0"/>
            </a:stretch>
          </a:blipFill>
        </p:spPr>
      </p:sp>
      <p:grpSp>
        <p:nvGrpSpPr>
          <p:cNvPr name="Group 55" id="55"/>
          <p:cNvGrpSpPr/>
          <p:nvPr/>
        </p:nvGrpSpPr>
        <p:grpSpPr>
          <a:xfrm rot="0">
            <a:off x="5467102" y="1650605"/>
            <a:ext cx="6748" cy="6726362"/>
            <a:chOff x="2989389" y="4244501"/>
            <a:chExt cx="8128" cy="12659360"/>
          </a:xfrm>
        </p:grpSpPr>
        <p:sp>
          <p:nvSpPr>
            <p:cNvPr name="Freeform 56" id="56"/>
            <p:cNvSpPr/>
            <p:nvPr/>
          </p:nvSpPr>
          <p:spPr>
            <a:xfrm flipH="false" flipV="false" rot="0">
              <a:off x="0" y="0"/>
              <a:ext cx="8128" cy="12659361"/>
            </a:xfrm>
            <a:custGeom>
              <a:avLst/>
              <a:gdLst/>
              <a:ahLst/>
              <a:cxnLst/>
              <a:rect r="r" b="b" t="t" l="l"/>
              <a:pathLst>
                <a:path h="12659361" w="8128">
                  <a:moveTo>
                    <a:pt x="0" y="0"/>
                  </a:moveTo>
                  <a:lnTo>
                    <a:pt x="8128" y="0"/>
                  </a:lnTo>
                  <a:lnTo>
                    <a:pt x="8128" y="12659361"/>
                  </a:lnTo>
                  <a:lnTo>
                    <a:pt x="0" y="12659361"/>
                  </a:lnTo>
                  <a:close/>
                </a:path>
              </a:pathLst>
            </a:custGeom>
            <a:solidFill>
              <a:srgbClr val="000000"/>
            </a:solidFill>
          </p:spPr>
        </p:sp>
      </p:grpSp>
      <p:sp>
        <p:nvSpPr>
          <p:cNvPr name="Freeform 57" id="57"/>
          <p:cNvSpPr/>
          <p:nvPr/>
        </p:nvSpPr>
        <p:spPr>
          <a:xfrm flipH="false" flipV="false" rot="0">
            <a:off x="5450906" y="8362708"/>
            <a:ext cx="36709" cy="23753"/>
          </a:xfrm>
          <a:custGeom>
            <a:avLst/>
            <a:gdLst/>
            <a:ahLst/>
            <a:cxnLst/>
            <a:rect r="r" b="b" t="t" l="l"/>
            <a:pathLst>
              <a:path h="23753" w="36709">
                <a:moveTo>
                  <a:pt x="0" y="0"/>
                </a:moveTo>
                <a:lnTo>
                  <a:pt x="36709" y="0"/>
                </a:lnTo>
                <a:lnTo>
                  <a:pt x="36709" y="23753"/>
                </a:lnTo>
                <a:lnTo>
                  <a:pt x="0" y="23753"/>
                </a:lnTo>
                <a:lnTo>
                  <a:pt x="0" y="0"/>
                </a:lnTo>
                <a:close/>
              </a:path>
            </a:pathLst>
          </a:custGeom>
          <a:blipFill>
            <a:blip r:embed="rId21">
              <a:extLst>
                <a:ext uri="{96DAC541-7B7A-43D3-8B79-37D633B846F1}">
                  <asvg:svgBlip xmlns:asvg="http://schemas.microsoft.com/office/drawing/2016/SVG/main" r:embed="rId22"/>
                </a:ext>
              </a:extLst>
            </a:blip>
            <a:stretch>
              <a:fillRect l="0" t="0" r="0" b="0"/>
            </a:stretch>
          </a:blipFill>
        </p:spPr>
      </p:sp>
      <p:sp>
        <p:nvSpPr>
          <p:cNvPr name="Freeform 58" id="58"/>
          <p:cNvSpPr/>
          <p:nvPr/>
        </p:nvSpPr>
        <p:spPr>
          <a:xfrm flipH="false" flipV="false" rot="0">
            <a:off x="5450906" y="1641103"/>
            <a:ext cx="36709" cy="23753"/>
          </a:xfrm>
          <a:custGeom>
            <a:avLst/>
            <a:gdLst/>
            <a:ahLst/>
            <a:cxnLst/>
            <a:rect r="r" b="b" t="t" l="l"/>
            <a:pathLst>
              <a:path h="23753" w="36709">
                <a:moveTo>
                  <a:pt x="0" y="0"/>
                </a:moveTo>
                <a:lnTo>
                  <a:pt x="36709" y="0"/>
                </a:lnTo>
                <a:lnTo>
                  <a:pt x="36709" y="23753"/>
                </a:lnTo>
                <a:lnTo>
                  <a:pt x="0" y="23753"/>
                </a:lnTo>
                <a:lnTo>
                  <a:pt x="0" y="0"/>
                </a:lnTo>
                <a:close/>
              </a:path>
            </a:pathLst>
          </a:custGeom>
          <a:blipFill>
            <a:blip r:embed="rId21">
              <a:extLst>
                <a:ext uri="{96DAC541-7B7A-43D3-8B79-37D633B846F1}">
                  <asvg:svgBlip xmlns:asvg="http://schemas.microsoft.com/office/drawing/2016/SVG/main" r:embed="rId23"/>
                </a:ext>
              </a:extLst>
            </a:blip>
            <a:stretch>
              <a:fillRect l="0" t="0" r="0" b="0"/>
            </a:stretch>
          </a:blipFill>
        </p:spPr>
      </p:sp>
      <p:sp>
        <p:nvSpPr>
          <p:cNvPr name="Freeform 59" id="59"/>
          <p:cNvSpPr/>
          <p:nvPr/>
        </p:nvSpPr>
        <p:spPr>
          <a:xfrm flipH="false" flipV="false" rot="0">
            <a:off x="5467102" y="1635469"/>
            <a:ext cx="6748" cy="19434"/>
          </a:xfrm>
          <a:custGeom>
            <a:avLst/>
            <a:gdLst/>
            <a:ahLst/>
            <a:cxnLst/>
            <a:rect r="r" b="b" t="t" l="l"/>
            <a:pathLst>
              <a:path h="19434" w="6748">
                <a:moveTo>
                  <a:pt x="0" y="0"/>
                </a:moveTo>
                <a:lnTo>
                  <a:pt x="6748" y="0"/>
                </a:lnTo>
                <a:lnTo>
                  <a:pt x="6748" y="19434"/>
                </a:lnTo>
                <a:lnTo>
                  <a:pt x="0" y="19434"/>
                </a:lnTo>
                <a:lnTo>
                  <a:pt x="0" y="0"/>
                </a:lnTo>
                <a:close/>
              </a:path>
            </a:pathLst>
          </a:custGeom>
          <a:blipFill>
            <a:blip r:embed="rId24">
              <a:extLst>
                <a:ext uri="{96DAC541-7B7A-43D3-8B79-37D633B846F1}">
                  <asvg:svgBlip xmlns:asvg="http://schemas.microsoft.com/office/drawing/2016/SVG/main" r:embed="rId25"/>
                </a:ext>
              </a:extLst>
            </a:blip>
            <a:stretch>
              <a:fillRect l="0" t="0" r="0" b="0"/>
            </a:stretch>
          </a:blipFill>
        </p:spPr>
      </p:sp>
      <p:sp>
        <p:nvSpPr>
          <p:cNvPr name="Freeform 60" id="60"/>
          <p:cNvSpPr/>
          <p:nvPr/>
        </p:nvSpPr>
        <p:spPr>
          <a:xfrm flipH="false" flipV="false" rot="0">
            <a:off x="5443221" y="8372425"/>
            <a:ext cx="99330" cy="6748"/>
          </a:xfrm>
          <a:custGeom>
            <a:avLst/>
            <a:gdLst/>
            <a:ahLst/>
            <a:cxnLst/>
            <a:rect r="r" b="b" t="t" l="l"/>
            <a:pathLst>
              <a:path h="6748" w="99330">
                <a:moveTo>
                  <a:pt x="0" y="0"/>
                </a:moveTo>
                <a:lnTo>
                  <a:pt x="99329" y="0"/>
                </a:lnTo>
                <a:lnTo>
                  <a:pt x="99329" y="6748"/>
                </a:lnTo>
                <a:lnTo>
                  <a:pt x="0" y="6748"/>
                </a:lnTo>
                <a:lnTo>
                  <a:pt x="0" y="0"/>
                </a:lnTo>
                <a:close/>
              </a:path>
            </a:pathLst>
          </a:custGeom>
          <a:blipFill>
            <a:blip r:embed="rId26">
              <a:extLst>
                <a:ext uri="{96DAC541-7B7A-43D3-8B79-37D633B846F1}">
                  <asvg:svgBlip xmlns:asvg="http://schemas.microsoft.com/office/drawing/2016/SVG/main" r:embed="rId27"/>
                </a:ext>
              </a:extLst>
            </a:blip>
            <a:stretch>
              <a:fillRect l="0" t="0" r="0" b="0"/>
            </a:stretch>
          </a:blipFill>
        </p:spPr>
      </p:sp>
      <p:sp>
        <p:nvSpPr>
          <p:cNvPr name="Freeform 61" id="61"/>
          <p:cNvSpPr/>
          <p:nvPr/>
        </p:nvSpPr>
        <p:spPr>
          <a:xfrm flipH="false" flipV="false" rot="0">
            <a:off x="5443396" y="1650820"/>
            <a:ext cx="146836" cy="6748"/>
          </a:xfrm>
          <a:custGeom>
            <a:avLst/>
            <a:gdLst/>
            <a:ahLst/>
            <a:cxnLst/>
            <a:rect r="r" b="b" t="t" l="l"/>
            <a:pathLst>
              <a:path h="6748" w="146836">
                <a:moveTo>
                  <a:pt x="0" y="0"/>
                </a:moveTo>
                <a:lnTo>
                  <a:pt x="146836" y="0"/>
                </a:lnTo>
                <a:lnTo>
                  <a:pt x="146836" y="6748"/>
                </a:lnTo>
                <a:lnTo>
                  <a:pt x="0" y="6748"/>
                </a:lnTo>
                <a:lnTo>
                  <a:pt x="0" y="0"/>
                </a:lnTo>
                <a:close/>
              </a:path>
            </a:pathLst>
          </a:custGeom>
          <a:blipFill>
            <a:blip r:embed="rId28">
              <a:extLst>
                <a:ext uri="{96DAC541-7B7A-43D3-8B79-37D633B846F1}">
                  <asvg:svgBlip xmlns:asvg="http://schemas.microsoft.com/office/drawing/2016/SVG/main" r:embed="rId29"/>
                </a:ext>
              </a:extLst>
            </a:blip>
            <a:stretch>
              <a:fillRect l="0" t="0" r="0" b="0"/>
            </a:stretch>
          </a:blipFill>
        </p:spPr>
      </p:sp>
      <p:sp>
        <p:nvSpPr>
          <p:cNvPr name="Freeform 62" id="62"/>
          <p:cNvSpPr/>
          <p:nvPr/>
        </p:nvSpPr>
        <p:spPr>
          <a:xfrm flipH="false" flipV="false" rot="0">
            <a:off x="5596068" y="8515711"/>
            <a:ext cx="19434" cy="6748"/>
          </a:xfrm>
          <a:custGeom>
            <a:avLst/>
            <a:gdLst/>
            <a:ahLst/>
            <a:cxnLst/>
            <a:rect r="r" b="b" t="t" l="l"/>
            <a:pathLst>
              <a:path h="6748" w="19434">
                <a:moveTo>
                  <a:pt x="0" y="0"/>
                </a:moveTo>
                <a:lnTo>
                  <a:pt x="19435" y="0"/>
                </a:lnTo>
                <a:lnTo>
                  <a:pt x="19435" y="6748"/>
                </a:lnTo>
                <a:lnTo>
                  <a:pt x="0" y="6748"/>
                </a:lnTo>
                <a:lnTo>
                  <a:pt x="0" y="0"/>
                </a:lnTo>
                <a:close/>
              </a:path>
            </a:pathLst>
          </a:custGeom>
          <a:blipFill>
            <a:blip r:embed="rId30">
              <a:extLst>
                <a:ext uri="{96DAC541-7B7A-43D3-8B79-37D633B846F1}">
                  <asvg:svgBlip xmlns:asvg="http://schemas.microsoft.com/office/drawing/2016/SVG/main" r:embed="rId31"/>
                </a:ext>
              </a:extLst>
            </a:blip>
            <a:stretch>
              <a:fillRect l="0" t="0" r="0" b="0"/>
            </a:stretch>
          </a:blipFill>
        </p:spPr>
      </p:sp>
      <p:sp>
        <p:nvSpPr>
          <p:cNvPr name="Freeform 63" id="63"/>
          <p:cNvSpPr/>
          <p:nvPr/>
        </p:nvSpPr>
        <p:spPr>
          <a:xfrm flipH="false" flipV="false" rot="0">
            <a:off x="5611481" y="8515711"/>
            <a:ext cx="2250038" cy="6748"/>
          </a:xfrm>
          <a:custGeom>
            <a:avLst/>
            <a:gdLst/>
            <a:ahLst/>
            <a:cxnLst/>
            <a:rect r="r" b="b" t="t" l="l"/>
            <a:pathLst>
              <a:path h="6748" w="2250038">
                <a:moveTo>
                  <a:pt x="0" y="0"/>
                </a:moveTo>
                <a:lnTo>
                  <a:pt x="2250038" y="0"/>
                </a:lnTo>
                <a:lnTo>
                  <a:pt x="2250038" y="6748"/>
                </a:lnTo>
                <a:lnTo>
                  <a:pt x="0" y="6748"/>
                </a:lnTo>
                <a:lnTo>
                  <a:pt x="0" y="0"/>
                </a:lnTo>
                <a:close/>
              </a:path>
            </a:pathLst>
          </a:custGeom>
          <a:blipFill>
            <a:blip r:embed="rId32">
              <a:extLst>
                <a:ext uri="{96DAC541-7B7A-43D3-8B79-37D633B846F1}">
                  <asvg:svgBlip xmlns:asvg="http://schemas.microsoft.com/office/drawing/2016/SVG/main" r:embed="rId33"/>
                </a:ext>
              </a:extLst>
            </a:blip>
            <a:stretch>
              <a:fillRect l="0" t="0" r="0" b="0"/>
            </a:stretch>
          </a:blipFill>
        </p:spPr>
      </p:sp>
      <p:sp>
        <p:nvSpPr>
          <p:cNvPr name="Freeform 64" id="64"/>
          <p:cNvSpPr/>
          <p:nvPr/>
        </p:nvSpPr>
        <p:spPr>
          <a:xfrm flipH="false" flipV="false" rot="0">
            <a:off x="5601703" y="8499516"/>
            <a:ext cx="23753" cy="36709"/>
          </a:xfrm>
          <a:custGeom>
            <a:avLst/>
            <a:gdLst/>
            <a:ahLst/>
            <a:cxnLst/>
            <a:rect r="r" b="b" t="t" l="l"/>
            <a:pathLst>
              <a:path h="36709" w="23753">
                <a:moveTo>
                  <a:pt x="0" y="0"/>
                </a:moveTo>
                <a:lnTo>
                  <a:pt x="23753" y="0"/>
                </a:lnTo>
                <a:lnTo>
                  <a:pt x="23753" y="36709"/>
                </a:lnTo>
                <a:lnTo>
                  <a:pt x="0" y="36709"/>
                </a:lnTo>
                <a:lnTo>
                  <a:pt x="0" y="0"/>
                </a:lnTo>
                <a:close/>
              </a:path>
            </a:pathLst>
          </a:custGeom>
          <a:blipFill>
            <a:blip r:embed="rId34">
              <a:extLst>
                <a:ext uri="{96DAC541-7B7A-43D3-8B79-37D633B846F1}">
                  <asvg:svgBlip xmlns:asvg="http://schemas.microsoft.com/office/drawing/2016/SVG/main" r:embed="rId35"/>
                </a:ext>
              </a:extLst>
            </a:blip>
            <a:stretch>
              <a:fillRect l="0" t="0" r="0" b="0"/>
            </a:stretch>
          </a:blipFill>
        </p:spPr>
      </p:sp>
      <p:sp>
        <p:nvSpPr>
          <p:cNvPr name="Freeform 65" id="65"/>
          <p:cNvSpPr/>
          <p:nvPr/>
        </p:nvSpPr>
        <p:spPr>
          <a:xfrm flipH="false" flipV="false" rot="0">
            <a:off x="7847544" y="8499516"/>
            <a:ext cx="23753" cy="36709"/>
          </a:xfrm>
          <a:custGeom>
            <a:avLst/>
            <a:gdLst/>
            <a:ahLst/>
            <a:cxnLst/>
            <a:rect r="r" b="b" t="t" l="l"/>
            <a:pathLst>
              <a:path h="36709" w="23753">
                <a:moveTo>
                  <a:pt x="0" y="0"/>
                </a:moveTo>
                <a:lnTo>
                  <a:pt x="23753" y="0"/>
                </a:lnTo>
                <a:lnTo>
                  <a:pt x="23753" y="36709"/>
                </a:lnTo>
                <a:lnTo>
                  <a:pt x="0" y="36709"/>
                </a:lnTo>
                <a:lnTo>
                  <a:pt x="0" y="0"/>
                </a:lnTo>
                <a:close/>
              </a:path>
            </a:pathLst>
          </a:custGeom>
          <a:blipFill>
            <a:blip r:embed="rId36">
              <a:extLst>
                <a:ext uri="{96DAC541-7B7A-43D3-8B79-37D633B846F1}">
                  <asvg:svgBlip xmlns:asvg="http://schemas.microsoft.com/office/drawing/2016/SVG/main" r:embed="rId37"/>
                </a:ext>
              </a:extLst>
            </a:blip>
            <a:stretch>
              <a:fillRect l="0" t="0" r="0" b="0"/>
            </a:stretch>
          </a:blipFill>
        </p:spPr>
      </p:sp>
      <p:sp>
        <p:nvSpPr>
          <p:cNvPr name="Freeform 66" id="66"/>
          <p:cNvSpPr/>
          <p:nvPr/>
        </p:nvSpPr>
        <p:spPr>
          <a:xfrm flipH="false" flipV="false" rot="0">
            <a:off x="7857491" y="8515711"/>
            <a:ext cx="19434" cy="6748"/>
          </a:xfrm>
          <a:custGeom>
            <a:avLst/>
            <a:gdLst/>
            <a:ahLst/>
            <a:cxnLst/>
            <a:rect r="r" b="b" t="t" l="l"/>
            <a:pathLst>
              <a:path h="6748" w="19434">
                <a:moveTo>
                  <a:pt x="0" y="0"/>
                </a:moveTo>
                <a:lnTo>
                  <a:pt x="19434" y="0"/>
                </a:lnTo>
                <a:lnTo>
                  <a:pt x="19434" y="6748"/>
                </a:lnTo>
                <a:lnTo>
                  <a:pt x="0" y="6748"/>
                </a:lnTo>
                <a:lnTo>
                  <a:pt x="0" y="0"/>
                </a:lnTo>
                <a:close/>
              </a:path>
            </a:pathLst>
          </a:custGeom>
          <a:blipFill>
            <a:blip r:embed="rId30">
              <a:extLst>
                <a:ext uri="{96DAC541-7B7A-43D3-8B79-37D633B846F1}">
                  <asvg:svgBlip xmlns:asvg="http://schemas.microsoft.com/office/drawing/2016/SVG/main" r:embed="rId38"/>
                </a:ext>
              </a:extLst>
            </a:blip>
            <a:stretch>
              <a:fillRect l="0" t="0" r="0" b="0"/>
            </a:stretch>
          </a:blipFill>
        </p:spPr>
      </p:sp>
      <p:sp>
        <p:nvSpPr>
          <p:cNvPr name="Freeform 67" id="67"/>
          <p:cNvSpPr/>
          <p:nvPr/>
        </p:nvSpPr>
        <p:spPr>
          <a:xfrm flipH="false" flipV="false" rot="0">
            <a:off x="5611420" y="8457719"/>
            <a:ext cx="6748" cy="86374"/>
          </a:xfrm>
          <a:custGeom>
            <a:avLst/>
            <a:gdLst/>
            <a:ahLst/>
            <a:cxnLst/>
            <a:rect r="r" b="b" t="t" l="l"/>
            <a:pathLst>
              <a:path h="86374" w="6748">
                <a:moveTo>
                  <a:pt x="0" y="0"/>
                </a:moveTo>
                <a:lnTo>
                  <a:pt x="6748" y="0"/>
                </a:lnTo>
                <a:lnTo>
                  <a:pt x="6748" y="86374"/>
                </a:lnTo>
                <a:lnTo>
                  <a:pt x="0" y="86374"/>
                </a:lnTo>
                <a:lnTo>
                  <a:pt x="0" y="0"/>
                </a:lnTo>
                <a:close/>
              </a:path>
            </a:pathLst>
          </a:custGeom>
          <a:blipFill>
            <a:blip r:embed="rId39">
              <a:extLst>
                <a:ext uri="{96DAC541-7B7A-43D3-8B79-37D633B846F1}">
                  <asvg:svgBlip xmlns:asvg="http://schemas.microsoft.com/office/drawing/2016/SVG/main" r:embed="rId40"/>
                </a:ext>
              </a:extLst>
            </a:blip>
            <a:stretch>
              <a:fillRect l="0" t="0" r="0" b="0"/>
            </a:stretch>
          </a:blipFill>
        </p:spPr>
      </p:sp>
      <p:sp>
        <p:nvSpPr>
          <p:cNvPr name="Freeform 68" id="68"/>
          <p:cNvSpPr/>
          <p:nvPr/>
        </p:nvSpPr>
        <p:spPr>
          <a:xfrm flipH="false" flipV="false" rot="0">
            <a:off x="7857261" y="8466620"/>
            <a:ext cx="6748" cy="77736"/>
          </a:xfrm>
          <a:custGeom>
            <a:avLst/>
            <a:gdLst/>
            <a:ahLst/>
            <a:cxnLst/>
            <a:rect r="r" b="b" t="t" l="l"/>
            <a:pathLst>
              <a:path h="77736" w="6748">
                <a:moveTo>
                  <a:pt x="0" y="0"/>
                </a:moveTo>
                <a:lnTo>
                  <a:pt x="6748" y="0"/>
                </a:lnTo>
                <a:lnTo>
                  <a:pt x="6748" y="77736"/>
                </a:lnTo>
                <a:lnTo>
                  <a:pt x="0" y="77736"/>
                </a:lnTo>
                <a:lnTo>
                  <a:pt x="0" y="0"/>
                </a:lnTo>
                <a:close/>
              </a:path>
            </a:pathLst>
          </a:custGeom>
          <a:blipFill>
            <a:blip r:embed="rId41">
              <a:extLst>
                <a:ext uri="{96DAC541-7B7A-43D3-8B79-37D633B846F1}">
                  <asvg:svgBlip xmlns:asvg="http://schemas.microsoft.com/office/drawing/2016/SVG/main" r:embed="rId42"/>
                </a:ext>
              </a:extLst>
            </a:blip>
            <a:stretch>
              <a:fillRect l="0" t="0" r="0" b="0"/>
            </a:stretch>
          </a:blipFill>
        </p:spPr>
      </p:sp>
      <p:sp>
        <p:nvSpPr>
          <p:cNvPr name="Freeform 69" id="69"/>
          <p:cNvSpPr/>
          <p:nvPr/>
        </p:nvSpPr>
        <p:spPr>
          <a:xfrm flipH="false" flipV="false" rot="0">
            <a:off x="11768261" y="5172086"/>
            <a:ext cx="6748" cy="19434"/>
          </a:xfrm>
          <a:custGeom>
            <a:avLst/>
            <a:gdLst/>
            <a:ahLst/>
            <a:cxnLst/>
            <a:rect r="r" b="b" t="t" l="l"/>
            <a:pathLst>
              <a:path h="19434" w="6748">
                <a:moveTo>
                  <a:pt x="0" y="0"/>
                </a:moveTo>
                <a:lnTo>
                  <a:pt x="6748" y="0"/>
                </a:lnTo>
                <a:lnTo>
                  <a:pt x="6748" y="19434"/>
                </a:lnTo>
                <a:lnTo>
                  <a:pt x="0" y="19434"/>
                </a:lnTo>
                <a:lnTo>
                  <a:pt x="0" y="0"/>
                </a:lnTo>
                <a:close/>
              </a:path>
            </a:pathLst>
          </a:custGeom>
          <a:blipFill>
            <a:blip r:embed="rId43">
              <a:extLst>
                <a:ext uri="{96DAC541-7B7A-43D3-8B79-37D633B846F1}">
                  <asvg:svgBlip xmlns:asvg="http://schemas.microsoft.com/office/drawing/2016/SVG/main" r:embed="rId44"/>
                </a:ext>
              </a:extLst>
            </a:blip>
            <a:stretch>
              <a:fillRect l="0" t="0" r="0" b="0"/>
            </a:stretch>
          </a:blipFill>
        </p:spPr>
      </p:sp>
      <p:sp>
        <p:nvSpPr>
          <p:cNvPr name="Freeform 70" id="70"/>
          <p:cNvSpPr/>
          <p:nvPr/>
        </p:nvSpPr>
        <p:spPr>
          <a:xfrm flipH="false" flipV="false" rot="0">
            <a:off x="11768261" y="1701403"/>
            <a:ext cx="6748" cy="3474387"/>
          </a:xfrm>
          <a:custGeom>
            <a:avLst/>
            <a:gdLst/>
            <a:ahLst/>
            <a:cxnLst/>
            <a:rect r="r" b="b" t="t" l="l"/>
            <a:pathLst>
              <a:path h="3474387" w="6748">
                <a:moveTo>
                  <a:pt x="0" y="0"/>
                </a:moveTo>
                <a:lnTo>
                  <a:pt x="6748" y="0"/>
                </a:lnTo>
                <a:lnTo>
                  <a:pt x="6748" y="3474387"/>
                </a:lnTo>
                <a:lnTo>
                  <a:pt x="0" y="3474387"/>
                </a:lnTo>
                <a:lnTo>
                  <a:pt x="0" y="0"/>
                </a:lnTo>
                <a:close/>
              </a:path>
            </a:pathLst>
          </a:custGeom>
          <a:blipFill>
            <a:blip r:embed="rId45">
              <a:extLst>
                <a:ext uri="{96DAC541-7B7A-43D3-8B79-37D633B846F1}">
                  <asvg:svgBlip xmlns:asvg="http://schemas.microsoft.com/office/drawing/2016/SVG/main" r:embed="rId46"/>
                </a:ext>
              </a:extLst>
            </a:blip>
            <a:stretch>
              <a:fillRect l="0" t="0" r="0" b="0"/>
            </a:stretch>
          </a:blipFill>
        </p:spPr>
      </p:sp>
      <p:sp>
        <p:nvSpPr>
          <p:cNvPr name="Freeform 71" id="71"/>
          <p:cNvSpPr/>
          <p:nvPr/>
        </p:nvSpPr>
        <p:spPr>
          <a:xfrm flipH="false" flipV="false" rot="0">
            <a:off x="11752066" y="5162119"/>
            <a:ext cx="36709" cy="23753"/>
          </a:xfrm>
          <a:custGeom>
            <a:avLst/>
            <a:gdLst/>
            <a:ahLst/>
            <a:cxnLst/>
            <a:rect r="r" b="b" t="t" l="l"/>
            <a:pathLst>
              <a:path h="23753" w="36709">
                <a:moveTo>
                  <a:pt x="0" y="0"/>
                </a:moveTo>
                <a:lnTo>
                  <a:pt x="36709" y="0"/>
                </a:lnTo>
                <a:lnTo>
                  <a:pt x="36709" y="23753"/>
                </a:lnTo>
                <a:lnTo>
                  <a:pt x="0" y="23753"/>
                </a:lnTo>
                <a:lnTo>
                  <a:pt x="0" y="0"/>
                </a:lnTo>
                <a:close/>
              </a:path>
            </a:pathLst>
          </a:custGeom>
          <a:blipFill>
            <a:blip r:embed="rId47">
              <a:extLst>
                <a:ext uri="{96DAC541-7B7A-43D3-8B79-37D633B846F1}">
                  <asvg:svgBlip xmlns:asvg="http://schemas.microsoft.com/office/drawing/2016/SVG/main" r:embed="rId48"/>
                </a:ext>
              </a:extLst>
            </a:blip>
            <a:stretch>
              <a:fillRect l="0" t="0" r="0" b="0"/>
            </a:stretch>
          </a:blipFill>
        </p:spPr>
      </p:sp>
      <p:sp>
        <p:nvSpPr>
          <p:cNvPr name="Freeform 72" id="72"/>
          <p:cNvSpPr/>
          <p:nvPr/>
        </p:nvSpPr>
        <p:spPr>
          <a:xfrm flipH="false" flipV="false" rot="0">
            <a:off x="11752066" y="1691322"/>
            <a:ext cx="36709" cy="23753"/>
          </a:xfrm>
          <a:custGeom>
            <a:avLst/>
            <a:gdLst/>
            <a:ahLst/>
            <a:cxnLst/>
            <a:rect r="r" b="b" t="t" l="l"/>
            <a:pathLst>
              <a:path h="23753" w="36709">
                <a:moveTo>
                  <a:pt x="0" y="0"/>
                </a:moveTo>
                <a:lnTo>
                  <a:pt x="36709" y="0"/>
                </a:lnTo>
                <a:lnTo>
                  <a:pt x="36709" y="23753"/>
                </a:lnTo>
                <a:lnTo>
                  <a:pt x="0" y="23753"/>
                </a:lnTo>
                <a:lnTo>
                  <a:pt x="0" y="0"/>
                </a:lnTo>
                <a:close/>
              </a:path>
            </a:pathLst>
          </a:custGeom>
          <a:blipFill>
            <a:blip r:embed="rId49">
              <a:extLst>
                <a:ext uri="{96DAC541-7B7A-43D3-8B79-37D633B846F1}">
                  <asvg:svgBlip xmlns:asvg="http://schemas.microsoft.com/office/drawing/2016/SVG/main" r:embed="rId50"/>
                </a:ext>
              </a:extLst>
            </a:blip>
            <a:stretch>
              <a:fillRect l="0" t="0" r="0" b="0"/>
            </a:stretch>
          </a:blipFill>
        </p:spPr>
      </p:sp>
      <p:sp>
        <p:nvSpPr>
          <p:cNvPr name="Freeform 73" id="73"/>
          <p:cNvSpPr/>
          <p:nvPr/>
        </p:nvSpPr>
        <p:spPr>
          <a:xfrm flipH="false" flipV="false" rot="0">
            <a:off x="11768261" y="1685687"/>
            <a:ext cx="6748" cy="19434"/>
          </a:xfrm>
          <a:custGeom>
            <a:avLst/>
            <a:gdLst/>
            <a:ahLst/>
            <a:cxnLst/>
            <a:rect r="r" b="b" t="t" l="l"/>
            <a:pathLst>
              <a:path h="19434" w="6748">
                <a:moveTo>
                  <a:pt x="0" y="0"/>
                </a:moveTo>
                <a:lnTo>
                  <a:pt x="6748" y="0"/>
                </a:lnTo>
                <a:lnTo>
                  <a:pt x="6748" y="19434"/>
                </a:lnTo>
                <a:lnTo>
                  <a:pt x="0" y="19434"/>
                </a:lnTo>
                <a:lnTo>
                  <a:pt x="0" y="0"/>
                </a:lnTo>
                <a:close/>
              </a:path>
            </a:pathLst>
          </a:custGeom>
          <a:blipFill>
            <a:blip r:embed="rId51">
              <a:extLst>
                <a:ext uri="{96DAC541-7B7A-43D3-8B79-37D633B846F1}">
                  <asvg:svgBlip xmlns:asvg="http://schemas.microsoft.com/office/drawing/2016/SVG/main" r:embed="rId52"/>
                </a:ext>
              </a:extLst>
            </a:blip>
            <a:stretch>
              <a:fillRect l="0" t="0" r="0" b="0"/>
            </a:stretch>
          </a:blipFill>
        </p:spPr>
      </p:sp>
      <p:sp>
        <p:nvSpPr>
          <p:cNvPr name="Freeform 74" id="74"/>
          <p:cNvSpPr/>
          <p:nvPr/>
        </p:nvSpPr>
        <p:spPr>
          <a:xfrm flipH="false" flipV="false" rot="0">
            <a:off x="11744502" y="5171836"/>
            <a:ext cx="51824" cy="6748"/>
          </a:xfrm>
          <a:custGeom>
            <a:avLst/>
            <a:gdLst/>
            <a:ahLst/>
            <a:cxnLst/>
            <a:rect r="r" b="b" t="t" l="l"/>
            <a:pathLst>
              <a:path h="6748" w="51824">
                <a:moveTo>
                  <a:pt x="0" y="0"/>
                </a:moveTo>
                <a:lnTo>
                  <a:pt x="51824" y="0"/>
                </a:lnTo>
                <a:lnTo>
                  <a:pt x="51824" y="6748"/>
                </a:lnTo>
                <a:lnTo>
                  <a:pt x="0" y="6748"/>
                </a:lnTo>
                <a:lnTo>
                  <a:pt x="0" y="0"/>
                </a:lnTo>
                <a:close/>
              </a:path>
            </a:pathLst>
          </a:custGeom>
          <a:blipFill>
            <a:blip r:embed="rId53">
              <a:extLst>
                <a:ext uri="{96DAC541-7B7A-43D3-8B79-37D633B846F1}">
                  <asvg:svgBlip xmlns:asvg="http://schemas.microsoft.com/office/drawing/2016/SVG/main" r:embed="rId54"/>
                </a:ext>
              </a:extLst>
            </a:blip>
            <a:stretch>
              <a:fillRect l="0" t="0" r="0" b="0"/>
            </a:stretch>
          </a:blipFill>
        </p:spPr>
      </p:sp>
      <p:sp>
        <p:nvSpPr>
          <p:cNvPr name="Freeform 75" id="75"/>
          <p:cNvSpPr/>
          <p:nvPr/>
        </p:nvSpPr>
        <p:spPr>
          <a:xfrm flipH="false" flipV="false" rot="0">
            <a:off x="11744502" y="1701039"/>
            <a:ext cx="51824" cy="6748"/>
          </a:xfrm>
          <a:custGeom>
            <a:avLst/>
            <a:gdLst/>
            <a:ahLst/>
            <a:cxnLst/>
            <a:rect r="r" b="b" t="t" l="l"/>
            <a:pathLst>
              <a:path h="6748" w="51824">
                <a:moveTo>
                  <a:pt x="0" y="0"/>
                </a:moveTo>
                <a:lnTo>
                  <a:pt x="51824" y="0"/>
                </a:lnTo>
                <a:lnTo>
                  <a:pt x="51824" y="6748"/>
                </a:lnTo>
                <a:lnTo>
                  <a:pt x="0" y="6748"/>
                </a:lnTo>
                <a:lnTo>
                  <a:pt x="0" y="0"/>
                </a:lnTo>
                <a:close/>
              </a:path>
            </a:pathLst>
          </a:custGeom>
          <a:blipFill>
            <a:blip r:embed="rId53">
              <a:extLst>
                <a:ext uri="{96DAC541-7B7A-43D3-8B79-37D633B846F1}">
                  <asvg:svgBlip xmlns:asvg="http://schemas.microsoft.com/office/drawing/2016/SVG/main" r:embed="rId55"/>
                </a:ext>
              </a:extLst>
            </a:blip>
            <a:stretch>
              <a:fillRect l="0" t="0" r="0" b="0"/>
            </a:stretch>
          </a:blipFill>
        </p:spPr>
      </p:sp>
      <p:sp>
        <p:nvSpPr>
          <p:cNvPr name="TextBox 76" id="76"/>
          <p:cNvSpPr txBox="true"/>
          <p:nvPr/>
        </p:nvSpPr>
        <p:spPr>
          <a:xfrm rot="0">
            <a:off x="6650423" y="8423159"/>
            <a:ext cx="175595" cy="116562"/>
          </a:xfrm>
          <a:prstGeom prst="rect">
            <a:avLst/>
          </a:prstGeom>
        </p:spPr>
        <p:txBody>
          <a:bodyPr anchor="t" rtlCol="false" tIns="0" lIns="0" bIns="0" rIns="0">
            <a:spAutoFit/>
          </a:bodyPr>
          <a:lstStyle/>
          <a:p>
            <a:pPr algn="l">
              <a:lnSpc>
                <a:spcPts val="843"/>
              </a:lnSpc>
            </a:pPr>
            <a:r>
              <a:rPr lang="en-US" sz="602">
                <a:solidFill>
                  <a:srgbClr val="000000"/>
                </a:solidFill>
                <a:latin typeface="ITC New Baskerville"/>
                <a:ea typeface="ITC New Baskerville"/>
                <a:cs typeface="ITC New Baskerville"/>
                <a:sym typeface="ITC New Baskerville"/>
              </a:rPr>
              <a:t>8 800</a:t>
            </a:r>
          </a:p>
        </p:txBody>
      </p:sp>
      <p:sp>
        <p:nvSpPr>
          <p:cNvPr name="TextBox 77" id="77"/>
          <p:cNvSpPr txBox="true"/>
          <p:nvPr/>
        </p:nvSpPr>
        <p:spPr>
          <a:xfrm rot="0">
            <a:off x="8571849" y="1386951"/>
            <a:ext cx="214619" cy="116562"/>
          </a:xfrm>
          <a:prstGeom prst="rect">
            <a:avLst/>
          </a:prstGeom>
        </p:spPr>
        <p:txBody>
          <a:bodyPr anchor="t" rtlCol="false" tIns="0" lIns="0" bIns="0" rIns="0">
            <a:spAutoFit/>
          </a:bodyPr>
          <a:lstStyle/>
          <a:p>
            <a:pPr algn="l">
              <a:lnSpc>
                <a:spcPts val="843"/>
              </a:lnSpc>
            </a:pPr>
            <a:r>
              <a:rPr lang="en-US" sz="602">
                <a:solidFill>
                  <a:srgbClr val="000000"/>
                </a:solidFill>
                <a:latin typeface="ITC New Baskerville"/>
                <a:ea typeface="ITC New Baskerville"/>
                <a:cs typeface="ITC New Baskerville"/>
                <a:sym typeface="ITC New Baskerville"/>
              </a:rPr>
              <a:t>23 780</a:t>
            </a:r>
          </a:p>
        </p:txBody>
      </p:sp>
      <p:sp>
        <p:nvSpPr>
          <p:cNvPr name="TextBox 78" id="78"/>
          <p:cNvSpPr txBox="true"/>
          <p:nvPr/>
        </p:nvSpPr>
        <p:spPr>
          <a:xfrm rot="0">
            <a:off x="12386806" y="1705954"/>
            <a:ext cx="1167322" cy="1910904"/>
          </a:xfrm>
          <a:prstGeom prst="rect">
            <a:avLst/>
          </a:prstGeom>
        </p:spPr>
        <p:txBody>
          <a:bodyPr anchor="t" rtlCol="false" tIns="0" lIns="0" bIns="0" rIns="0">
            <a:spAutoFit/>
          </a:bodyPr>
          <a:lstStyle/>
          <a:p>
            <a:pPr algn="l">
              <a:lnSpc>
                <a:spcPts val="870"/>
              </a:lnSpc>
            </a:pPr>
            <a:r>
              <a:rPr lang="en-US" sz="602">
                <a:solidFill>
                  <a:srgbClr val="000000"/>
                </a:solidFill>
                <a:latin typeface="ITC New Baskerville"/>
                <a:ea typeface="ITC New Baskerville"/>
                <a:cs typeface="ITC New Baskerville"/>
                <a:sym typeface="ITC New Baskerville"/>
              </a:rPr>
              <a:t>ЕКСПЛІКАЦІЯ</a:t>
            </a:r>
          </a:p>
          <a:p>
            <a:pPr algn="l">
              <a:lnSpc>
                <a:spcPts val="870"/>
              </a:lnSpc>
            </a:pPr>
            <a:r>
              <a:rPr lang="en-US" sz="602">
                <a:solidFill>
                  <a:srgbClr val="000000"/>
                </a:solidFill>
                <a:latin typeface="ITC New Baskerville"/>
                <a:ea typeface="ITC New Baskerville"/>
                <a:cs typeface="ITC New Baskerville"/>
                <a:sym typeface="ITC New Baskerville"/>
              </a:rPr>
              <a:t>1- ВЕСТИБУЛЯРНА КАРУСЕЛЬ</a:t>
            </a:r>
          </a:p>
          <a:p>
            <a:pPr algn="l">
              <a:lnSpc>
                <a:spcPts val="1417"/>
              </a:lnSpc>
            </a:pPr>
            <a:r>
              <a:rPr lang="en-US" sz="602">
                <a:solidFill>
                  <a:srgbClr val="000000"/>
                </a:solidFill>
                <a:latin typeface="ITC New Baskerville"/>
                <a:ea typeface="ITC New Baskerville"/>
                <a:cs typeface="ITC New Baskerville"/>
                <a:sym typeface="ITC New Baskerville"/>
              </a:rPr>
              <a:t>2- ВЕСТИБУЛЯРНА МІСТ</a:t>
            </a:r>
          </a:p>
          <a:p>
            <a:pPr algn="l">
              <a:lnSpc>
                <a:spcPts val="647"/>
              </a:lnSpc>
            </a:pPr>
            <a:r>
              <a:rPr lang="en-US" sz="602">
                <a:solidFill>
                  <a:srgbClr val="000000"/>
                </a:solidFill>
                <a:latin typeface="ITC New Baskerville"/>
                <a:ea typeface="ITC New Baskerville"/>
                <a:cs typeface="ITC New Baskerville"/>
                <a:sym typeface="ITC New Baskerville"/>
              </a:rPr>
              <a:t>3- БАЛАНСУВАЛЬНІ СФЕРИ</a:t>
            </a:r>
          </a:p>
          <a:p>
            <a:pPr algn="l">
              <a:lnSpc>
                <a:spcPts val="1506"/>
              </a:lnSpc>
            </a:pPr>
            <a:r>
              <a:rPr lang="en-US" sz="602">
                <a:solidFill>
                  <a:srgbClr val="000000"/>
                </a:solidFill>
                <a:latin typeface="ITC New Baskerville"/>
                <a:ea typeface="ITC New Baskerville"/>
                <a:cs typeface="ITC New Baskerville"/>
                <a:sym typeface="ITC New Baskerville"/>
              </a:rPr>
              <a:t>4- КСИЛОФОН</a:t>
            </a:r>
          </a:p>
          <a:p>
            <a:pPr algn="l">
              <a:lnSpc>
                <a:spcPts val="559"/>
              </a:lnSpc>
            </a:pPr>
            <a:r>
              <a:rPr lang="en-US" sz="602">
                <a:solidFill>
                  <a:srgbClr val="000000"/>
                </a:solidFill>
                <a:latin typeface="ITC New Baskerville"/>
                <a:ea typeface="ITC New Baskerville"/>
                <a:cs typeface="ITC New Baskerville"/>
                <a:sym typeface="ITC New Baskerville"/>
              </a:rPr>
              <a:t>5- TALK TUBE</a:t>
            </a:r>
          </a:p>
          <a:p>
            <a:pPr algn="l">
              <a:lnSpc>
                <a:spcPts val="1450"/>
              </a:lnSpc>
            </a:pPr>
            <a:r>
              <a:rPr lang="en-US" sz="602">
                <a:solidFill>
                  <a:srgbClr val="000000"/>
                </a:solidFill>
                <a:latin typeface="ITC New Baskerville"/>
                <a:ea typeface="ITC New Baskerville"/>
                <a:cs typeface="ITC New Baskerville"/>
                <a:sym typeface="ITC New Baskerville"/>
              </a:rPr>
              <a:t>6- БОНГО</a:t>
            </a:r>
          </a:p>
          <a:p>
            <a:pPr algn="l">
              <a:lnSpc>
                <a:spcPts val="503"/>
              </a:lnSpc>
            </a:pPr>
            <a:r>
              <a:rPr lang="en-US" sz="602">
                <a:solidFill>
                  <a:srgbClr val="000000"/>
                </a:solidFill>
                <a:latin typeface="ITC New Baskerville"/>
                <a:ea typeface="ITC New Baskerville"/>
                <a:cs typeface="ITC New Baskerville"/>
                <a:sym typeface="ITC New Baskerville"/>
              </a:rPr>
              <a:t>7- БУДИНОК СХОВАНКА</a:t>
            </a:r>
          </a:p>
          <a:p>
            <a:pPr algn="l">
              <a:lnSpc>
                <a:spcPts val="1506"/>
              </a:lnSpc>
            </a:pPr>
            <a:r>
              <a:rPr lang="en-US" sz="602">
                <a:solidFill>
                  <a:srgbClr val="000000"/>
                </a:solidFill>
                <a:latin typeface="ITC New Baskerville"/>
                <a:ea typeface="ITC New Baskerville"/>
                <a:cs typeface="ITC New Baskerville"/>
                <a:sym typeface="ITC New Baskerville"/>
              </a:rPr>
              <a:t>8- ЛАВА</a:t>
            </a:r>
          </a:p>
          <a:p>
            <a:pPr algn="l">
              <a:lnSpc>
                <a:spcPts val="503"/>
              </a:lnSpc>
            </a:pPr>
            <a:r>
              <a:rPr lang="en-US" sz="602">
                <a:solidFill>
                  <a:srgbClr val="000000"/>
                </a:solidFill>
                <a:latin typeface="ITC New Baskerville"/>
                <a:ea typeface="ITC New Baskerville"/>
                <a:cs typeface="ITC New Baskerville"/>
                <a:sym typeface="ITC New Baskerville"/>
              </a:rPr>
              <a:t>9- КРІСЛО МІШОК</a:t>
            </a:r>
          </a:p>
          <a:p>
            <a:pPr algn="l">
              <a:lnSpc>
                <a:spcPts val="1506"/>
              </a:lnSpc>
            </a:pPr>
            <a:r>
              <a:rPr lang="en-US" sz="602">
                <a:solidFill>
                  <a:srgbClr val="000000"/>
                </a:solidFill>
                <a:latin typeface="ITC New Baskerville"/>
                <a:ea typeface="ITC New Baskerville"/>
                <a:cs typeface="ITC New Baskerville"/>
                <a:sym typeface="ITC New Baskerville"/>
              </a:rPr>
              <a:t>10- ТАКТИЛЬНІ ДОРІЖКИ</a:t>
            </a:r>
          </a:p>
          <a:p>
            <a:pPr algn="l">
              <a:lnSpc>
                <a:spcPts val="362"/>
              </a:lnSpc>
            </a:pPr>
            <a:r>
              <a:rPr lang="en-US" sz="602">
                <a:solidFill>
                  <a:srgbClr val="000000"/>
                </a:solidFill>
                <a:latin typeface="ITC New Baskerville"/>
                <a:ea typeface="ITC New Baskerville"/>
                <a:cs typeface="ITC New Baskerville"/>
                <a:sym typeface="ITC New Baskerville"/>
              </a:rPr>
              <a:t>12- КОЛЬОРОВЕ КОЛО</a:t>
            </a:r>
          </a:p>
          <a:p>
            <a:pPr algn="l">
              <a:lnSpc>
                <a:spcPts val="1506"/>
              </a:lnSpc>
            </a:pPr>
            <a:r>
              <a:rPr lang="en-US" sz="602">
                <a:solidFill>
                  <a:srgbClr val="000000"/>
                </a:solidFill>
                <a:latin typeface="ITC New Baskerville"/>
                <a:ea typeface="ITC New Baskerville"/>
                <a:cs typeface="ITC New Baskerville"/>
                <a:sym typeface="ITC New Baskerville"/>
              </a:rPr>
              <a:t>13- КОЛО КАЛЕЙДОСКОП</a:t>
            </a:r>
          </a:p>
          <a:p>
            <a:pPr algn="l">
              <a:lnSpc>
                <a:spcPts val="386"/>
              </a:lnSpc>
            </a:pPr>
            <a:r>
              <a:rPr lang="en-US" sz="602">
                <a:solidFill>
                  <a:srgbClr val="000000"/>
                </a:solidFill>
                <a:latin typeface="ITC New Baskerville"/>
                <a:ea typeface="ITC New Baskerville"/>
                <a:cs typeface="ITC New Baskerville"/>
                <a:sym typeface="ITC New Baskerville"/>
              </a:rPr>
              <a:t>14- ЕКРАН З ТЕПЛОВІЗОРОМ</a:t>
            </a:r>
          </a:p>
          <a:p>
            <a:pPr algn="l">
              <a:lnSpc>
                <a:spcPts val="1506"/>
              </a:lnSpc>
            </a:pPr>
            <a:r>
              <a:rPr lang="en-US" sz="602">
                <a:solidFill>
                  <a:srgbClr val="000000"/>
                </a:solidFill>
                <a:latin typeface="ITC New Baskerville"/>
                <a:ea typeface="ITC New Baskerville"/>
                <a:cs typeface="ITC New Baskerville"/>
                <a:sym typeface="ITC New Baskerville"/>
              </a:rPr>
              <a:t>15- ДИВАН</a:t>
            </a:r>
          </a:p>
        </p:txBody>
      </p:sp>
      <p:sp>
        <p:nvSpPr>
          <p:cNvPr name="TextBox 79" id="79"/>
          <p:cNvSpPr txBox="true"/>
          <p:nvPr/>
        </p:nvSpPr>
        <p:spPr>
          <a:xfrm rot="-5400000">
            <a:off x="5327632" y="4955502"/>
            <a:ext cx="214619" cy="116562"/>
          </a:xfrm>
          <a:prstGeom prst="rect">
            <a:avLst/>
          </a:prstGeom>
        </p:spPr>
        <p:txBody>
          <a:bodyPr anchor="t" rtlCol="false" tIns="0" lIns="0" bIns="0" rIns="0">
            <a:spAutoFit/>
          </a:bodyPr>
          <a:lstStyle/>
          <a:p>
            <a:pPr algn="l">
              <a:lnSpc>
                <a:spcPts val="843"/>
              </a:lnSpc>
            </a:pPr>
            <a:r>
              <a:rPr lang="en-US" sz="602">
                <a:solidFill>
                  <a:srgbClr val="000000"/>
                </a:solidFill>
                <a:latin typeface="ITC New Baskerville"/>
                <a:ea typeface="ITC New Baskerville"/>
                <a:cs typeface="ITC New Baskerville"/>
                <a:sym typeface="ITC New Baskerville"/>
              </a:rPr>
              <a:t>26 360</a:t>
            </a:r>
          </a:p>
        </p:txBody>
      </p:sp>
      <p:sp>
        <p:nvSpPr>
          <p:cNvPr name="TextBox 80" id="80"/>
          <p:cNvSpPr txBox="true"/>
          <p:nvPr/>
        </p:nvSpPr>
        <p:spPr>
          <a:xfrm rot="-5400000">
            <a:off x="11700922" y="3140882"/>
            <a:ext cx="214619" cy="116562"/>
          </a:xfrm>
          <a:prstGeom prst="rect">
            <a:avLst/>
          </a:prstGeom>
        </p:spPr>
        <p:txBody>
          <a:bodyPr anchor="t" rtlCol="false" tIns="0" lIns="0" bIns="0" rIns="0">
            <a:spAutoFit/>
          </a:bodyPr>
          <a:lstStyle/>
          <a:p>
            <a:pPr algn="l">
              <a:lnSpc>
                <a:spcPts val="843"/>
              </a:lnSpc>
            </a:pPr>
            <a:r>
              <a:rPr lang="en-US" sz="602">
                <a:solidFill>
                  <a:srgbClr val="000000"/>
                </a:solidFill>
                <a:latin typeface="ITC New Baskerville"/>
                <a:ea typeface="ITC New Baskerville"/>
                <a:cs typeface="ITC New Baskerville"/>
                <a:sym typeface="ITC New Baskerville"/>
              </a:rPr>
              <a:t>13,609</a:t>
            </a:r>
          </a:p>
        </p:txBody>
      </p:sp>
      <p:sp>
        <p:nvSpPr>
          <p:cNvPr name="TextBox 81" id="81"/>
          <p:cNvSpPr txBox="true"/>
          <p:nvPr/>
        </p:nvSpPr>
        <p:spPr>
          <a:xfrm rot="0">
            <a:off x="5971397" y="3481364"/>
            <a:ext cx="58532" cy="170083"/>
          </a:xfrm>
          <a:prstGeom prst="rect">
            <a:avLst/>
          </a:prstGeom>
        </p:spPr>
        <p:txBody>
          <a:bodyPr anchor="t" rtlCol="false" tIns="0" lIns="0" bIns="0" rIns="0">
            <a:spAutoFit/>
          </a:bodyPr>
          <a:lstStyle/>
          <a:p>
            <a:pPr algn="l">
              <a:lnSpc>
                <a:spcPts val="1265"/>
              </a:lnSpc>
            </a:pPr>
            <a:r>
              <a:rPr lang="en-US" sz="903">
                <a:solidFill>
                  <a:srgbClr val="000000"/>
                </a:solidFill>
                <a:latin typeface="ITC New Baskerville"/>
                <a:ea typeface="ITC New Baskerville"/>
                <a:cs typeface="ITC New Baskerville"/>
                <a:sym typeface="ITC New Baskerville"/>
              </a:rPr>
              <a:t>7</a:t>
            </a:r>
          </a:p>
        </p:txBody>
      </p:sp>
      <p:sp>
        <p:nvSpPr>
          <p:cNvPr name="TextBox 82" id="82"/>
          <p:cNvSpPr txBox="true"/>
          <p:nvPr/>
        </p:nvSpPr>
        <p:spPr>
          <a:xfrm rot="0">
            <a:off x="6267956" y="2298657"/>
            <a:ext cx="58532" cy="170083"/>
          </a:xfrm>
          <a:prstGeom prst="rect">
            <a:avLst/>
          </a:prstGeom>
        </p:spPr>
        <p:txBody>
          <a:bodyPr anchor="t" rtlCol="false" tIns="0" lIns="0" bIns="0" rIns="0">
            <a:spAutoFit/>
          </a:bodyPr>
          <a:lstStyle/>
          <a:p>
            <a:pPr algn="l">
              <a:lnSpc>
                <a:spcPts val="1265"/>
              </a:lnSpc>
            </a:pPr>
            <a:r>
              <a:rPr lang="en-US" sz="903">
                <a:solidFill>
                  <a:srgbClr val="000000"/>
                </a:solidFill>
                <a:latin typeface="ITC New Baskerville"/>
                <a:ea typeface="ITC New Baskerville"/>
                <a:cs typeface="ITC New Baskerville"/>
                <a:sym typeface="ITC New Baskerville"/>
              </a:rPr>
              <a:t>4</a:t>
            </a:r>
          </a:p>
        </p:txBody>
      </p:sp>
      <p:sp>
        <p:nvSpPr>
          <p:cNvPr name="TextBox 83" id="83"/>
          <p:cNvSpPr txBox="true"/>
          <p:nvPr/>
        </p:nvSpPr>
        <p:spPr>
          <a:xfrm rot="0">
            <a:off x="6267956" y="2863778"/>
            <a:ext cx="58532" cy="170083"/>
          </a:xfrm>
          <a:prstGeom prst="rect">
            <a:avLst/>
          </a:prstGeom>
        </p:spPr>
        <p:txBody>
          <a:bodyPr anchor="t" rtlCol="false" tIns="0" lIns="0" bIns="0" rIns="0">
            <a:spAutoFit/>
          </a:bodyPr>
          <a:lstStyle/>
          <a:p>
            <a:pPr algn="l">
              <a:lnSpc>
                <a:spcPts val="1265"/>
              </a:lnSpc>
            </a:pPr>
            <a:r>
              <a:rPr lang="en-US" sz="903">
                <a:solidFill>
                  <a:srgbClr val="000000"/>
                </a:solidFill>
                <a:latin typeface="ITC New Baskerville"/>
                <a:ea typeface="ITC New Baskerville"/>
                <a:cs typeface="ITC New Baskerville"/>
                <a:sym typeface="ITC New Baskerville"/>
              </a:rPr>
              <a:t>5</a:t>
            </a:r>
          </a:p>
        </p:txBody>
      </p:sp>
      <p:sp>
        <p:nvSpPr>
          <p:cNvPr name="TextBox 84" id="84"/>
          <p:cNvSpPr txBox="true"/>
          <p:nvPr/>
        </p:nvSpPr>
        <p:spPr>
          <a:xfrm rot="0">
            <a:off x="6267956" y="4873508"/>
            <a:ext cx="58532" cy="170083"/>
          </a:xfrm>
          <a:prstGeom prst="rect">
            <a:avLst/>
          </a:prstGeom>
        </p:spPr>
        <p:txBody>
          <a:bodyPr anchor="t" rtlCol="false" tIns="0" lIns="0" bIns="0" rIns="0">
            <a:spAutoFit/>
          </a:bodyPr>
          <a:lstStyle/>
          <a:p>
            <a:pPr algn="l">
              <a:lnSpc>
                <a:spcPts val="1265"/>
              </a:lnSpc>
            </a:pPr>
            <a:r>
              <a:rPr lang="en-US" sz="903">
                <a:solidFill>
                  <a:srgbClr val="000000"/>
                </a:solidFill>
                <a:latin typeface="ITC New Baskerville"/>
                <a:ea typeface="ITC New Baskerville"/>
                <a:cs typeface="ITC New Baskerville"/>
                <a:sym typeface="ITC New Baskerville"/>
              </a:rPr>
              <a:t>8</a:t>
            </a:r>
          </a:p>
        </p:txBody>
      </p:sp>
      <p:sp>
        <p:nvSpPr>
          <p:cNvPr name="TextBox 85" id="85"/>
          <p:cNvSpPr txBox="true"/>
          <p:nvPr/>
        </p:nvSpPr>
        <p:spPr>
          <a:xfrm rot="0">
            <a:off x="6466717" y="6124714"/>
            <a:ext cx="117064" cy="170083"/>
          </a:xfrm>
          <a:prstGeom prst="rect">
            <a:avLst/>
          </a:prstGeom>
        </p:spPr>
        <p:txBody>
          <a:bodyPr anchor="t" rtlCol="false" tIns="0" lIns="0" bIns="0" rIns="0">
            <a:spAutoFit/>
          </a:bodyPr>
          <a:lstStyle/>
          <a:p>
            <a:pPr algn="l">
              <a:lnSpc>
                <a:spcPts val="1265"/>
              </a:lnSpc>
            </a:pPr>
            <a:r>
              <a:rPr lang="en-US" sz="903">
                <a:solidFill>
                  <a:srgbClr val="000000"/>
                </a:solidFill>
                <a:latin typeface="ITC New Baskerville"/>
                <a:ea typeface="ITC New Baskerville"/>
                <a:cs typeface="ITC New Baskerville"/>
                <a:sym typeface="ITC New Baskerville"/>
              </a:rPr>
              <a:t>14</a:t>
            </a:r>
          </a:p>
        </p:txBody>
      </p:sp>
      <p:sp>
        <p:nvSpPr>
          <p:cNvPr name="TextBox 86" id="86"/>
          <p:cNvSpPr txBox="true"/>
          <p:nvPr/>
        </p:nvSpPr>
        <p:spPr>
          <a:xfrm rot="0">
            <a:off x="6521524" y="5153744"/>
            <a:ext cx="117064" cy="170083"/>
          </a:xfrm>
          <a:prstGeom prst="rect">
            <a:avLst/>
          </a:prstGeom>
        </p:spPr>
        <p:txBody>
          <a:bodyPr anchor="t" rtlCol="false" tIns="0" lIns="0" bIns="0" rIns="0">
            <a:spAutoFit/>
          </a:bodyPr>
          <a:lstStyle/>
          <a:p>
            <a:pPr algn="l">
              <a:lnSpc>
                <a:spcPts val="1265"/>
              </a:lnSpc>
            </a:pPr>
            <a:r>
              <a:rPr lang="en-US" sz="903">
                <a:solidFill>
                  <a:srgbClr val="000000"/>
                </a:solidFill>
                <a:latin typeface="ITC New Baskerville"/>
                <a:ea typeface="ITC New Baskerville"/>
                <a:cs typeface="ITC New Baskerville"/>
                <a:sym typeface="ITC New Baskerville"/>
              </a:rPr>
              <a:t>12</a:t>
            </a:r>
          </a:p>
        </p:txBody>
      </p:sp>
      <p:sp>
        <p:nvSpPr>
          <p:cNvPr name="TextBox 87" id="87"/>
          <p:cNvSpPr txBox="true"/>
          <p:nvPr/>
        </p:nvSpPr>
        <p:spPr>
          <a:xfrm rot="0">
            <a:off x="6315596" y="5395779"/>
            <a:ext cx="117064" cy="170083"/>
          </a:xfrm>
          <a:prstGeom prst="rect">
            <a:avLst/>
          </a:prstGeom>
        </p:spPr>
        <p:txBody>
          <a:bodyPr anchor="t" rtlCol="false" tIns="0" lIns="0" bIns="0" rIns="0">
            <a:spAutoFit/>
          </a:bodyPr>
          <a:lstStyle/>
          <a:p>
            <a:pPr algn="l">
              <a:lnSpc>
                <a:spcPts val="1265"/>
              </a:lnSpc>
            </a:pPr>
            <a:r>
              <a:rPr lang="en-US" sz="903">
                <a:solidFill>
                  <a:srgbClr val="000000"/>
                </a:solidFill>
                <a:latin typeface="ITC New Baskerville"/>
                <a:ea typeface="ITC New Baskerville"/>
                <a:cs typeface="ITC New Baskerville"/>
                <a:sym typeface="ITC New Baskerville"/>
              </a:rPr>
              <a:t>13</a:t>
            </a:r>
          </a:p>
        </p:txBody>
      </p:sp>
      <p:sp>
        <p:nvSpPr>
          <p:cNvPr name="TextBox 88" id="88"/>
          <p:cNvSpPr txBox="true"/>
          <p:nvPr/>
        </p:nvSpPr>
        <p:spPr>
          <a:xfrm rot="0">
            <a:off x="6816706" y="2412178"/>
            <a:ext cx="58532" cy="170083"/>
          </a:xfrm>
          <a:prstGeom prst="rect">
            <a:avLst/>
          </a:prstGeom>
        </p:spPr>
        <p:txBody>
          <a:bodyPr anchor="t" rtlCol="false" tIns="0" lIns="0" bIns="0" rIns="0">
            <a:spAutoFit/>
          </a:bodyPr>
          <a:lstStyle/>
          <a:p>
            <a:pPr algn="l">
              <a:lnSpc>
                <a:spcPts val="1265"/>
              </a:lnSpc>
            </a:pPr>
            <a:r>
              <a:rPr lang="en-US" sz="903">
                <a:solidFill>
                  <a:srgbClr val="000000"/>
                </a:solidFill>
                <a:latin typeface="ITC New Baskerville"/>
                <a:ea typeface="ITC New Baskerville"/>
                <a:cs typeface="ITC New Baskerville"/>
                <a:sym typeface="ITC New Baskerville"/>
              </a:rPr>
              <a:t>6</a:t>
            </a:r>
          </a:p>
        </p:txBody>
      </p:sp>
      <p:sp>
        <p:nvSpPr>
          <p:cNvPr name="TextBox 89" id="89"/>
          <p:cNvSpPr txBox="true"/>
          <p:nvPr/>
        </p:nvSpPr>
        <p:spPr>
          <a:xfrm rot="0">
            <a:off x="6892432" y="4608010"/>
            <a:ext cx="117064" cy="170083"/>
          </a:xfrm>
          <a:prstGeom prst="rect">
            <a:avLst/>
          </a:prstGeom>
        </p:spPr>
        <p:txBody>
          <a:bodyPr anchor="t" rtlCol="false" tIns="0" lIns="0" bIns="0" rIns="0">
            <a:spAutoFit/>
          </a:bodyPr>
          <a:lstStyle/>
          <a:p>
            <a:pPr algn="l">
              <a:lnSpc>
                <a:spcPts val="1265"/>
              </a:lnSpc>
            </a:pPr>
            <a:r>
              <a:rPr lang="en-US" sz="903">
                <a:solidFill>
                  <a:srgbClr val="000000"/>
                </a:solidFill>
                <a:latin typeface="ITC New Baskerville"/>
                <a:ea typeface="ITC New Baskerville"/>
                <a:cs typeface="ITC New Baskerville"/>
                <a:sym typeface="ITC New Baskerville"/>
              </a:rPr>
              <a:t>11</a:t>
            </a:r>
          </a:p>
        </p:txBody>
      </p:sp>
      <p:sp>
        <p:nvSpPr>
          <p:cNvPr name="TextBox 90" id="90"/>
          <p:cNvSpPr txBox="true"/>
          <p:nvPr/>
        </p:nvSpPr>
        <p:spPr>
          <a:xfrm rot="0">
            <a:off x="7370909" y="4608010"/>
            <a:ext cx="117064" cy="170083"/>
          </a:xfrm>
          <a:prstGeom prst="rect">
            <a:avLst/>
          </a:prstGeom>
        </p:spPr>
        <p:txBody>
          <a:bodyPr anchor="t" rtlCol="false" tIns="0" lIns="0" bIns="0" rIns="0">
            <a:spAutoFit/>
          </a:bodyPr>
          <a:lstStyle/>
          <a:p>
            <a:pPr algn="l">
              <a:lnSpc>
                <a:spcPts val="1265"/>
              </a:lnSpc>
            </a:pPr>
            <a:r>
              <a:rPr lang="en-US" sz="903">
                <a:solidFill>
                  <a:srgbClr val="000000"/>
                </a:solidFill>
                <a:latin typeface="ITC New Baskerville"/>
                <a:ea typeface="ITC New Baskerville"/>
                <a:cs typeface="ITC New Baskerville"/>
                <a:sym typeface="ITC New Baskerville"/>
              </a:rPr>
              <a:t>10</a:t>
            </a:r>
          </a:p>
        </p:txBody>
      </p:sp>
      <p:sp>
        <p:nvSpPr>
          <p:cNvPr name="TextBox 91" id="91"/>
          <p:cNvSpPr txBox="true"/>
          <p:nvPr/>
        </p:nvSpPr>
        <p:spPr>
          <a:xfrm rot="0">
            <a:off x="8130452" y="2561146"/>
            <a:ext cx="58532" cy="170083"/>
          </a:xfrm>
          <a:prstGeom prst="rect">
            <a:avLst/>
          </a:prstGeom>
        </p:spPr>
        <p:txBody>
          <a:bodyPr anchor="t" rtlCol="false" tIns="0" lIns="0" bIns="0" rIns="0">
            <a:spAutoFit/>
          </a:bodyPr>
          <a:lstStyle/>
          <a:p>
            <a:pPr algn="l">
              <a:lnSpc>
                <a:spcPts val="1265"/>
              </a:lnSpc>
            </a:pPr>
            <a:r>
              <a:rPr lang="en-US" sz="903">
                <a:solidFill>
                  <a:srgbClr val="000000"/>
                </a:solidFill>
                <a:latin typeface="ITC New Baskerville"/>
                <a:ea typeface="ITC New Baskerville"/>
                <a:cs typeface="ITC New Baskerville"/>
                <a:sym typeface="ITC New Baskerville"/>
              </a:rPr>
              <a:t>3</a:t>
            </a:r>
          </a:p>
        </p:txBody>
      </p:sp>
      <p:sp>
        <p:nvSpPr>
          <p:cNvPr name="TextBox 92" id="92"/>
          <p:cNvSpPr txBox="true"/>
          <p:nvPr/>
        </p:nvSpPr>
        <p:spPr>
          <a:xfrm rot="0">
            <a:off x="8978360" y="2561146"/>
            <a:ext cx="58532" cy="170083"/>
          </a:xfrm>
          <a:prstGeom prst="rect">
            <a:avLst/>
          </a:prstGeom>
        </p:spPr>
        <p:txBody>
          <a:bodyPr anchor="t" rtlCol="false" tIns="0" lIns="0" bIns="0" rIns="0">
            <a:spAutoFit/>
          </a:bodyPr>
          <a:lstStyle/>
          <a:p>
            <a:pPr algn="l">
              <a:lnSpc>
                <a:spcPts val="1265"/>
              </a:lnSpc>
            </a:pPr>
            <a:r>
              <a:rPr lang="en-US" sz="903">
                <a:solidFill>
                  <a:srgbClr val="000000"/>
                </a:solidFill>
                <a:latin typeface="ITC New Baskerville"/>
                <a:ea typeface="ITC New Baskerville"/>
                <a:cs typeface="ITC New Baskerville"/>
                <a:sym typeface="ITC New Baskerville"/>
              </a:rPr>
              <a:t>2</a:t>
            </a:r>
          </a:p>
        </p:txBody>
      </p:sp>
      <p:sp>
        <p:nvSpPr>
          <p:cNvPr name="TextBox 93" id="93"/>
          <p:cNvSpPr txBox="true"/>
          <p:nvPr/>
        </p:nvSpPr>
        <p:spPr>
          <a:xfrm rot="0">
            <a:off x="9460926" y="4846395"/>
            <a:ext cx="58532" cy="170083"/>
          </a:xfrm>
          <a:prstGeom prst="rect">
            <a:avLst/>
          </a:prstGeom>
        </p:spPr>
        <p:txBody>
          <a:bodyPr anchor="t" rtlCol="false" tIns="0" lIns="0" bIns="0" rIns="0">
            <a:spAutoFit/>
          </a:bodyPr>
          <a:lstStyle/>
          <a:p>
            <a:pPr algn="l">
              <a:lnSpc>
                <a:spcPts val="1265"/>
              </a:lnSpc>
            </a:pPr>
            <a:r>
              <a:rPr lang="en-US" sz="903">
                <a:solidFill>
                  <a:srgbClr val="000000"/>
                </a:solidFill>
                <a:latin typeface="ITC New Baskerville"/>
                <a:ea typeface="ITC New Baskerville"/>
                <a:cs typeface="ITC New Baskerville"/>
                <a:sym typeface="ITC New Baskerville"/>
              </a:rPr>
              <a:t>9</a:t>
            </a:r>
          </a:p>
        </p:txBody>
      </p:sp>
      <p:sp>
        <p:nvSpPr>
          <p:cNvPr name="TextBox 94" id="94"/>
          <p:cNvSpPr txBox="true"/>
          <p:nvPr/>
        </p:nvSpPr>
        <p:spPr>
          <a:xfrm rot="0">
            <a:off x="9994366" y="2561146"/>
            <a:ext cx="58532" cy="170083"/>
          </a:xfrm>
          <a:prstGeom prst="rect">
            <a:avLst/>
          </a:prstGeom>
        </p:spPr>
        <p:txBody>
          <a:bodyPr anchor="t" rtlCol="false" tIns="0" lIns="0" bIns="0" rIns="0">
            <a:spAutoFit/>
          </a:bodyPr>
          <a:lstStyle/>
          <a:p>
            <a:pPr algn="l">
              <a:lnSpc>
                <a:spcPts val="1265"/>
              </a:lnSpc>
            </a:pPr>
            <a:r>
              <a:rPr lang="en-US" sz="903">
                <a:solidFill>
                  <a:srgbClr val="000000"/>
                </a:solidFill>
                <a:latin typeface="ITC New Baskerville"/>
                <a:ea typeface="ITC New Baskerville"/>
                <a:cs typeface="ITC New Baskerville"/>
                <a:sym typeface="ITC New Baskerville"/>
              </a:rPr>
              <a:t>1</a:t>
            </a:r>
          </a:p>
        </p:txBody>
      </p:sp>
      <p:sp>
        <p:nvSpPr>
          <p:cNvPr name="TextBox 95" id="95"/>
          <p:cNvSpPr txBox="true"/>
          <p:nvPr/>
        </p:nvSpPr>
        <p:spPr>
          <a:xfrm rot="0">
            <a:off x="10855540" y="4885108"/>
            <a:ext cx="117064" cy="170083"/>
          </a:xfrm>
          <a:prstGeom prst="rect">
            <a:avLst/>
          </a:prstGeom>
        </p:spPr>
        <p:txBody>
          <a:bodyPr anchor="t" rtlCol="false" tIns="0" lIns="0" bIns="0" rIns="0">
            <a:spAutoFit/>
          </a:bodyPr>
          <a:lstStyle/>
          <a:p>
            <a:pPr algn="l">
              <a:lnSpc>
                <a:spcPts val="1265"/>
              </a:lnSpc>
            </a:pPr>
            <a:r>
              <a:rPr lang="en-US" sz="903">
                <a:solidFill>
                  <a:srgbClr val="000000"/>
                </a:solidFill>
                <a:latin typeface="ITC New Baskerville"/>
                <a:ea typeface="ITC New Baskerville"/>
                <a:cs typeface="ITC New Baskerville"/>
                <a:sym typeface="ITC New Baskerville"/>
              </a:rPr>
              <a:t>15</a:t>
            </a:r>
          </a:p>
        </p:txBody>
      </p:sp>
    </p:spTree>
  </p:cSld>
  <p:clrMapOvr>
    <a:masterClrMapping/>
  </p:clrMapOvr>
</p:sld>
</file>

<file path=ppt/slides/slide21.xml><?xml version="1.0" encoding="utf-8"?>
<p:sld xmlns:p="http://schemas.openxmlformats.org/presentationml/2006/main" xmlns:a="http://schemas.openxmlformats.org/drawingml/2006/main">
  <p:cSld>
    <p:spTree>
      <p:nvGrpSpPr>
        <p:cNvPr id="1" name=""/>
        <p:cNvGrpSpPr/>
        <p:nvPr/>
      </p:nvGrpSpPr>
      <p:grpSpPr>
        <a:xfrm>
          <a:off x="0" y="0"/>
          <a:ext cx="0" cy="0"/>
          <a:chOff x="0" y="0"/>
          <a:chExt cx="0" cy="0"/>
        </a:xfrm>
      </p:grpSpPr>
      <p:sp>
        <p:nvSpPr>
          <p:cNvPr name="TextBox 2" id="2"/>
          <p:cNvSpPr txBox="true"/>
          <p:nvPr/>
        </p:nvSpPr>
        <p:spPr>
          <a:xfrm rot="0">
            <a:off x="12794249" y="9286875"/>
            <a:ext cx="4465051" cy="255397"/>
          </a:xfrm>
          <a:prstGeom prst="rect">
            <a:avLst/>
          </a:prstGeom>
        </p:spPr>
        <p:txBody>
          <a:bodyPr anchor="t" rtlCol="false" tIns="0" lIns="0" bIns="0" rIns="0">
            <a:spAutoFit/>
          </a:bodyPr>
          <a:lstStyle/>
          <a:p>
            <a:pPr algn="r">
              <a:lnSpc>
                <a:spcPts val="1918"/>
              </a:lnSpc>
            </a:pPr>
            <a:r>
              <a:rPr lang="en-US" sz="1899">
                <a:solidFill>
                  <a:srgbClr val="3F322C"/>
                </a:solidFill>
                <a:latin typeface="DM Sans"/>
                <a:ea typeface="DM Sans"/>
                <a:cs typeface="DM Sans"/>
                <a:sym typeface="DM Sans"/>
              </a:rPr>
              <a:t>КОНЦЕПЦІЯ</a:t>
            </a:r>
          </a:p>
        </p:txBody>
      </p:sp>
      <p:grpSp>
        <p:nvGrpSpPr>
          <p:cNvPr name="Group 3" id="3"/>
          <p:cNvGrpSpPr/>
          <p:nvPr/>
        </p:nvGrpSpPr>
        <p:grpSpPr>
          <a:xfrm rot="0">
            <a:off x="0" y="319405"/>
            <a:ext cx="11221616" cy="2218752"/>
            <a:chOff x="0" y="0"/>
            <a:chExt cx="2955487" cy="584363"/>
          </a:xfrm>
        </p:grpSpPr>
        <p:sp>
          <p:nvSpPr>
            <p:cNvPr name="Freeform 4" id="4"/>
            <p:cNvSpPr/>
            <p:nvPr/>
          </p:nvSpPr>
          <p:spPr>
            <a:xfrm flipH="false" flipV="false" rot="0">
              <a:off x="0" y="0"/>
              <a:ext cx="2955487" cy="584363"/>
            </a:xfrm>
            <a:custGeom>
              <a:avLst/>
              <a:gdLst/>
              <a:ahLst/>
              <a:cxnLst/>
              <a:rect r="r" b="b" t="t" l="l"/>
              <a:pathLst>
                <a:path h="584363" w="2955487">
                  <a:moveTo>
                    <a:pt x="0" y="0"/>
                  </a:moveTo>
                  <a:lnTo>
                    <a:pt x="2955487" y="0"/>
                  </a:lnTo>
                  <a:lnTo>
                    <a:pt x="2955487" y="584363"/>
                  </a:lnTo>
                  <a:lnTo>
                    <a:pt x="0" y="584363"/>
                  </a:lnTo>
                  <a:close/>
                </a:path>
              </a:pathLst>
            </a:custGeom>
            <a:solidFill>
              <a:srgbClr val="EFE7DA"/>
            </a:solidFill>
          </p:spPr>
        </p:sp>
        <p:sp>
          <p:nvSpPr>
            <p:cNvPr name="TextBox 5" id="5"/>
            <p:cNvSpPr txBox="true"/>
            <p:nvPr/>
          </p:nvSpPr>
          <p:spPr>
            <a:xfrm>
              <a:off x="0" y="-28575"/>
              <a:ext cx="2955487" cy="612938"/>
            </a:xfrm>
            <a:prstGeom prst="rect">
              <a:avLst/>
            </a:prstGeom>
          </p:spPr>
          <p:txBody>
            <a:bodyPr anchor="ctr" rtlCol="false" tIns="50800" lIns="50800" bIns="50800" rIns="50800"/>
            <a:lstStyle/>
            <a:p>
              <a:pPr algn="ctr">
                <a:lnSpc>
                  <a:spcPts val="2660"/>
                </a:lnSpc>
              </a:pPr>
            </a:p>
          </p:txBody>
        </p:sp>
      </p:grpSp>
      <p:sp>
        <p:nvSpPr>
          <p:cNvPr name="TextBox 6" id="6"/>
          <p:cNvSpPr txBox="true"/>
          <p:nvPr/>
        </p:nvSpPr>
        <p:spPr>
          <a:xfrm rot="0">
            <a:off x="3631835" y="578802"/>
            <a:ext cx="4751802" cy="804545"/>
          </a:xfrm>
          <a:prstGeom prst="rect">
            <a:avLst/>
          </a:prstGeom>
        </p:spPr>
        <p:txBody>
          <a:bodyPr anchor="t" rtlCol="false" tIns="0" lIns="0" bIns="0" rIns="0">
            <a:spAutoFit/>
          </a:bodyPr>
          <a:lstStyle/>
          <a:p>
            <a:pPr algn="r">
              <a:lnSpc>
                <a:spcPts val="6579"/>
              </a:lnSpc>
            </a:pPr>
            <a:r>
              <a:rPr lang="en-US" sz="4699" spc="-192">
                <a:solidFill>
                  <a:srgbClr val="3F322C"/>
                </a:solidFill>
                <a:latin typeface="Nourd"/>
                <a:ea typeface="Nourd"/>
                <a:cs typeface="Nourd"/>
                <a:sym typeface="Nourd"/>
              </a:rPr>
              <a:t>КОНЦЕПЦІЯ</a:t>
            </a:r>
          </a:p>
        </p:txBody>
      </p:sp>
      <p:sp>
        <p:nvSpPr>
          <p:cNvPr name="TextBox 7" id="7"/>
          <p:cNvSpPr txBox="true"/>
          <p:nvPr/>
        </p:nvSpPr>
        <p:spPr>
          <a:xfrm rot="0">
            <a:off x="631535" y="3483440"/>
            <a:ext cx="16452559" cy="2950937"/>
          </a:xfrm>
          <a:prstGeom prst="rect">
            <a:avLst/>
          </a:prstGeom>
        </p:spPr>
        <p:txBody>
          <a:bodyPr anchor="t" rtlCol="false" tIns="0" lIns="0" bIns="0" rIns="0">
            <a:spAutoFit/>
          </a:bodyPr>
          <a:lstStyle/>
          <a:p>
            <a:pPr algn="just">
              <a:lnSpc>
                <a:spcPts val="3945"/>
              </a:lnSpc>
            </a:pPr>
            <a:r>
              <a:rPr lang="en-US" sz="2838">
                <a:solidFill>
                  <a:srgbClr val="3F322C"/>
                </a:solidFill>
                <a:latin typeface="DM Sans"/>
                <a:ea typeface="DM Sans"/>
                <a:cs typeface="DM Sans"/>
                <a:sym typeface="DM Sans"/>
              </a:rPr>
              <a:t>Сенсорний сад загальною площею 445 кв.м запроєктовано як інклюзивне, терапевтичне та безпечне середовище на відкритому повітрі, що сприяє психоемоційному розвантаженню та стимуляції розвитку дітей з нейровідмінностями. Ландшафтне та об'ємно-просторове рішення саду відходить від традиційних ігрових майданчиків на користь природних стимулів, безбар'єрності та спокою. Дизайн інтегрує принципи гарден-терапії та сенсорної інтеграції для м'якої адаптації та реабілітації пацієнтів центру.</a:t>
            </a:r>
          </a:p>
        </p:txBody>
      </p:sp>
    </p:spTree>
  </p:cSld>
  <p:clrMapOvr>
    <a:masterClrMapping/>
  </p:clrMapOvr>
</p:sld>
</file>

<file path=ppt/slides/slide2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0" y="319405"/>
            <a:ext cx="4607692" cy="1284554"/>
            <a:chOff x="0" y="0"/>
            <a:chExt cx="1213548" cy="338319"/>
          </a:xfrm>
        </p:grpSpPr>
        <p:sp>
          <p:nvSpPr>
            <p:cNvPr name="Freeform 3" id="3"/>
            <p:cNvSpPr/>
            <p:nvPr/>
          </p:nvSpPr>
          <p:spPr>
            <a:xfrm flipH="false" flipV="false" rot="0">
              <a:off x="0" y="0"/>
              <a:ext cx="1213548" cy="338319"/>
            </a:xfrm>
            <a:custGeom>
              <a:avLst/>
              <a:gdLst/>
              <a:ahLst/>
              <a:cxnLst/>
              <a:rect r="r" b="b" t="t" l="l"/>
              <a:pathLst>
                <a:path h="338319" w="1213548">
                  <a:moveTo>
                    <a:pt x="0" y="0"/>
                  </a:moveTo>
                  <a:lnTo>
                    <a:pt x="1213548" y="0"/>
                  </a:lnTo>
                  <a:lnTo>
                    <a:pt x="1213548" y="338319"/>
                  </a:lnTo>
                  <a:lnTo>
                    <a:pt x="0" y="338319"/>
                  </a:lnTo>
                  <a:close/>
                </a:path>
              </a:pathLst>
            </a:custGeom>
            <a:solidFill>
              <a:srgbClr val="EFE7DA"/>
            </a:solidFill>
          </p:spPr>
        </p:sp>
        <p:sp>
          <p:nvSpPr>
            <p:cNvPr name="TextBox 4" id="4"/>
            <p:cNvSpPr txBox="true"/>
            <p:nvPr/>
          </p:nvSpPr>
          <p:spPr>
            <a:xfrm>
              <a:off x="0" y="-28575"/>
              <a:ext cx="1213548" cy="366894"/>
            </a:xfrm>
            <a:prstGeom prst="rect">
              <a:avLst/>
            </a:prstGeom>
          </p:spPr>
          <p:txBody>
            <a:bodyPr anchor="ctr" rtlCol="false" tIns="50800" lIns="50800" bIns="50800" rIns="50800"/>
            <a:lstStyle/>
            <a:p>
              <a:pPr algn="ctr">
                <a:lnSpc>
                  <a:spcPts val="2660"/>
                </a:lnSpc>
              </a:pPr>
            </a:p>
          </p:txBody>
        </p:sp>
      </p:grpSp>
      <p:sp>
        <p:nvSpPr>
          <p:cNvPr name="TextBox 5" id="5"/>
          <p:cNvSpPr txBox="true"/>
          <p:nvPr/>
        </p:nvSpPr>
        <p:spPr>
          <a:xfrm rot="0">
            <a:off x="-1347201" y="629894"/>
            <a:ext cx="4751802" cy="596900"/>
          </a:xfrm>
          <a:prstGeom prst="rect">
            <a:avLst/>
          </a:prstGeom>
        </p:spPr>
        <p:txBody>
          <a:bodyPr anchor="t" rtlCol="false" tIns="0" lIns="0" bIns="0" rIns="0">
            <a:spAutoFit/>
          </a:bodyPr>
          <a:lstStyle/>
          <a:p>
            <a:pPr algn="r">
              <a:lnSpc>
                <a:spcPts val="4900"/>
              </a:lnSpc>
            </a:pPr>
            <a:r>
              <a:rPr lang="en-US" sz="3500" spc="-143">
                <a:solidFill>
                  <a:srgbClr val="3F322C"/>
                </a:solidFill>
                <a:latin typeface="Nourd"/>
                <a:ea typeface="Nourd"/>
                <a:cs typeface="Nourd"/>
                <a:sym typeface="Nourd"/>
              </a:rPr>
              <a:t>РОЗГОРТКИ</a:t>
            </a:r>
          </a:p>
        </p:txBody>
      </p:sp>
      <p:sp>
        <p:nvSpPr>
          <p:cNvPr name="TextBox 6" id="6"/>
          <p:cNvSpPr txBox="true"/>
          <p:nvPr/>
        </p:nvSpPr>
        <p:spPr>
          <a:xfrm rot="0">
            <a:off x="12794249" y="9286875"/>
            <a:ext cx="4465051" cy="255397"/>
          </a:xfrm>
          <a:prstGeom prst="rect">
            <a:avLst/>
          </a:prstGeom>
        </p:spPr>
        <p:txBody>
          <a:bodyPr anchor="t" rtlCol="false" tIns="0" lIns="0" bIns="0" rIns="0">
            <a:spAutoFit/>
          </a:bodyPr>
          <a:lstStyle/>
          <a:p>
            <a:pPr algn="r">
              <a:lnSpc>
                <a:spcPts val="1918"/>
              </a:lnSpc>
            </a:pPr>
            <a:r>
              <a:rPr lang="en-US" sz="1899">
                <a:solidFill>
                  <a:srgbClr val="3F322C"/>
                </a:solidFill>
                <a:latin typeface="DM Sans"/>
                <a:ea typeface="DM Sans"/>
                <a:cs typeface="DM Sans"/>
                <a:sym typeface="DM Sans"/>
              </a:rPr>
              <a:t>розгортки</a:t>
            </a:r>
          </a:p>
        </p:txBody>
      </p:sp>
      <p:grpSp>
        <p:nvGrpSpPr>
          <p:cNvPr name="Group 7" id="7"/>
          <p:cNvGrpSpPr/>
          <p:nvPr/>
        </p:nvGrpSpPr>
        <p:grpSpPr>
          <a:xfrm rot="0">
            <a:off x="2750886" y="1907786"/>
            <a:ext cx="13277674" cy="7046685"/>
            <a:chOff x="0" y="0"/>
            <a:chExt cx="17703566" cy="9395581"/>
          </a:xfrm>
        </p:grpSpPr>
        <p:grpSp>
          <p:nvGrpSpPr>
            <p:cNvPr name="Group 8" id="8"/>
            <p:cNvGrpSpPr/>
            <p:nvPr/>
          </p:nvGrpSpPr>
          <p:grpSpPr>
            <a:xfrm rot="0">
              <a:off x="996630" y="0"/>
              <a:ext cx="16084827" cy="5106461"/>
              <a:chOff x="0" y="0"/>
              <a:chExt cx="12454471" cy="3953929"/>
            </a:xfrm>
          </p:grpSpPr>
          <p:sp>
            <p:nvSpPr>
              <p:cNvPr name="Freeform 9" id="9"/>
              <p:cNvSpPr/>
              <p:nvPr/>
            </p:nvSpPr>
            <p:spPr>
              <a:xfrm flipH="false" flipV="false" rot="0">
                <a:off x="0" y="0"/>
                <a:ext cx="12454509" cy="3953891"/>
              </a:xfrm>
              <a:custGeom>
                <a:avLst/>
                <a:gdLst/>
                <a:ahLst/>
                <a:cxnLst/>
                <a:rect r="r" b="b" t="t" l="l"/>
                <a:pathLst>
                  <a:path h="3953891" w="12454509">
                    <a:moveTo>
                      <a:pt x="0" y="0"/>
                    </a:moveTo>
                    <a:lnTo>
                      <a:pt x="12454509" y="0"/>
                    </a:lnTo>
                    <a:lnTo>
                      <a:pt x="12454509" y="3953891"/>
                    </a:lnTo>
                    <a:lnTo>
                      <a:pt x="0" y="3953891"/>
                    </a:lnTo>
                    <a:lnTo>
                      <a:pt x="0" y="0"/>
                    </a:lnTo>
                    <a:close/>
                  </a:path>
                </a:pathLst>
              </a:custGeom>
              <a:blipFill>
                <a:blip r:embed="rId2"/>
                <a:stretch>
                  <a:fillRect l="-3575" t="-36715" r="-1794" b="-50009"/>
                </a:stretch>
              </a:blipFill>
            </p:spPr>
          </p:sp>
        </p:grpSp>
        <p:grpSp>
          <p:nvGrpSpPr>
            <p:cNvPr name="Group 10" id="10"/>
            <p:cNvGrpSpPr/>
            <p:nvPr/>
          </p:nvGrpSpPr>
          <p:grpSpPr>
            <a:xfrm rot="0">
              <a:off x="591306" y="6912493"/>
              <a:ext cx="17068943" cy="1826076"/>
              <a:chOff x="0" y="0"/>
              <a:chExt cx="13216471" cy="1413929"/>
            </a:xfrm>
          </p:grpSpPr>
          <p:sp>
            <p:nvSpPr>
              <p:cNvPr name="Freeform 11" id="11"/>
              <p:cNvSpPr/>
              <p:nvPr/>
            </p:nvSpPr>
            <p:spPr>
              <a:xfrm flipH="false" flipV="false" rot="0">
                <a:off x="0" y="0"/>
                <a:ext cx="13216510" cy="1413891"/>
              </a:xfrm>
              <a:custGeom>
                <a:avLst/>
                <a:gdLst/>
                <a:ahLst/>
                <a:cxnLst/>
                <a:rect r="r" b="b" t="t" l="l"/>
                <a:pathLst>
                  <a:path h="1413891" w="13216510">
                    <a:moveTo>
                      <a:pt x="0" y="0"/>
                    </a:moveTo>
                    <a:lnTo>
                      <a:pt x="13216510" y="0"/>
                    </a:lnTo>
                    <a:lnTo>
                      <a:pt x="13216510" y="1413891"/>
                    </a:lnTo>
                    <a:lnTo>
                      <a:pt x="0" y="1413891"/>
                    </a:lnTo>
                    <a:lnTo>
                      <a:pt x="0" y="0"/>
                    </a:lnTo>
                    <a:close/>
                  </a:path>
                </a:pathLst>
              </a:custGeom>
              <a:blipFill>
                <a:blip r:embed="rId3"/>
                <a:stretch>
                  <a:fillRect l="-2342" t="-205811" r="-3166" b="-249294"/>
                </a:stretch>
              </a:blipFill>
            </p:spPr>
          </p:sp>
        </p:grpSp>
        <p:sp>
          <p:nvSpPr>
            <p:cNvPr name="Freeform 12" id="12"/>
            <p:cNvSpPr/>
            <p:nvPr/>
          </p:nvSpPr>
          <p:spPr>
            <a:xfrm flipH="false" flipV="false" rot="0">
              <a:off x="533456" y="3838871"/>
              <a:ext cx="426450" cy="16402"/>
            </a:xfrm>
            <a:custGeom>
              <a:avLst/>
              <a:gdLst/>
              <a:ahLst/>
              <a:cxnLst/>
              <a:rect r="r" b="b" t="t" l="l"/>
              <a:pathLst>
                <a:path h="16402" w="426450">
                  <a:moveTo>
                    <a:pt x="0" y="0"/>
                  </a:moveTo>
                  <a:lnTo>
                    <a:pt x="426450" y="0"/>
                  </a:lnTo>
                  <a:lnTo>
                    <a:pt x="426450" y="16402"/>
                  </a:lnTo>
                  <a:lnTo>
                    <a:pt x="0" y="16402"/>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13" id="13"/>
            <p:cNvSpPr/>
            <p:nvPr/>
          </p:nvSpPr>
          <p:spPr>
            <a:xfrm flipH="false" flipV="false" rot="0">
              <a:off x="535884" y="3836410"/>
              <a:ext cx="16402" cy="131215"/>
            </a:xfrm>
            <a:custGeom>
              <a:avLst/>
              <a:gdLst/>
              <a:ahLst/>
              <a:cxnLst/>
              <a:rect r="r" b="b" t="t" l="l"/>
              <a:pathLst>
                <a:path h="131215" w="16402">
                  <a:moveTo>
                    <a:pt x="0" y="0"/>
                  </a:moveTo>
                  <a:lnTo>
                    <a:pt x="16402" y="0"/>
                  </a:lnTo>
                  <a:lnTo>
                    <a:pt x="16402" y="131216"/>
                  </a:lnTo>
                  <a:lnTo>
                    <a:pt x="0" y="131216"/>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14" id="14"/>
            <p:cNvSpPr/>
            <p:nvPr/>
          </p:nvSpPr>
          <p:spPr>
            <a:xfrm flipH="false" flipV="false" rot="0">
              <a:off x="472097" y="3890438"/>
              <a:ext cx="76548" cy="76548"/>
            </a:xfrm>
            <a:custGeom>
              <a:avLst/>
              <a:gdLst/>
              <a:ahLst/>
              <a:cxnLst/>
              <a:rect r="r" b="b" t="t" l="l"/>
              <a:pathLst>
                <a:path h="76548" w="76548">
                  <a:moveTo>
                    <a:pt x="0" y="0"/>
                  </a:moveTo>
                  <a:lnTo>
                    <a:pt x="76547" y="0"/>
                  </a:lnTo>
                  <a:lnTo>
                    <a:pt x="76547" y="76548"/>
                  </a:lnTo>
                  <a:lnTo>
                    <a:pt x="0" y="76548"/>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15" id="15"/>
            <p:cNvSpPr/>
            <p:nvPr/>
          </p:nvSpPr>
          <p:spPr>
            <a:xfrm flipH="false" flipV="false" rot="0">
              <a:off x="534079" y="3890438"/>
              <a:ext cx="76548" cy="76548"/>
            </a:xfrm>
            <a:custGeom>
              <a:avLst/>
              <a:gdLst/>
              <a:ahLst/>
              <a:cxnLst/>
              <a:rect r="r" b="b" t="t" l="l"/>
              <a:pathLst>
                <a:path h="76548" w="76548">
                  <a:moveTo>
                    <a:pt x="0" y="0"/>
                  </a:moveTo>
                  <a:lnTo>
                    <a:pt x="76548" y="0"/>
                  </a:lnTo>
                  <a:lnTo>
                    <a:pt x="76548" y="76548"/>
                  </a:lnTo>
                  <a:lnTo>
                    <a:pt x="0" y="76548"/>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sp>
          <p:nvSpPr>
            <p:cNvPr name="Freeform 16" id="16"/>
            <p:cNvSpPr/>
            <p:nvPr/>
          </p:nvSpPr>
          <p:spPr>
            <a:xfrm flipH="false" flipV="false" rot="0">
              <a:off x="581268" y="5095619"/>
              <a:ext cx="426450" cy="16402"/>
            </a:xfrm>
            <a:custGeom>
              <a:avLst/>
              <a:gdLst/>
              <a:ahLst/>
              <a:cxnLst/>
              <a:rect r="r" b="b" t="t" l="l"/>
              <a:pathLst>
                <a:path h="16402" w="426450">
                  <a:moveTo>
                    <a:pt x="0" y="0"/>
                  </a:moveTo>
                  <a:lnTo>
                    <a:pt x="426450" y="0"/>
                  </a:lnTo>
                  <a:lnTo>
                    <a:pt x="426450" y="16402"/>
                  </a:lnTo>
                  <a:lnTo>
                    <a:pt x="0" y="16402"/>
                  </a:lnTo>
                  <a:lnTo>
                    <a:pt x="0" y="0"/>
                  </a:lnTo>
                  <a:close/>
                </a:path>
              </a:pathLst>
            </a:custGeom>
            <a:blipFill>
              <a:blip r:embed="rId4">
                <a:extLst>
                  <a:ext uri="{96DAC541-7B7A-43D3-8B79-37D633B846F1}">
                    <asvg:svgBlip xmlns:asvg="http://schemas.microsoft.com/office/drawing/2016/SVG/main" r:embed="rId12"/>
                  </a:ext>
                </a:extLst>
              </a:blip>
              <a:stretch>
                <a:fillRect l="0" t="0" r="0" b="0"/>
              </a:stretch>
            </a:blipFill>
          </p:spPr>
        </p:sp>
        <p:sp>
          <p:nvSpPr>
            <p:cNvPr name="Freeform 17" id="17"/>
            <p:cNvSpPr/>
            <p:nvPr/>
          </p:nvSpPr>
          <p:spPr>
            <a:xfrm flipH="false" flipV="false" rot="0">
              <a:off x="583695" y="5093159"/>
              <a:ext cx="16402" cy="131215"/>
            </a:xfrm>
            <a:custGeom>
              <a:avLst/>
              <a:gdLst/>
              <a:ahLst/>
              <a:cxnLst/>
              <a:rect r="r" b="b" t="t" l="l"/>
              <a:pathLst>
                <a:path h="131215" w="16402">
                  <a:moveTo>
                    <a:pt x="0" y="0"/>
                  </a:moveTo>
                  <a:lnTo>
                    <a:pt x="16402" y="0"/>
                  </a:lnTo>
                  <a:lnTo>
                    <a:pt x="16402" y="131215"/>
                  </a:lnTo>
                  <a:lnTo>
                    <a:pt x="0" y="131215"/>
                  </a:lnTo>
                  <a:lnTo>
                    <a:pt x="0" y="0"/>
                  </a:lnTo>
                  <a:close/>
                </a:path>
              </a:pathLst>
            </a:custGeom>
            <a:blipFill>
              <a:blip r:embed="rId6">
                <a:extLst>
                  <a:ext uri="{96DAC541-7B7A-43D3-8B79-37D633B846F1}">
                    <asvg:svgBlip xmlns:asvg="http://schemas.microsoft.com/office/drawing/2016/SVG/main" r:embed="rId13"/>
                  </a:ext>
                </a:extLst>
              </a:blip>
              <a:stretch>
                <a:fillRect l="0" t="0" r="0" b="0"/>
              </a:stretch>
            </a:blipFill>
          </p:spPr>
        </p:sp>
        <p:sp>
          <p:nvSpPr>
            <p:cNvPr name="Freeform 18" id="18"/>
            <p:cNvSpPr/>
            <p:nvPr/>
          </p:nvSpPr>
          <p:spPr>
            <a:xfrm flipH="false" flipV="false" rot="0">
              <a:off x="519892" y="5147187"/>
              <a:ext cx="76548" cy="76548"/>
            </a:xfrm>
            <a:custGeom>
              <a:avLst/>
              <a:gdLst/>
              <a:ahLst/>
              <a:cxnLst/>
              <a:rect r="r" b="b" t="t" l="l"/>
              <a:pathLst>
                <a:path h="76548" w="76548">
                  <a:moveTo>
                    <a:pt x="0" y="0"/>
                  </a:moveTo>
                  <a:lnTo>
                    <a:pt x="76548" y="0"/>
                  </a:lnTo>
                  <a:lnTo>
                    <a:pt x="76548" y="76547"/>
                  </a:lnTo>
                  <a:lnTo>
                    <a:pt x="0" y="76547"/>
                  </a:lnTo>
                  <a:lnTo>
                    <a:pt x="0" y="0"/>
                  </a:lnTo>
                  <a:close/>
                </a:path>
              </a:pathLst>
            </a:custGeom>
            <a:blipFill>
              <a:blip r:embed="rId14">
                <a:extLst>
                  <a:ext uri="{96DAC541-7B7A-43D3-8B79-37D633B846F1}">
                    <asvg:svgBlip xmlns:asvg="http://schemas.microsoft.com/office/drawing/2016/SVG/main" r:embed="rId15"/>
                  </a:ext>
                </a:extLst>
              </a:blip>
              <a:stretch>
                <a:fillRect l="0" t="0" r="0" b="0"/>
              </a:stretch>
            </a:blipFill>
          </p:spPr>
        </p:sp>
        <p:sp>
          <p:nvSpPr>
            <p:cNvPr name="Freeform 19" id="19"/>
            <p:cNvSpPr/>
            <p:nvPr/>
          </p:nvSpPr>
          <p:spPr>
            <a:xfrm flipH="false" flipV="false" rot="0">
              <a:off x="581891" y="5147187"/>
              <a:ext cx="76548" cy="76548"/>
            </a:xfrm>
            <a:custGeom>
              <a:avLst/>
              <a:gdLst/>
              <a:ahLst/>
              <a:cxnLst/>
              <a:rect r="r" b="b" t="t" l="l"/>
              <a:pathLst>
                <a:path h="76548" w="76548">
                  <a:moveTo>
                    <a:pt x="0" y="0"/>
                  </a:moveTo>
                  <a:lnTo>
                    <a:pt x="76548" y="0"/>
                  </a:lnTo>
                  <a:lnTo>
                    <a:pt x="76548" y="76547"/>
                  </a:lnTo>
                  <a:lnTo>
                    <a:pt x="0" y="76547"/>
                  </a:lnTo>
                  <a:lnTo>
                    <a:pt x="0" y="0"/>
                  </a:lnTo>
                  <a:close/>
                </a:path>
              </a:pathLst>
            </a:custGeom>
            <a:blipFill>
              <a:blip r:embed="rId10">
                <a:extLst>
                  <a:ext uri="{96DAC541-7B7A-43D3-8B79-37D633B846F1}">
                    <asvg:svgBlip xmlns:asvg="http://schemas.microsoft.com/office/drawing/2016/SVG/main" r:embed="rId16"/>
                  </a:ext>
                </a:extLst>
              </a:blip>
              <a:stretch>
                <a:fillRect l="0" t="0" r="0" b="0"/>
              </a:stretch>
            </a:blipFill>
          </p:spPr>
        </p:sp>
        <p:sp>
          <p:nvSpPr>
            <p:cNvPr name="Freeform 20" id="20"/>
            <p:cNvSpPr/>
            <p:nvPr/>
          </p:nvSpPr>
          <p:spPr>
            <a:xfrm flipH="false" flipV="false" rot="0">
              <a:off x="61376" y="7438355"/>
              <a:ext cx="426450" cy="16402"/>
            </a:xfrm>
            <a:custGeom>
              <a:avLst/>
              <a:gdLst/>
              <a:ahLst/>
              <a:cxnLst/>
              <a:rect r="r" b="b" t="t" l="l"/>
              <a:pathLst>
                <a:path h="16402" w="426450">
                  <a:moveTo>
                    <a:pt x="0" y="0"/>
                  </a:moveTo>
                  <a:lnTo>
                    <a:pt x="426450" y="0"/>
                  </a:lnTo>
                  <a:lnTo>
                    <a:pt x="426450" y="16402"/>
                  </a:lnTo>
                  <a:lnTo>
                    <a:pt x="0" y="16402"/>
                  </a:lnTo>
                  <a:lnTo>
                    <a:pt x="0" y="0"/>
                  </a:lnTo>
                  <a:close/>
                </a:path>
              </a:pathLst>
            </a:custGeom>
            <a:blipFill>
              <a:blip r:embed="rId17">
                <a:extLst>
                  <a:ext uri="{96DAC541-7B7A-43D3-8B79-37D633B846F1}">
                    <asvg:svgBlip xmlns:asvg="http://schemas.microsoft.com/office/drawing/2016/SVG/main" r:embed="rId18"/>
                  </a:ext>
                </a:extLst>
              </a:blip>
              <a:stretch>
                <a:fillRect l="0" t="0" r="0" b="0"/>
              </a:stretch>
            </a:blipFill>
          </p:spPr>
        </p:sp>
        <p:sp>
          <p:nvSpPr>
            <p:cNvPr name="Freeform 21" id="21"/>
            <p:cNvSpPr/>
            <p:nvPr/>
          </p:nvSpPr>
          <p:spPr>
            <a:xfrm flipH="false" flipV="false" rot="0">
              <a:off x="63803" y="7435895"/>
              <a:ext cx="16402" cy="131215"/>
            </a:xfrm>
            <a:custGeom>
              <a:avLst/>
              <a:gdLst/>
              <a:ahLst/>
              <a:cxnLst/>
              <a:rect r="r" b="b" t="t" l="l"/>
              <a:pathLst>
                <a:path h="131215" w="16402">
                  <a:moveTo>
                    <a:pt x="0" y="0"/>
                  </a:moveTo>
                  <a:lnTo>
                    <a:pt x="16402" y="0"/>
                  </a:lnTo>
                  <a:lnTo>
                    <a:pt x="16402" y="131215"/>
                  </a:lnTo>
                  <a:lnTo>
                    <a:pt x="0" y="131215"/>
                  </a:lnTo>
                  <a:lnTo>
                    <a:pt x="0" y="0"/>
                  </a:lnTo>
                  <a:close/>
                </a:path>
              </a:pathLst>
            </a:custGeom>
            <a:blipFill>
              <a:blip r:embed="rId6">
                <a:extLst>
                  <a:ext uri="{96DAC541-7B7A-43D3-8B79-37D633B846F1}">
                    <asvg:svgBlip xmlns:asvg="http://schemas.microsoft.com/office/drawing/2016/SVG/main" r:embed="rId19"/>
                  </a:ext>
                </a:extLst>
              </a:blip>
              <a:stretch>
                <a:fillRect l="0" t="0" r="0" b="0"/>
              </a:stretch>
            </a:blipFill>
          </p:spPr>
        </p:sp>
        <p:sp>
          <p:nvSpPr>
            <p:cNvPr name="Freeform 22" id="22"/>
            <p:cNvSpPr/>
            <p:nvPr/>
          </p:nvSpPr>
          <p:spPr>
            <a:xfrm flipH="false" flipV="false" rot="0">
              <a:off x="0" y="7489923"/>
              <a:ext cx="76548" cy="76548"/>
            </a:xfrm>
            <a:custGeom>
              <a:avLst/>
              <a:gdLst/>
              <a:ahLst/>
              <a:cxnLst/>
              <a:rect r="r" b="b" t="t" l="l"/>
              <a:pathLst>
                <a:path h="76548" w="76548">
                  <a:moveTo>
                    <a:pt x="0" y="0"/>
                  </a:moveTo>
                  <a:lnTo>
                    <a:pt x="76548" y="0"/>
                  </a:lnTo>
                  <a:lnTo>
                    <a:pt x="76548" y="76548"/>
                  </a:lnTo>
                  <a:lnTo>
                    <a:pt x="0" y="76548"/>
                  </a:lnTo>
                  <a:lnTo>
                    <a:pt x="0" y="0"/>
                  </a:lnTo>
                  <a:close/>
                </a:path>
              </a:pathLst>
            </a:custGeom>
            <a:blipFill>
              <a:blip r:embed="rId20">
                <a:extLst>
                  <a:ext uri="{96DAC541-7B7A-43D3-8B79-37D633B846F1}">
                    <asvg:svgBlip xmlns:asvg="http://schemas.microsoft.com/office/drawing/2016/SVG/main" r:embed="rId21"/>
                  </a:ext>
                </a:extLst>
              </a:blip>
              <a:stretch>
                <a:fillRect l="0" t="0" r="0" b="0"/>
              </a:stretch>
            </a:blipFill>
          </p:spPr>
        </p:sp>
        <p:sp>
          <p:nvSpPr>
            <p:cNvPr name="Freeform 23" id="23"/>
            <p:cNvSpPr/>
            <p:nvPr/>
          </p:nvSpPr>
          <p:spPr>
            <a:xfrm flipH="false" flipV="false" rot="0">
              <a:off x="61999" y="7489923"/>
              <a:ext cx="76548" cy="76548"/>
            </a:xfrm>
            <a:custGeom>
              <a:avLst/>
              <a:gdLst/>
              <a:ahLst/>
              <a:cxnLst/>
              <a:rect r="r" b="b" t="t" l="l"/>
              <a:pathLst>
                <a:path h="76548" w="76548">
                  <a:moveTo>
                    <a:pt x="0" y="0"/>
                  </a:moveTo>
                  <a:lnTo>
                    <a:pt x="76548" y="0"/>
                  </a:lnTo>
                  <a:lnTo>
                    <a:pt x="76548" y="76548"/>
                  </a:lnTo>
                  <a:lnTo>
                    <a:pt x="0" y="76548"/>
                  </a:lnTo>
                  <a:lnTo>
                    <a:pt x="0" y="0"/>
                  </a:lnTo>
                  <a:close/>
                </a:path>
              </a:pathLst>
            </a:custGeom>
            <a:blipFill>
              <a:blip r:embed="rId22">
                <a:extLst>
                  <a:ext uri="{96DAC541-7B7A-43D3-8B79-37D633B846F1}">
                    <asvg:svgBlip xmlns:asvg="http://schemas.microsoft.com/office/drawing/2016/SVG/main" r:embed="rId23"/>
                  </a:ext>
                </a:extLst>
              </a:blip>
              <a:stretch>
                <a:fillRect l="0" t="0" r="0" b="0"/>
              </a:stretch>
            </a:blipFill>
          </p:spPr>
        </p:sp>
        <p:sp>
          <p:nvSpPr>
            <p:cNvPr name="Freeform 24" id="24"/>
            <p:cNvSpPr/>
            <p:nvPr/>
          </p:nvSpPr>
          <p:spPr>
            <a:xfrm flipH="false" flipV="false" rot="0">
              <a:off x="109171" y="8725234"/>
              <a:ext cx="426450" cy="16402"/>
            </a:xfrm>
            <a:custGeom>
              <a:avLst/>
              <a:gdLst/>
              <a:ahLst/>
              <a:cxnLst/>
              <a:rect r="r" b="b" t="t" l="l"/>
              <a:pathLst>
                <a:path h="16402" w="426450">
                  <a:moveTo>
                    <a:pt x="0" y="0"/>
                  </a:moveTo>
                  <a:lnTo>
                    <a:pt x="426450" y="0"/>
                  </a:lnTo>
                  <a:lnTo>
                    <a:pt x="426450" y="16402"/>
                  </a:lnTo>
                  <a:lnTo>
                    <a:pt x="0" y="16402"/>
                  </a:lnTo>
                  <a:lnTo>
                    <a:pt x="0" y="0"/>
                  </a:lnTo>
                  <a:close/>
                </a:path>
              </a:pathLst>
            </a:custGeom>
            <a:blipFill>
              <a:blip r:embed="rId17">
                <a:extLst>
                  <a:ext uri="{96DAC541-7B7A-43D3-8B79-37D633B846F1}">
                    <asvg:svgBlip xmlns:asvg="http://schemas.microsoft.com/office/drawing/2016/SVG/main" r:embed="rId24"/>
                  </a:ext>
                </a:extLst>
              </a:blip>
              <a:stretch>
                <a:fillRect l="0" t="0" r="0" b="0"/>
              </a:stretch>
            </a:blipFill>
          </p:spPr>
        </p:sp>
        <p:sp>
          <p:nvSpPr>
            <p:cNvPr name="Freeform 25" id="25"/>
            <p:cNvSpPr/>
            <p:nvPr/>
          </p:nvSpPr>
          <p:spPr>
            <a:xfrm flipH="false" flipV="false" rot="0">
              <a:off x="111599" y="8722741"/>
              <a:ext cx="16402" cy="131215"/>
            </a:xfrm>
            <a:custGeom>
              <a:avLst/>
              <a:gdLst/>
              <a:ahLst/>
              <a:cxnLst/>
              <a:rect r="r" b="b" t="t" l="l"/>
              <a:pathLst>
                <a:path h="131215" w="16402">
                  <a:moveTo>
                    <a:pt x="0" y="0"/>
                  </a:moveTo>
                  <a:lnTo>
                    <a:pt x="16402" y="0"/>
                  </a:lnTo>
                  <a:lnTo>
                    <a:pt x="16402" y="131215"/>
                  </a:lnTo>
                  <a:lnTo>
                    <a:pt x="0" y="131215"/>
                  </a:lnTo>
                  <a:lnTo>
                    <a:pt x="0" y="0"/>
                  </a:lnTo>
                  <a:close/>
                </a:path>
              </a:pathLst>
            </a:custGeom>
            <a:blipFill>
              <a:blip r:embed="rId6">
                <a:extLst>
                  <a:ext uri="{96DAC541-7B7A-43D3-8B79-37D633B846F1}">
                    <asvg:svgBlip xmlns:asvg="http://schemas.microsoft.com/office/drawing/2016/SVG/main" r:embed="rId25"/>
                  </a:ext>
                </a:extLst>
              </a:blip>
              <a:stretch>
                <a:fillRect l="0" t="0" r="0" b="0"/>
              </a:stretch>
            </a:blipFill>
          </p:spPr>
        </p:sp>
        <p:sp>
          <p:nvSpPr>
            <p:cNvPr name="Freeform 26" id="26"/>
            <p:cNvSpPr/>
            <p:nvPr/>
          </p:nvSpPr>
          <p:spPr>
            <a:xfrm flipH="false" flipV="false" rot="0">
              <a:off x="47812" y="8776736"/>
              <a:ext cx="76548" cy="76548"/>
            </a:xfrm>
            <a:custGeom>
              <a:avLst/>
              <a:gdLst/>
              <a:ahLst/>
              <a:cxnLst/>
              <a:rect r="r" b="b" t="t" l="l"/>
              <a:pathLst>
                <a:path h="76548" w="76548">
                  <a:moveTo>
                    <a:pt x="0" y="0"/>
                  </a:moveTo>
                  <a:lnTo>
                    <a:pt x="76547" y="0"/>
                  </a:lnTo>
                  <a:lnTo>
                    <a:pt x="76547" y="76548"/>
                  </a:lnTo>
                  <a:lnTo>
                    <a:pt x="0" y="76548"/>
                  </a:lnTo>
                  <a:lnTo>
                    <a:pt x="0" y="0"/>
                  </a:lnTo>
                  <a:close/>
                </a:path>
              </a:pathLst>
            </a:custGeom>
            <a:blipFill>
              <a:blip r:embed="rId20">
                <a:extLst>
                  <a:ext uri="{96DAC541-7B7A-43D3-8B79-37D633B846F1}">
                    <asvg:svgBlip xmlns:asvg="http://schemas.microsoft.com/office/drawing/2016/SVG/main" r:embed="rId26"/>
                  </a:ext>
                </a:extLst>
              </a:blip>
              <a:stretch>
                <a:fillRect l="0" t="0" r="0" b="0"/>
              </a:stretch>
            </a:blipFill>
          </p:spPr>
        </p:sp>
        <p:sp>
          <p:nvSpPr>
            <p:cNvPr name="Freeform 27" id="27"/>
            <p:cNvSpPr/>
            <p:nvPr/>
          </p:nvSpPr>
          <p:spPr>
            <a:xfrm flipH="false" flipV="false" rot="0">
              <a:off x="109794" y="8776736"/>
              <a:ext cx="76548" cy="76548"/>
            </a:xfrm>
            <a:custGeom>
              <a:avLst/>
              <a:gdLst/>
              <a:ahLst/>
              <a:cxnLst/>
              <a:rect r="r" b="b" t="t" l="l"/>
              <a:pathLst>
                <a:path h="76548" w="76548">
                  <a:moveTo>
                    <a:pt x="0" y="0"/>
                  </a:moveTo>
                  <a:lnTo>
                    <a:pt x="76548" y="0"/>
                  </a:lnTo>
                  <a:lnTo>
                    <a:pt x="76548" y="76548"/>
                  </a:lnTo>
                  <a:lnTo>
                    <a:pt x="0" y="76548"/>
                  </a:lnTo>
                  <a:lnTo>
                    <a:pt x="0" y="0"/>
                  </a:lnTo>
                  <a:close/>
                </a:path>
              </a:pathLst>
            </a:custGeom>
            <a:blipFill>
              <a:blip r:embed="rId22">
                <a:extLst>
                  <a:ext uri="{96DAC541-7B7A-43D3-8B79-37D633B846F1}">
                    <asvg:svgBlip xmlns:asvg="http://schemas.microsoft.com/office/drawing/2016/SVG/main" r:embed="rId27"/>
                  </a:ext>
                </a:extLst>
              </a:blip>
              <a:stretch>
                <a:fillRect l="0" t="0" r="0" b="0"/>
              </a:stretch>
            </a:blipFill>
          </p:spPr>
        </p:sp>
        <p:sp>
          <p:nvSpPr>
            <p:cNvPr name="Freeform 28" id="28"/>
            <p:cNvSpPr/>
            <p:nvPr/>
          </p:nvSpPr>
          <p:spPr>
            <a:xfrm flipH="false" flipV="false" rot="0">
              <a:off x="953526" y="5418343"/>
              <a:ext cx="54668" cy="16402"/>
            </a:xfrm>
            <a:custGeom>
              <a:avLst/>
              <a:gdLst/>
              <a:ahLst/>
              <a:cxnLst/>
              <a:rect r="r" b="b" t="t" l="l"/>
              <a:pathLst>
                <a:path h="16402" w="54668">
                  <a:moveTo>
                    <a:pt x="0" y="0"/>
                  </a:moveTo>
                  <a:lnTo>
                    <a:pt x="54668" y="0"/>
                  </a:lnTo>
                  <a:lnTo>
                    <a:pt x="54668" y="16402"/>
                  </a:lnTo>
                  <a:lnTo>
                    <a:pt x="0" y="16402"/>
                  </a:lnTo>
                  <a:lnTo>
                    <a:pt x="0" y="0"/>
                  </a:lnTo>
                  <a:close/>
                </a:path>
              </a:pathLst>
            </a:custGeom>
            <a:blipFill>
              <a:blip r:embed="rId28">
                <a:extLst>
                  <a:ext uri="{96DAC541-7B7A-43D3-8B79-37D633B846F1}">
                    <asvg:svgBlip xmlns:asvg="http://schemas.microsoft.com/office/drawing/2016/SVG/main" r:embed="rId29"/>
                  </a:ext>
                </a:extLst>
              </a:blip>
              <a:stretch>
                <a:fillRect l="0" t="0" r="0" b="0"/>
              </a:stretch>
            </a:blipFill>
          </p:spPr>
        </p:sp>
        <p:grpSp>
          <p:nvGrpSpPr>
            <p:cNvPr name="Group 29" id="29"/>
            <p:cNvGrpSpPr/>
            <p:nvPr/>
          </p:nvGrpSpPr>
          <p:grpSpPr>
            <a:xfrm rot="0">
              <a:off x="990709" y="5418343"/>
              <a:ext cx="14105656" cy="16402"/>
              <a:chOff x="3763128" y="11777529"/>
              <a:chExt cx="10922000" cy="8471"/>
            </a:xfrm>
          </p:grpSpPr>
          <p:sp>
            <p:nvSpPr>
              <p:cNvPr name="Freeform 30" id="30"/>
              <p:cNvSpPr/>
              <p:nvPr/>
            </p:nvSpPr>
            <p:spPr>
              <a:xfrm flipH="false" flipV="false" rot="0">
                <a:off x="0" y="0"/>
                <a:ext cx="10922000" cy="8467"/>
              </a:xfrm>
              <a:custGeom>
                <a:avLst/>
                <a:gdLst/>
                <a:ahLst/>
                <a:cxnLst/>
                <a:rect r="r" b="b" t="t" l="l"/>
                <a:pathLst>
                  <a:path h="8467" w="10922000">
                    <a:moveTo>
                      <a:pt x="0" y="0"/>
                    </a:moveTo>
                    <a:lnTo>
                      <a:pt x="10922000" y="0"/>
                    </a:lnTo>
                    <a:lnTo>
                      <a:pt x="10922000" y="8467"/>
                    </a:lnTo>
                    <a:lnTo>
                      <a:pt x="0" y="8467"/>
                    </a:lnTo>
                    <a:close/>
                  </a:path>
                </a:pathLst>
              </a:custGeom>
              <a:solidFill>
                <a:srgbClr val="000000"/>
              </a:solidFill>
            </p:spPr>
          </p:sp>
        </p:grpSp>
        <p:sp>
          <p:nvSpPr>
            <p:cNvPr name="Freeform 31" id="31"/>
            <p:cNvSpPr/>
            <p:nvPr/>
          </p:nvSpPr>
          <p:spPr>
            <a:xfrm flipH="false" flipV="false" rot="0">
              <a:off x="972470" y="5380078"/>
              <a:ext cx="54668" cy="87471"/>
            </a:xfrm>
            <a:custGeom>
              <a:avLst/>
              <a:gdLst/>
              <a:ahLst/>
              <a:cxnLst/>
              <a:rect r="r" b="b" t="t" l="l"/>
              <a:pathLst>
                <a:path h="87471" w="54668">
                  <a:moveTo>
                    <a:pt x="0" y="0"/>
                  </a:moveTo>
                  <a:lnTo>
                    <a:pt x="54668" y="0"/>
                  </a:lnTo>
                  <a:lnTo>
                    <a:pt x="54668" y="87471"/>
                  </a:lnTo>
                  <a:lnTo>
                    <a:pt x="0" y="87471"/>
                  </a:lnTo>
                  <a:lnTo>
                    <a:pt x="0" y="0"/>
                  </a:lnTo>
                  <a:close/>
                </a:path>
              </a:pathLst>
            </a:custGeom>
            <a:blipFill>
              <a:blip r:embed="rId30">
                <a:extLst>
                  <a:ext uri="{96DAC541-7B7A-43D3-8B79-37D633B846F1}">
                    <asvg:svgBlip xmlns:asvg="http://schemas.microsoft.com/office/drawing/2016/SVG/main" r:embed="rId31"/>
                  </a:ext>
                </a:extLst>
              </a:blip>
              <a:stretch>
                <a:fillRect l="0" t="0" r="0" b="0"/>
              </a:stretch>
            </a:blipFill>
          </p:spPr>
        </p:sp>
        <p:sp>
          <p:nvSpPr>
            <p:cNvPr name="Freeform 32" id="32"/>
            <p:cNvSpPr/>
            <p:nvPr/>
          </p:nvSpPr>
          <p:spPr>
            <a:xfrm flipH="false" flipV="false" rot="0">
              <a:off x="15059936" y="5380078"/>
              <a:ext cx="54668" cy="87471"/>
            </a:xfrm>
            <a:custGeom>
              <a:avLst/>
              <a:gdLst/>
              <a:ahLst/>
              <a:cxnLst/>
              <a:rect r="r" b="b" t="t" l="l"/>
              <a:pathLst>
                <a:path h="87471" w="54668">
                  <a:moveTo>
                    <a:pt x="0" y="0"/>
                  </a:moveTo>
                  <a:lnTo>
                    <a:pt x="54668" y="0"/>
                  </a:lnTo>
                  <a:lnTo>
                    <a:pt x="54668" y="87471"/>
                  </a:lnTo>
                  <a:lnTo>
                    <a:pt x="0" y="87471"/>
                  </a:lnTo>
                  <a:lnTo>
                    <a:pt x="0" y="0"/>
                  </a:lnTo>
                  <a:close/>
                </a:path>
              </a:pathLst>
            </a:custGeom>
            <a:blipFill>
              <a:blip r:embed="rId30">
                <a:extLst>
                  <a:ext uri="{96DAC541-7B7A-43D3-8B79-37D633B846F1}">
                    <asvg:svgBlip xmlns:asvg="http://schemas.microsoft.com/office/drawing/2016/SVG/main" r:embed="rId32"/>
                  </a:ext>
                </a:extLst>
              </a:blip>
              <a:stretch>
                <a:fillRect l="0" t="0" r="0" b="0"/>
              </a:stretch>
            </a:blipFill>
          </p:spPr>
        </p:sp>
        <p:sp>
          <p:nvSpPr>
            <p:cNvPr name="Freeform 33" id="33"/>
            <p:cNvSpPr/>
            <p:nvPr/>
          </p:nvSpPr>
          <p:spPr>
            <a:xfrm flipH="false" flipV="false" rot="0">
              <a:off x="15078881" y="5418343"/>
              <a:ext cx="54668" cy="16402"/>
            </a:xfrm>
            <a:custGeom>
              <a:avLst/>
              <a:gdLst/>
              <a:ahLst/>
              <a:cxnLst/>
              <a:rect r="r" b="b" t="t" l="l"/>
              <a:pathLst>
                <a:path h="16402" w="54668">
                  <a:moveTo>
                    <a:pt x="0" y="0"/>
                  </a:moveTo>
                  <a:lnTo>
                    <a:pt x="54667" y="0"/>
                  </a:lnTo>
                  <a:lnTo>
                    <a:pt x="54667" y="16402"/>
                  </a:lnTo>
                  <a:lnTo>
                    <a:pt x="0" y="16402"/>
                  </a:lnTo>
                  <a:lnTo>
                    <a:pt x="0" y="0"/>
                  </a:lnTo>
                  <a:close/>
                </a:path>
              </a:pathLst>
            </a:custGeom>
            <a:blipFill>
              <a:blip r:embed="rId28">
                <a:extLst>
                  <a:ext uri="{96DAC541-7B7A-43D3-8B79-37D633B846F1}">
                    <asvg:svgBlip xmlns:asvg="http://schemas.microsoft.com/office/drawing/2016/SVG/main" r:embed="rId33"/>
                  </a:ext>
                </a:extLst>
              </a:blip>
              <a:stretch>
                <a:fillRect l="0" t="0" r="0" b="0"/>
              </a:stretch>
            </a:blipFill>
          </p:spPr>
        </p:sp>
        <p:sp>
          <p:nvSpPr>
            <p:cNvPr name="Freeform 34" id="34"/>
            <p:cNvSpPr/>
            <p:nvPr/>
          </p:nvSpPr>
          <p:spPr>
            <a:xfrm flipH="false" flipV="false" rot="0">
              <a:off x="994334" y="5280600"/>
              <a:ext cx="16402" cy="207763"/>
            </a:xfrm>
            <a:custGeom>
              <a:avLst/>
              <a:gdLst/>
              <a:ahLst/>
              <a:cxnLst/>
              <a:rect r="r" b="b" t="t" l="l"/>
              <a:pathLst>
                <a:path h="207763" w="16402">
                  <a:moveTo>
                    <a:pt x="0" y="0"/>
                  </a:moveTo>
                  <a:lnTo>
                    <a:pt x="16402" y="0"/>
                  </a:lnTo>
                  <a:lnTo>
                    <a:pt x="16402" y="207763"/>
                  </a:lnTo>
                  <a:lnTo>
                    <a:pt x="0" y="207763"/>
                  </a:lnTo>
                  <a:lnTo>
                    <a:pt x="0" y="0"/>
                  </a:lnTo>
                  <a:close/>
                </a:path>
              </a:pathLst>
            </a:custGeom>
            <a:blipFill>
              <a:blip r:embed="rId34">
                <a:extLst>
                  <a:ext uri="{96DAC541-7B7A-43D3-8B79-37D633B846F1}">
                    <asvg:svgBlip xmlns:asvg="http://schemas.microsoft.com/office/drawing/2016/SVG/main" r:embed="rId35"/>
                  </a:ext>
                </a:extLst>
              </a:blip>
              <a:stretch>
                <a:fillRect l="0" t="0" r="0" b="0"/>
              </a:stretch>
            </a:blipFill>
          </p:spPr>
        </p:sp>
        <p:sp>
          <p:nvSpPr>
            <p:cNvPr name="Freeform 35" id="35"/>
            <p:cNvSpPr/>
            <p:nvPr/>
          </p:nvSpPr>
          <p:spPr>
            <a:xfrm flipH="false" flipV="false" rot="0">
              <a:off x="15081816" y="5280600"/>
              <a:ext cx="16402" cy="207763"/>
            </a:xfrm>
            <a:custGeom>
              <a:avLst/>
              <a:gdLst/>
              <a:ahLst/>
              <a:cxnLst/>
              <a:rect r="r" b="b" t="t" l="l"/>
              <a:pathLst>
                <a:path h="207763" w="16402">
                  <a:moveTo>
                    <a:pt x="0" y="0"/>
                  </a:moveTo>
                  <a:lnTo>
                    <a:pt x="16402" y="0"/>
                  </a:lnTo>
                  <a:lnTo>
                    <a:pt x="16402" y="207763"/>
                  </a:lnTo>
                  <a:lnTo>
                    <a:pt x="0" y="207763"/>
                  </a:lnTo>
                  <a:lnTo>
                    <a:pt x="0" y="0"/>
                  </a:lnTo>
                  <a:close/>
                </a:path>
              </a:pathLst>
            </a:custGeom>
            <a:blipFill>
              <a:blip r:embed="rId36">
                <a:extLst>
                  <a:ext uri="{96DAC541-7B7A-43D3-8B79-37D633B846F1}">
                    <asvg:svgBlip xmlns:asvg="http://schemas.microsoft.com/office/drawing/2016/SVG/main" r:embed="rId37"/>
                  </a:ext>
                </a:extLst>
              </a:blip>
              <a:stretch>
                <a:fillRect l="0" t="0" r="0" b="0"/>
              </a:stretch>
            </a:blipFill>
          </p:spPr>
        </p:sp>
        <p:sp>
          <p:nvSpPr>
            <p:cNvPr name="Freeform 36" id="36"/>
            <p:cNvSpPr/>
            <p:nvPr/>
          </p:nvSpPr>
          <p:spPr>
            <a:xfrm flipH="false" flipV="false" rot="0">
              <a:off x="548005" y="9327365"/>
              <a:ext cx="54668" cy="16402"/>
            </a:xfrm>
            <a:custGeom>
              <a:avLst/>
              <a:gdLst/>
              <a:ahLst/>
              <a:cxnLst/>
              <a:rect r="r" b="b" t="t" l="l"/>
              <a:pathLst>
                <a:path h="16402" w="54668">
                  <a:moveTo>
                    <a:pt x="0" y="0"/>
                  </a:moveTo>
                  <a:lnTo>
                    <a:pt x="54667" y="0"/>
                  </a:lnTo>
                  <a:lnTo>
                    <a:pt x="54667" y="16402"/>
                  </a:lnTo>
                  <a:lnTo>
                    <a:pt x="0" y="16402"/>
                  </a:lnTo>
                  <a:lnTo>
                    <a:pt x="0" y="0"/>
                  </a:lnTo>
                  <a:close/>
                </a:path>
              </a:pathLst>
            </a:custGeom>
            <a:blipFill>
              <a:blip r:embed="rId38">
                <a:extLst>
                  <a:ext uri="{96DAC541-7B7A-43D3-8B79-37D633B846F1}">
                    <asvg:svgBlip xmlns:asvg="http://schemas.microsoft.com/office/drawing/2016/SVG/main" r:embed="rId39"/>
                  </a:ext>
                </a:extLst>
              </a:blip>
              <a:stretch>
                <a:fillRect l="0" t="0" r="0" b="0"/>
              </a:stretch>
            </a:blipFill>
          </p:spPr>
        </p:sp>
        <p:grpSp>
          <p:nvGrpSpPr>
            <p:cNvPr name="Group 37" id="37"/>
            <p:cNvGrpSpPr/>
            <p:nvPr/>
          </p:nvGrpSpPr>
          <p:grpSpPr>
            <a:xfrm rot="0">
              <a:off x="585844" y="9327365"/>
              <a:ext cx="17079866" cy="16402"/>
              <a:chOff x="3449633" y="14804269"/>
              <a:chExt cx="13224929" cy="8471"/>
            </a:xfrm>
          </p:grpSpPr>
          <p:sp>
            <p:nvSpPr>
              <p:cNvPr name="Freeform 38" id="38"/>
              <p:cNvSpPr/>
              <p:nvPr/>
            </p:nvSpPr>
            <p:spPr>
              <a:xfrm flipH="false" flipV="false" rot="0">
                <a:off x="0" y="1"/>
                <a:ext cx="13224931" cy="8466"/>
              </a:xfrm>
              <a:custGeom>
                <a:avLst/>
                <a:gdLst/>
                <a:ahLst/>
                <a:cxnLst/>
                <a:rect r="r" b="b" t="t" l="l"/>
                <a:pathLst>
                  <a:path h="8466" w="13224931">
                    <a:moveTo>
                      <a:pt x="0" y="0"/>
                    </a:moveTo>
                    <a:lnTo>
                      <a:pt x="13224931" y="0"/>
                    </a:lnTo>
                    <a:lnTo>
                      <a:pt x="13224931" y="8466"/>
                    </a:lnTo>
                    <a:lnTo>
                      <a:pt x="0" y="8466"/>
                    </a:lnTo>
                    <a:close/>
                  </a:path>
                </a:pathLst>
              </a:custGeom>
              <a:solidFill>
                <a:srgbClr val="000000"/>
              </a:solidFill>
            </p:spPr>
          </p:sp>
        </p:grpSp>
        <p:sp>
          <p:nvSpPr>
            <p:cNvPr name="Freeform 39" id="39"/>
            <p:cNvSpPr/>
            <p:nvPr/>
          </p:nvSpPr>
          <p:spPr>
            <a:xfrm flipH="false" flipV="false" rot="0">
              <a:off x="566949" y="9289083"/>
              <a:ext cx="54668" cy="87471"/>
            </a:xfrm>
            <a:custGeom>
              <a:avLst/>
              <a:gdLst/>
              <a:ahLst/>
              <a:cxnLst/>
              <a:rect r="r" b="b" t="t" l="l"/>
              <a:pathLst>
                <a:path h="87471" w="54668">
                  <a:moveTo>
                    <a:pt x="0" y="0"/>
                  </a:moveTo>
                  <a:lnTo>
                    <a:pt x="54668" y="0"/>
                  </a:lnTo>
                  <a:lnTo>
                    <a:pt x="54668" y="87471"/>
                  </a:lnTo>
                  <a:lnTo>
                    <a:pt x="0" y="87471"/>
                  </a:lnTo>
                  <a:lnTo>
                    <a:pt x="0" y="0"/>
                  </a:lnTo>
                  <a:close/>
                </a:path>
              </a:pathLst>
            </a:custGeom>
            <a:blipFill>
              <a:blip r:embed="rId40">
                <a:extLst>
                  <a:ext uri="{96DAC541-7B7A-43D3-8B79-37D633B846F1}">
                    <asvg:svgBlip xmlns:asvg="http://schemas.microsoft.com/office/drawing/2016/SVG/main" r:embed="rId41"/>
                  </a:ext>
                </a:extLst>
              </a:blip>
              <a:stretch>
                <a:fillRect l="0" t="0" r="0" b="0"/>
              </a:stretch>
            </a:blipFill>
          </p:spPr>
        </p:sp>
        <p:sp>
          <p:nvSpPr>
            <p:cNvPr name="Freeform 40" id="40"/>
            <p:cNvSpPr/>
            <p:nvPr/>
          </p:nvSpPr>
          <p:spPr>
            <a:xfrm flipH="false" flipV="false" rot="0">
              <a:off x="17629954" y="9289083"/>
              <a:ext cx="54668" cy="87471"/>
            </a:xfrm>
            <a:custGeom>
              <a:avLst/>
              <a:gdLst/>
              <a:ahLst/>
              <a:cxnLst/>
              <a:rect r="r" b="b" t="t" l="l"/>
              <a:pathLst>
                <a:path h="87471" w="54668">
                  <a:moveTo>
                    <a:pt x="0" y="0"/>
                  </a:moveTo>
                  <a:lnTo>
                    <a:pt x="54668" y="0"/>
                  </a:lnTo>
                  <a:lnTo>
                    <a:pt x="54668" y="87471"/>
                  </a:lnTo>
                  <a:lnTo>
                    <a:pt x="0" y="87471"/>
                  </a:lnTo>
                  <a:lnTo>
                    <a:pt x="0" y="0"/>
                  </a:lnTo>
                  <a:close/>
                </a:path>
              </a:pathLst>
            </a:custGeom>
            <a:blipFill>
              <a:blip r:embed="rId42">
                <a:extLst>
                  <a:ext uri="{96DAC541-7B7A-43D3-8B79-37D633B846F1}">
                    <asvg:svgBlip xmlns:asvg="http://schemas.microsoft.com/office/drawing/2016/SVG/main" r:embed="rId43"/>
                  </a:ext>
                </a:extLst>
              </a:blip>
              <a:stretch>
                <a:fillRect l="0" t="0" r="0" b="0"/>
              </a:stretch>
            </a:blipFill>
          </p:spPr>
        </p:sp>
        <p:sp>
          <p:nvSpPr>
            <p:cNvPr name="Freeform 41" id="41"/>
            <p:cNvSpPr/>
            <p:nvPr/>
          </p:nvSpPr>
          <p:spPr>
            <a:xfrm flipH="false" flipV="false" rot="0">
              <a:off x="17648898" y="9327365"/>
              <a:ext cx="54668" cy="16402"/>
            </a:xfrm>
            <a:custGeom>
              <a:avLst/>
              <a:gdLst/>
              <a:ahLst/>
              <a:cxnLst/>
              <a:rect r="r" b="b" t="t" l="l"/>
              <a:pathLst>
                <a:path h="16402" w="54668">
                  <a:moveTo>
                    <a:pt x="0" y="0"/>
                  </a:moveTo>
                  <a:lnTo>
                    <a:pt x="54668" y="0"/>
                  </a:lnTo>
                  <a:lnTo>
                    <a:pt x="54668" y="16402"/>
                  </a:lnTo>
                  <a:lnTo>
                    <a:pt x="0" y="16402"/>
                  </a:lnTo>
                  <a:lnTo>
                    <a:pt x="0" y="0"/>
                  </a:lnTo>
                  <a:close/>
                </a:path>
              </a:pathLst>
            </a:custGeom>
            <a:blipFill>
              <a:blip r:embed="rId38">
                <a:extLst>
                  <a:ext uri="{96DAC541-7B7A-43D3-8B79-37D633B846F1}">
                    <asvg:svgBlip xmlns:asvg="http://schemas.microsoft.com/office/drawing/2016/SVG/main" r:embed="rId44"/>
                  </a:ext>
                </a:extLst>
              </a:blip>
              <a:stretch>
                <a:fillRect l="0" t="0" r="0" b="0"/>
              </a:stretch>
            </a:blipFill>
          </p:spPr>
        </p:sp>
        <p:sp>
          <p:nvSpPr>
            <p:cNvPr name="Freeform 42" id="42"/>
            <p:cNvSpPr/>
            <p:nvPr/>
          </p:nvSpPr>
          <p:spPr>
            <a:xfrm flipH="false" flipV="false" rot="0">
              <a:off x="588813" y="8914463"/>
              <a:ext cx="16402" cy="481118"/>
            </a:xfrm>
            <a:custGeom>
              <a:avLst/>
              <a:gdLst/>
              <a:ahLst/>
              <a:cxnLst/>
              <a:rect r="r" b="b" t="t" l="l"/>
              <a:pathLst>
                <a:path h="481118" w="16402">
                  <a:moveTo>
                    <a:pt x="0" y="0"/>
                  </a:moveTo>
                  <a:lnTo>
                    <a:pt x="16402" y="0"/>
                  </a:lnTo>
                  <a:lnTo>
                    <a:pt x="16402" y="481118"/>
                  </a:lnTo>
                  <a:lnTo>
                    <a:pt x="0" y="481118"/>
                  </a:lnTo>
                  <a:lnTo>
                    <a:pt x="0" y="0"/>
                  </a:lnTo>
                  <a:close/>
                </a:path>
              </a:pathLst>
            </a:custGeom>
            <a:blipFill>
              <a:blip r:embed="rId45">
                <a:extLst>
                  <a:ext uri="{96DAC541-7B7A-43D3-8B79-37D633B846F1}">
                    <asvg:svgBlip xmlns:asvg="http://schemas.microsoft.com/office/drawing/2016/SVG/main" r:embed="rId46"/>
                  </a:ext>
                </a:extLst>
              </a:blip>
              <a:stretch>
                <a:fillRect l="0" t="0" r="0" b="0"/>
              </a:stretch>
            </a:blipFill>
          </p:spPr>
        </p:sp>
        <p:sp>
          <p:nvSpPr>
            <p:cNvPr name="Freeform 43" id="43"/>
            <p:cNvSpPr/>
            <p:nvPr/>
          </p:nvSpPr>
          <p:spPr>
            <a:xfrm flipH="false" flipV="false" rot="0">
              <a:off x="17651801" y="8914463"/>
              <a:ext cx="16402" cy="481118"/>
            </a:xfrm>
            <a:custGeom>
              <a:avLst/>
              <a:gdLst/>
              <a:ahLst/>
              <a:cxnLst/>
              <a:rect r="r" b="b" t="t" l="l"/>
              <a:pathLst>
                <a:path h="481118" w="16402">
                  <a:moveTo>
                    <a:pt x="0" y="0"/>
                  </a:moveTo>
                  <a:lnTo>
                    <a:pt x="16402" y="0"/>
                  </a:lnTo>
                  <a:lnTo>
                    <a:pt x="16402" y="481118"/>
                  </a:lnTo>
                  <a:lnTo>
                    <a:pt x="0" y="481118"/>
                  </a:lnTo>
                  <a:lnTo>
                    <a:pt x="0" y="0"/>
                  </a:lnTo>
                  <a:close/>
                </a:path>
              </a:pathLst>
            </a:custGeom>
            <a:blipFill>
              <a:blip r:embed="rId47">
                <a:extLst>
                  <a:ext uri="{96DAC541-7B7A-43D3-8B79-37D633B846F1}">
                    <asvg:svgBlip xmlns:asvg="http://schemas.microsoft.com/office/drawing/2016/SVG/main" r:embed="rId48"/>
                  </a:ext>
                </a:extLst>
              </a:blip>
              <a:stretch>
                <a:fillRect l="0" t="0" r="0" b="0"/>
              </a:stretch>
            </a:blipFill>
          </p:spPr>
        </p:sp>
        <p:sp>
          <p:nvSpPr>
            <p:cNvPr name="Freeform 44" id="44"/>
            <p:cNvSpPr/>
            <p:nvPr/>
          </p:nvSpPr>
          <p:spPr>
            <a:xfrm flipH="false" flipV="false" rot="0">
              <a:off x="1962572" y="8966687"/>
              <a:ext cx="54668" cy="16402"/>
            </a:xfrm>
            <a:custGeom>
              <a:avLst/>
              <a:gdLst/>
              <a:ahLst/>
              <a:cxnLst/>
              <a:rect r="r" b="b" t="t" l="l"/>
              <a:pathLst>
                <a:path h="16402" w="54668">
                  <a:moveTo>
                    <a:pt x="0" y="0"/>
                  </a:moveTo>
                  <a:lnTo>
                    <a:pt x="54668" y="0"/>
                  </a:lnTo>
                  <a:lnTo>
                    <a:pt x="54668" y="16402"/>
                  </a:lnTo>
                  <a:lnTo>
                    <a:pt x="0" y="16402"/>
                  </a:lnTo>
                  <a:lnTo>
                    <a:pt x="0" y="0"/>
                  </a:lnTo>
                  <a:close/>
                </a:path>
              </a:pathLst>
            </a:custGeom>
            <a:blipFill>
              <a:blip r:embed="rId28">
                <a:extLst>
                  <a:ext uri="{96DAC541-7B7A-43D3-8B79-37D633B846F1}">
                    <asvg:svgBlip xmlns:asvg="http://schemas.microsoft.com/office/drawing/2016/SVG/main" r:embed="rId49"/>
                  </a:ext>
                </a:extLst>
              </a:blip>
              <a:stretch>
                <a:fillRect l="0" t="0" r="0" b="0"/>
              </a:stretch>
            </a:blipFill>
          </p:spPr>
        </p:sp>
        <p:sp>
          <p:nvSpPr>
            <p:cNvPr name="Freeform 45" id="45"/>
            <p:cNvSpPr/>
            <p:nvPr/>
          </p:nvSpPr>
          <p:spPr>
            <a:xfrm flipH="false" flipV="false" rot="0">
              <a:off x="2004660" y="8966687"/>
              <a:ext cx="1552721" cy="16402"/>
            </a:xfrm>
            <a:custGeom>
              <a:avLst/>
              <a:gdLst/>
              <a:ahLst/>
              <a:cxnLst/>
              <a:rect r="r" b="b" t="t" l="l"/>
              <a:pathLst>
                <a:path h="16402" w="1552721">
                  <a:moveTo>
                    <a:pt x="0" y="0"/>
                  </a:moveTo>
                  <a:lnTo>
                    <a:pt x="1552721" y="0"/>
                  </a:lnTo>
                  <a:lnTo>
                    <a:pt x="1552721" y="16402"/>
                  </a:lnTo>
                  <a:lnTo>
                    <a:pt x="0" y="16402"/>
                  </a:lnTo>
                  <a:lnTo>
                    <a:pt x="0" y="0"/>
                  </a:lnTo>
                  <a:close/>
                </a:path>
              </a:pathLst>
            </a:custGeom>
            <a:blipFill>
              <a:blip r:embed="rId50">
                <a:extLst>
                  <a:ext uri="{96DAC541-7B7A-43D3-8B79-37D633B846F1}">
                    <asvg:svgBlip xmlns:asvg="http://schemas.microsoft.com/office/drawing/2016/SVG/main" r:embed="rId51"/>
                  </a:ext>
                </a:extLst>
              </a:blip>
              <a:stretch>
                <a:fillRect l="0" t="0" r="0" b="0"/>
              </a:stretch>
            </a:blipFill>
          </p:spPr>
        </p:sp>
        <p:sp>
          <p:nvSpPr>
            <p:cNvPr name="Freeform 46" id="46"/>
            <p:cNvSpPr/>
            <p:nvPr/>
          </p:nvSpPr>
          <p:spPr>
            <a:xfrm flipH="false" flipV="false" rot="0">
              <a:off x="1981517" y="8928421"/>
              <a:ext cx="54668" cy="87471"/>
            </a:xfrm>
            <a:custGeom>
              <a:avLst/>
              <a:gdLst/>
              <a:ahLst/>
              <a:cxnLst/>
              <a:rect r="r" b="b" t="t" l="l"/>
              <a:pathLst>
                <a:path h="87471" w="54668">
                  <a:moveTo>
                    <a:pt x="0" y="0"/>
                  </a:moveTo>
                  <a:lnTo>
                    <a:pt x="54667" y="0"/>
                  </a:lnTo>
                  <a:lnTo>
                    <a:pt x="54667" y="87471"/>
                  </a:lnTo>
                  <a:lnTo>
                    <a:pt x="0" y="87471"/>
                  </a:lnTo>
                  <a:lnTo>
                    <a:pt x="0" y="0"/>
                  </a:lnTo>
                  <a:close/>
                </a:path>
              </a:pathLst>
            </a:custGeom>
            <a:blipFill>
              <a:blip r:embed="rId30">
                <a:extLst>
                  <a:ext uri="{96DAC541-7B7A-43D3-8B79-37D633B846F1}">
                    <asvg:svgBlip xmlns:asvg="http://schemas.microsoft.com/office/drawing/2016/SVG/main" r:embed="rId52"/>
                  </a:ext>
                </a:extLst>
              </a:blip>
              <a:stretch>
                <a:fillRect l="0" t="0" r="0" b="0"/>
              </a:stretch>
            </a:blipFill>
          </p:spPr>
        </p:sp>
        <p:sp>
          <p:nvSpPr>
            <p:cNvPr name="Freeform 47" id="47"/>
            <p:cNvSpPr/>
            <p:nvPr/>
          </p:nvSpPr>
          <p:spPr>
            <a:xfrm flipH="false" flipV="false" rot="0">
              <a:off x="3525840" y="8928421"/>
              <a:ext cx="54668" cy="87471"/>
            </a:xfrm>
            <a:custGeom>
              <a:avLst/>
              <a:gdLst/>
              <a:ahLst/>
              <a:cxnLst/>
              <a:rect r="r" b="b" t="t" l="l"/>
              <a:pathLst>
                <a:path h="87471" w="54668">
                  <a:moveTo>
                    <a:pt x="0" y="0"/>
                  </a:moveTo>
                  <a:lnTo>
                    <a:pt x="54668" y="0"/>
                  </a:lnTo>
                  <a:lnTo>
                    <a:pt x="54668" y="87471"/>
                  </a:lnTo>
                  <a:lnTo>
                    <a:pt x="0" y="87471"/>
                  </a:lnTo>
                  <a:lnTo>
                    <a:pt x="0" y="0"/>
                  </a:lnTo>
                  <a:close/>
                </a:path>
              </a:pathLst>
            </a:custGeom>
            <a:blipFill>
              <a:blip r:embed="rId30">
                <a:extLst>
                  <a:ext uri="{96DAC541-7B7A-43D3-8B79-37D633B846F1}">
                    <asvg:svgBlip xmlns:asvg="http://schemas.microsoft.com/office/drawing/2016/SVG/main" r:embed="rId53"/>
                  </a:ext>
                </a:extLst>
              </a:blip>
              <a:stretch>
                <a:fillRect l="0" t="0" r="0" b="0"/>
              </a:stretch>
            </a:blipFill>
          </p:spPr>
        </p:sp>
        <p:sp>
          <p:nvSpPr>
            <p:cNvPr name="Freeform 48" id="48"/>
            <p:cNvSpPr/>
            <p:nvPr/>
          </p:nvSpPr>
          <p:spPr>
            <a:xfrm flipH="false" flipV="false" rot="0">
              <a:off x="3544784" y="8966687"/>
              <a:ext cx="54668" cy="16402"/>
            </a:xfrm>
            <a:custGeom>
              <a:avLst/>
              <a:gdLst/>
              <a:ahLst/>
              <a:cxnLst/>
              <a:rect r="r" b="b" t="t" l="l"/>
              <a:pathLst>
                <a:path h="16402" w="54668">
                  <a:moveTo>
                    <a:pt x="0" y="0"/>
                  </a:moveTo>
                  <a:lnTo>
                    <a:pt x="54668" y="0"/>
                  </a:lnTo>
                  <a:lnTo>
                    <a:pt x="54668" y="16402"/>
                  </a:lnTo>
                  <a:lnTo>
                    <a:pt x="0" y="16402"/>
                  </a:lnTo>
                  <a:lnTo>
                    <a:pt x="0" y="0"/>
                  </a:lnTo>
                  <a:close/>
                </a:path>
              </a:pathLst>
            </a:custGeom>
            <a:blipFill>
              <a:blip r:embed="rId28">
                <a:extLst>
                  <a:ext uri="{96DAC541-7B7A-43D3-8B79-37D633B846F1}">
                    <asvg:svgBlip xmlns:asvg="http://schemas.microsoft.com/office/drawing/2016/SVG/main" r:embed="rId54"/>
                  </a:ext>
                </a:extLst>
              </a:blip>
              <a:stretch>
                <a:fillRect l="0" t="0" r="0" b="0"/>
              </a:stretch>
            </a:blipFill>
          </p:spPr>
        </p:sp>
        <p:sp>
          <p:nvSpPr>
            <p:cNvPr name="Freeform 49" id="49"/>
            <p:cNvSpPr/>
            <p:nvPr/>
          </p:nvSpPr>
          <p:spPr>
            <a:xfrm flipH="false" flipV="false" rot="0">
              <a:off x="2003380" y="8906524"/>
              <a:ext cx="16402" cy="131215"/>
            </a:xfrm>
            <a:custGeom>
              <a:avLst/>
              <a:gdLst/>
              <a:ahLst/>
              <a:cxnLst/>
              <a:rect r="r" b="b" t="t" l="l"/>
              <a:pathLst>
                <a:path h="131215" w="16402">
                  <a:moveTo>
                    <a:pt x="0" y="0"/>
                  </a:moveTo>
                  <a:lnTo>
                    <a:pt x="16402" y="0"/>
                  </a:lnTo>
                  <a:lnTo>
                    <a:pt x="16402" y="131216"/>
                  </a:lnTo>
                  <a:lnTo>
                    <a:pt x="0" y="131216"/>
                  </a:lnTo>
                  <a:lnTo>
                    <a:pt x="0" y="0"/>
                  </a:lnTo>
                  <a:close/>
                </a:path>
              </a:pathLst>
            </a:custGeom>
            <a:blipFill>
              <a:blip r:embed="rId55">
                <a:extLst>
                  <a:ext uri="{96DAC541-7B7A-43D3-8B79-37D633B846F1}">
                    <asvg:svgBlip xmlns:asvg="http://schemas.microsoft.com/office/drawing/2016/SVG/main" r:embed="rId56"/>
                  </a:ext>
                </a:extLst>
              </a:blip>
              <a:stretch>
                <a:fillRect l="0" t="0" r="0" b="0"/>
              </a:stretch>
            </a:blipFill>
          </p:spPr>
        </p:sp>
        <p:sp>
          <p:nvSpPr>
            <p:cNvPr name="Freeform 50" id="50"/>
            <p:cNvSpPr/>
            <p:nvPr/>
          </p:nvSpPr>
          <p:spPr>
            <a:xfrm flipH="false" flipV="false" rot="0">
              <a:off x="3547704" y="8906524"/>
              <a:ext cx="16402" cy="131215"/>
            </a:xfrm>
            <a:custGeom>
              <a:avLst/>
              <a:gdLst/>
              <a:ahLst/>
              <a:cxnLst/>
              <a:rect r="r" b="b" t="t" l="l"/>
              <a:pathLst>
                <a:path h="131215" w="16402">
                  <a:moveTo>
                    <a:pt x="0" y="0"/>
                  </a:moveTo>
                  <a:lnTo>
                    <a:pt x="16402" y="0"/>
                  </a:lnTo>
                  <a:lnTo>
                    <a:pt x="16402" y="131216"/>
                  </a:lnTo>
                  <a:lnTo>
                    <a:pt x="0" y="131216"/>
                  </a:lnTo>
                  <a:lnTo>
                    <a:pt x="0" y="0"/>
                  </a:lnTo>
                  <a:close/>
                </a:path>
              </a:pathLst>
            </a:custGeom>
            <a:blipFill>
              <a:blip r:embed="rId55">
                <a:extLst>
                  <a:ext uri="{96DAC541-7B7A-43D3-8B79-37D633B846F1}">
                    <asvg:svgBlip xmlns:asvg="http://schemas.microsoft.com/office/drawing/2016/SVG/main" r:embed="rId57"/>
                  </a:ext>
                </a:extLst>
              </a:blip>
              <a:stretch>
                <a:fillRect l="0" t="0" r="0" b="0"/>
              </a:stretch>
            </a:blipFill>
          </p:spPr>
        </p:sp>
        <p:sp>
          <p:nvSpPr>
            <p:cNvPr name="Freeform 51" id="51"/>
            <p:cNvSpPr/>
            <p:nvPr/>
          </p:nvSpPr>
          <p:spPr>
            <a:xfrm flipH="false" flipV="false" rot="0">
              <a:off x="11458073" y="8966687"/>
              <a:ext cx="54668" cy="16402"/>
            </a:xfrm>
            <a:custGeom>
              <a:avLst/>
              <a:gdLst/>
              <a:ahLst/>
              <a:cxnLst/>
              <a:rect r="r" b="b" t="t" l="l"/>
              <a:pathLst>
                <a:path h="16402" w="54668">
                  <a:moveTo>
                    <a:pt x="0" y="0"/>
                  </a:moveTo>
                  <a:lnTo>
                    <a:pt x="54668" y="0"/>
                  </a:lnTo>
                  <a:lnTo>
                    <a:pt x="54668" y="16402"/>
                  </a:lnTo>
                  <a:lnTo>
                    <a:pt x="0" y="16402"/>
                  </a:lnTo>
                  <a:lnTo>
                    <a:pt x="0" y="0"/>
                  </a:lnTo>
                  <a:close/>
                </a:path>
              </a:pathLst>
            </a:custGeom>
            <a:blipFill>
              <a:blip r:embed="rId28">
                <a:extLst>
                  <a:ext uri="{96DAC541-7B7A-43D3-8B79-37D633B846F1}">
                    <asvg:svgBlip xmlns:asvg="http://schemas.microsoft.com/office/drawing/2016/SVG/main" r:embed="rId58"/>
                  </a:ext>
                </a:extLst>
              </a:blip>
              <a:stretch>
                <a:fillRect l="0" t="0" r="0" b="0"/>
              </a:stretch>
            </a:blipFill>
          </p:spPr>
        </p:sp>
        <p:sp>
          <p:nvSpPr>
            <p:cNvPr name="Freeform 52" id="52"/>
            <p:cNvSpPr/>
            <p:nvPr/>
          </p:nvSpPr>
          <p:spPr>
            <a:xfrm flipH="false" flipV="false" rot="0">
              <a:off x="11500161" y="8966687"/>
              <a:ext cx="1552721" cy="16402"/>
            </a:xfrm>
            <a:custGeom>
              <a:avLst/>
              <a:gdLst/>
              <a:ahLst/>
              <a:cxnLst/>
              <a:rect r="r" b="b" t="t" l="l"/>
              <a:pathLst>
                <a:path h="16402" w="1552721">
                  <a:moveTo>
                    <a:pt x="0" y="0"/>
                  </a:moveTo>
                  <a:lnTo>
                    <a:pt x="1552721" y="0"/>
                  </a:lnTo>
                  <a:lnTo>
                    <a:pt x="1552721" y="16402"/>
                  </a:lnTo>
                  <a:lnTo>
                    <a:pt x="0" y="16402"/>
                  </a:lnTo>
                  <a:lnTo>
                    <a:pt x="0" y="0"/>
                  </a:lnTo>
                  <a:close/>
                </a:path>
              </a:pathLst>
            </a:custGeom>
            <a:blipFill>
              <a:blip r:embed="rId50">
                <a:extLst>
                  <a:ext uri="{96DAC541-7B7A-43D3-8B79-37D633B846F1}">
                    <asvg:svgBlip xmlns:asvg="http://schemas.microsoft.com/office/drawing/2016/SVG/main" r:embed="rId59"/>
                  </a:ext>
                </a:extLst>
              </a:blip>
              <a:stretch>
                <a:fillRect l="0" t="0" r="0" b="0"/>
              </a:stretch>
            </a:blipFill>
          </p:spPr>
        </p:sp>
        <p:sp>
          <p:nvSpPr>
            <p:cNvPr name="Freeform 53" id="53"/>
            <p:cNvSpPr/>
            <p:nvPr/>
          </p:nvSpPr>
          <p:spPr>
            <a:xfrm flipH="false" flipV="false" rot="0">
              <a:off x="11477001" y="8928421"/>
              <a:ext cx="54668" cy="87471"/>
            </a:xfrm>
            <a:custGeom>
              <a:avLst/>
              <a:gdLst/>
              <a:ahLst/>
              <a:cxnLst/>
              <a:rect r="r" b="b" t="t" l="l"/>
              <a:pathLst>
                <a:path h="87471" w="54668">
                  <a:moveTo>
                    <a:pt x="0" y="0"/>
                  </a:moveTo>
                  <a:lnTo>
                    <a:pt x="54668" y="0"/>
                  </a:lnTo>
                  <a:lnTo>
                    <a:pt x="54668" y="87471"/>
                  </a:lnTo>
                  <a:lnTo>
                    <a:pt x="0" y="87471"/>
                  </a:lnTo>
                  <a:lnTo>
                    <a:pt x="0" y="0"/>
                  </a:lnTo>
                  <a:close/>
                </a:path>
              </a:pathLst>
            </a:custGeom>
            <a:blipFill>
              <a:blip r:embed="rId30">
                <a:extLst>
                  <a:ext uri="{96DAC541-7B7A-43D3-8B79-37D633B846F1}">
                    <asvg:svgBlip xmlns:asvg="http://schemas.microsoft.com/office/drawing/2016/SVG/main" r:embed="rId60"/>
                  </a:ext>
                </a:extLst>
              </a:blip>
              <a:stretch>
                <a:fillRect l="0" t="0" r="0" b="0"/>
              </a:stretch>
            </a:blipFill>
          </p:spPr>
        </p:sp>
        <p:sp>
          <p:nvSpPr>
            <p:cNvPr name="Freeform 54" id="54"/>
            <p:cNvSpPr/>
            <p:nvPr/>
          </p:nvSpPr>
          <p:spPr>
            <a:xfrm flipH="false" flipV="false" rot="0">
              <a:off x="13021341" y="8928421"/>
              <a:ext cx="54668" cy="87471"/>
            </a:xfrm>
            <a:custGeom>
              <a:avLst/>
              <a:gdLst/>
              <a:ahLst/>
              <a:cxnLst/>
              <a:rect r="r" b="b" t="t" l="l"/>
              <a:pathLst>
                <a:path h="87471" w="54668">
                  <a:moveTo>
                    <a:pt x="0" y="0"/>
                  </a:moveTo>
                  <a:lnTo>
                    <a:pt x="54668" y="0"/>
                  </a:lnTo>
                  <a:lnTo>
                    <a:pt x="54668" y="87471"/>
                  </a:lnTo>
                  <a:lnTo>
                    <a:pt x="0" y="87471"/>
                  </a:lnTo>
                  <a:lnTo>
                    <a:pt x="0" y="0"/>
                  </a:lnTo>
                  <a:close/>
                </a:path>
              </a:pathLst>
            </a:custGeom>
            <a:blipFill>
              <a:blip r:embed="rId30">
                <a:extLst>
                  <a:ext uri="{96DAC541-7B7A-43D3-8B79-37D633B846F1}">
                    <asvg:svgBlip xmlns:asvg="http://schemas.microsoft.com/office/drawing/2016/SVG/main" r:embed="rId61"/>
                  </a:ext>
                </a:extLst>
              </a:blip>
              <a:stretch>
                <a:fillRect l="0" t="0" r="0" b="0"/>
              </a:stretch>
            </a:blipFill>
          </p:spPr>
        </p:sp>
        <p:sp>
          <p:nvSpPr>
            <p:cNvPr name="Freeform 55" id="55"/>
            <p:cNvSpPr/>
            <p:nvPr/>
          </p:nvSpPr>
          <p:spPr>
            <a:xfrm flipH="false" flipV="false" rot="0">
              <a:off x="13040285" y="8966687"/>
              <a:ext cx="54668" cy="16402"/>
            </a:xfrm>
            <a:custGeom>
              <a:avLst/>
              <a:gdLst/>
              <a:ahLst/>
              <a:cxnLst/>
              <a:rect r="r" b="b" t="t" l="l"/>
              <a:pathLst>
                <a:path h="16402" w="54668">
                  <a:moveTo>
                    <a:pt x="0" y="0"/>
                  </a:moveTo>
                  <a:lnTo>
                    <a:pt x="54668" y="0"/>
                  </a:lnTo>
                  <a:lnTo>
                    <a:pt x="54668" y="16402"/>
                  </a:lnTo>
                  <a:lnTo>
                    <a:pt x="0" y="16402"/>
                  </a:lnTo>
                  <a:lnTo>
                    <a:pt x="0" y="0"/>
                  </a:lnTo>
                  <a:close/>
                </a:path>
              </a:pathLst>
            </a:custGeom>
            <a:blipFill>
              <a:blip r:embed="rId28">
                <a:extLst>
                  <a:ext uri="{96DAC541-7B7A-43D3-8B79-37D633B846F1}">
                    <asvg:svgBlip xmlns:asvg="http://schemas.microsoft.com/office/drawing/2016/SVG/main" r:embed="rId62"/>
                  </a:ext>
                </a:extLst>
              </a:blip>
              <a:stretch>
                <a:fillRect l="0" t="0" r="0" b="0"/>
              </a:stretch>
            </a:blipFill>
          </p:spPr>
        </p:sp>
        <p:sp>
          <p:nvSpPr>
            <p:cNvPr name="Freeform 56" id="56"/>
            <p:cNvSpPr/>
            <p:nvPr/>
          </p:nvSpPr>
          <p:spPr>
            <a:xfrm flipH="false" flipV="false" rot="0">
              <a:off x="11498881" y="8906524"/>
              <a:ext cx="16402" cy="131215"/>
            </a:xfrm>
            <a:custGeom>
              <a:avLst/>
              <a:gdLst/>
              <a:ahLst/>
              <a:cxnLst/>
              <a:rect r="r" b="b" t="t" l="l"/>
              <a:pathLst>
                <a:path h="131215" w="16402">
                  <a:moveTo>
                    <a:pt x="0" y="0"/>
                  </a:moveTo>
                  <a:lnTo>
                    <a:pt x="16402" y="0"/>
                  </a:lnTo>
                  <a:lnTo>
                    <a:pt x="16402" y="131216"/>
                  </a:lnTo>
                  <a:lnTo>
                    <a:pt x="0" y="131216"/>
                  </a:lnTo>
                  <a:lnTo>
                    <a:pt x="0" y="0"/>
                  </a:lnTo>
                  <a:close/>
                </a:path>
              </a:pathLst>
            </a:custGeom>
            <a:blipFill>
              <a:blip r:embed="rId63">
                <a:extLst>
                  <a:ext uri="{96DAC541-7B7A-43D3-8B79-37D633B846F1}">
                    <asvg:svgBlip xmlns:asvg="http://schemas.microsoft.com/office/drawing/2016/SVG/main" r:embed="rId64"/>
                  </a:ext>
                </a:extLst>
              </a:blip>
              <a:stretch>
                <a:fillRect l="0" t="0" r="0" b="0"/>
              </a:stretch>
            </a:blipFill>
          </p:spPr>
        </p:sp>
        <p:sp>
          <p:nvSpPr>
            <p:cNvPr name="Freeform 57" id="57"/>
            <p:cNvSpPr/>
            <p:nvPr/>
          </p:nvSpPr>
          <p:spPr>
            <a:xfrm flipH="false" flipV="false" rot="0">
              <a:off x="13043221" y="8906524"/>
              <a:ext cx="16402" cy="131215"/>
            </a:xfrm>
            <a:custGeom>
              <a:avLst/>
              <a:gdLst/>
              <a:ahLst/>
              <a:cxnLst/>
              <a:rect r="r" b="b" t="t" l="l"/>
              <a:pathLst>
                <a:path h="131215" w="16402">
                  <a:moveTo>
                    <a:pt x="0" y="0"/>
                  </a:moveTo>
                  <a:lnTo>
                    <a:pt x="16402" y="0"/>
                  </a:lnTo>
                  <a:lnTo>
                    <a:pt x="16402" y="131216"/>
                  </a:lnTo>
                  <a:lnTo>
                    <a:pt x="0" y="131216"/>
                  </a:lnTo>
                  <a:lnTo>
                    <a:pt x="0" y="0"/>
                  </a:lnTo>
                  <a:close/>
                </a:path>
              </a:pathLst>
            </a:custGeom>
            <a:blipFill>
              <a:blip r:embed="rId55">
                <a:extLst>
                  <a:ext uri="{96DAC541-7B7A-43D3-8B79-37D633B846F1}">
                    <asvg:svgBlip xmlns:asvg="http://schemas.microsoft.com/office/drawing/2016/SVG/main" r:embed="rId65"/>
                  </a:ext>
                </a:extLst>
              </a:blip>
              <a:stretch>
                <a:fillRect l="0" t="0" r="0" b="0"/>
              </a:stretch>
            </a:blipFill>
          </p:spPr>
        </p:sp>
        <p:sp>
          <p:nvSpPr>
            <p:cNvPr name="TextBox 58" id="58"/>
            <p:cNvSpPr txBox="true"/>
            <p:nvPr/>
          </p:nvSpPr>
          <p:spPr>
            <a:xfrm rot="0">
              <a:off x="2571789" y="8763752"/>
              <a:ext cx="426811" cy="261490"/>
            </a:xfrm>
            <a:prstGeom prst="rect">
              <a:avLst/>
            </a:prstGeom>
          </p:spPr>
          <p:txBody>
            <a:bodyPr anchor="t" rtlCol="false" tIns="0" lIns="0" bIns="0" rIns="0">
              <a:spAutoFit/>
            </a:bodyPr>
            <a:lstStyle/>
            <a:p>
              <a:pPr algn="l">
                <a:lnSpc>
                  <a:spcPts val="1537"/>
                </a:lnSpc>
              </a:pPr>
              <a:r>
                <a:rPr lang="en-US" sz="1098">
                  <a:solidFill>
                    <a:srgbClr val="000000"/>
                  </a:solidFill>
                  <a:latin typeface="ITC New Baskerville"/>
                  <a:ea typeface="ITC New Baskerville"/>
                  <a:cs typeface="ITC New Baskerville"/>
                  <a:sym typeface="ITC New Baskerville"/>
                </a:rPr>
                <a:t>2,400</a:t>
              </a:r>
            </a:p>
          </p:txBody>
        </p:sp>
        <p:sp>
          <p:nvSpPr>
            <p:cNvPr name="TextBox 59" id="59"/>
            <p:cNvSpPr txBox="true"/>
            <p:nvPr/>
          </p:nvSpPr>
          <p:spPr>
            <a:xfrm rot="0">
              <a:off x="7787831" y="5215425"/>
              <a:ext cx="521663" cy="261490"/>
            </a:xfrm>
            <a:prstGeom prst="rect">
              <a:avLst/>
            </a:prstGeom>
          </p:spPr>
          <p:txBody>
            <a:bodyPr anchor="t" rtlCol="false" tIns="0" lIns="0" bIns="0" rIns="0">
              <a:spAutoFit/>
            </a:bodyPr>
            <a:lstStyle/>
            <a:p>
              <a:pPr algn="l">
                <a:lnSpc>
                  <a:spcPts val="1537"/>
                </a:lnSpc>
              </a:pPr>
              <a:r>
                <a:rPr lang="en-US" sz="1098">
                  <a:solidFill>
                    <a:srgbClr val="000000"/>
                  </a:solidFill>
                  <a:latin typeface="ITC New Baskerville"/>
                  <a:ea typeface="ITC New Baskerville"/>
                  <a:cs typeface="ITC New Baskerville"/>
                  <a:sym typeface="ITC New Baskerville"/>
                </a:rPr>
                <a:t>23,780</a:t>
              </a:r>
            </a:p>
          </p:txBody>
        </p:sp>
        <p:sp>
          <p:nvSpPr>
            <p:cNvPr name="TextBox 60" id="60"/>
            <p:cNvSpPr txBox="true"/>
            <p:nvPr/>
          </p:nvSpPr>
          <p:spPr>
            <a:xfrm rot="0">
              <a:off x="8870079" y="9124430"/>
              <a:ext cx="521663" cy="261490"/>
            </a:xfrm>
            <a:prstGeom prst="rect">
              <a:avLst/>
            </a:prstGeom>
          </p:spPr>
          <p:txBody>
            <a:bodyPr anchor="t" rtlCol="false" tIns="0" lIns="0" bIns="0" rIns="0">
              <a:spAutoFit/>
            </a:bodyPr>
            <a:lstStyle/>
            <a:p>
              <a:pPr algn="l">
                <a:lnSpc>
                  <a:spcPts val="1537"/>
                </a:lnSpc>
              </a:pPr>
              <a:r>
                <a:rPr lang="en-US" sz="1098">
                  <a:solidFill>
                    <a:srgbClr val="000000"/>
                  </a:solidFill>
                  <a:latin typeface="ITC New Baskerville"/>
                  <a:ea typeface="ITC New Baskerville"/>
                  <a:cs typeface="ITC New Baskerville"/>
                  <a:sym typeface="ITC New Baskerville"/>
                </a:rPr>
                <a:t>26,360</a:t>
              </a:r>
            </a:p>
          </p:txBody>
        </p:sp>
        <p:sp>
          <p:nvSpPr>
            <p:cNvPr name="TextBox 61" id="61"/>
            <p:cNvSpPr txBox="true"/>
            <p:nvPr/>
          </p:nvSpPr>
          <p:spPr>
            <a:xfrm rot="0">
              <a:off x="12067290" y="8763752"/>
              <a:ext cx="426811" cy="261490"/>
            </a:xfrm>
            <a:prstGeom prst="rect">
              <a:avLst/>
            </a:prstGeom>
          </p:spPr>
          <p:txBody>
            <a:bodyPr anchor="t" rtlCol="false" tIns="0" lIns="0" bIns="0" rIns="0">
              <a:spAutoFit/>
            </a:bodyPr>
            <a:lstStyle/>
            <a:p>
              <a:pPr algn="l">
                <a:lnSpc>
                  <a:spcPts val="1537"/>
                </a:lnSpc>
              </a:pPr>
              <a:r>
                <a:rPr lang="en-US" sz="1098">
                  <a:solidFill>
                    <a:srgbClr val="000000"/>
                  </a:solidFill>
                  <a:latin typeface="ITC New Baskerville"/>
                  <a:ea typeface="ITC New Baskerville"/>
                  <a:cs typeface="ITC New Baskerville"/>
                  <a:sym typeface="ITC New Baskerville"/>
                </a:rPr>
                <a:t>2,400</a:t>
              </a:r>
            </a:p>
          </p:txBody>
        </p:sp>
        <p:sp>
          <p:nvSpPr>
            <p:cNvPr name="TextBox 62" id="62"/>
            <p:cNvSpPr txBox="true"/>
            <p:nvPr/>
          </p:nvSpPr>
          <p:spPr>
            <a:xfrm rot="0">
              <a:off x="162149" y="7346727"/>
              <a:ext cx="267630" cy="119315"/>
            </a:xfrm>
            <a:prstGeom prst="rect">
              <a:avLst/>
            </a:prstGeom>
          </p:spPr>
          <p:txBody>
            <a:bodyPr anchor="t" rtlCol="false" tIns="0" lIns="0" bIns="0" rIns="0">
              <a:spAutoFit/>
            </a:bodyPr>
            <a:lstStyle/>
            <a:p>
              <a:pPr algn="l">
                <a:lnSpc>
                  <a:spcPts val="702"/>
                </a:lnSpc>
              </a:pPr>
              <a:r>
                <a:rPr lang="en-US" sz="502">
                  <a:solidFill>
                    <a:srgbClr val="000000"/>
                  </a:solidFill>
                  <a:latin typeface="Arial"/>
                  <a:ea typeface="Arial"/>
                  <a:cs typeface="Arial"/>
                  <a:sym typeface="Arial"/>
                </a:rPr>
                <a:t>+1,900</a:t>
              </a:r>
            </a:p>
          </p:txBody>
        </p:sp>
        <p:sp>
          <p:nvSpPr>
            <p:cNvPr name="TextBox 63" id="63"/>
            <p:cNvSpPr txBox="true"/>
            <p:nvPr/>
          </p:nvSpPr>
          <p:spPr>
            <a:xfrm rot="0">
              <a:off x="209945" y="8633556"/>
              <a:ext cx="267630" cy="119315"/>
            </a:xfrm>
            <a:prstGeom prst="rect">
              <a:avLst/>
            </a:prstGeom>
          </p:spPr>
          <p:txBody>
            <a:bodyPr anchor="t" rtlCol="false" tIns="0" lIns="0" bIns="0" rIns="0">
              <a:spAutoFit/>
            </a:bodyPr>
            <a:lstStyle/>
            <a:p>
              <a:pPr algn="l">
                <a:lnSpc>
                  <a:spcPts val="702"/>
                </a:lnSpc>
              </a:pPr>
              <a:r>
                <a:rPr lang="en-US" sz="502">
                  <a:solidFill>
                    <a:srgbClr val="000000"/>
                  </a:solidFill>
                  <a:latin typeface="Arial"/>
                  <a:ea typeface="Arial"/>
                  <a:cs typeface="Arial"/>
                  <a:sym typeface="Arial"/>
                </a:rPr>
                <a:t>+0,000</a:t>
              </a:r>
            </a:p>
          </p:txBody>
        </p:sp>
        <p:sp>
          <p:nvSpPr>
            <p:cNvPr name="TextBox 64" id="64"/>
            <p:cNvSpPr txBox="true"/>
            <p:nvPr/>
          </p:nvSpPr>
          <p:spPr>
            <a:xfrm rot="0">
              <a:off x="634230" y="3747242"/>
              <a:ext cx="267630" cy="119315"/>
            </a:xfrm>
            <a:prstGeom prst="rect">
              <a:avLst/>
            </a:prstGeom>
          </p:spPr>
          <p:txBody>
            <a:bodyPr anchor="t" rtlCol="false" tIns="0" lIns="0" bIns="0" rIns="0">
              <a:spAutoFit/>
            </a:bodyPr>
            <a:lstStyle/>
            <a:p>
              <a:pPr algn="l">
                <a:lnSpc>
                  <a:spcPts val="702"/>
                </a:lnSpc>
              </a:pPr>
              <a:r>
                <a:rPr lang="en-US" sz="502">
                  <a:solidFill>
                    <a:srgbClr val="000000"/>
                  </a:solidFill>
                  <a:latin typeface="Arial"/>
                  <a:ea typeface="Arial"/>
                  <a:cs typeface="Arial"/>
                  <a:sym typeface="Arial"/>
                </a:rPr>
                <a:t>+1,900</a:t>
              </a:r>
            </a:p>
          </p:txBody>
        </p:sp>
        <p:sp>
          <p:nvSpPr>
            <p:cNvPr name="TextBox 65" id="65"/>
            <p:cNvSpPr txBox="true"/>
            <p:nvPr/>
          </p:nvSpPr>
          <p:spPr>
            <a:xfrm rot="0">
              <a:off x="682025" y="5004007"/>
              <a:ext cx="267630" cy="119315"/>
            </a:xfrm>
            <a:prstGeom prst="rect">
              <a:avLst/>
            </a:prstGeom>
          </p:spPr>
          <p:txBody>
            <a:bodyPr anchor="t" rtlCol="false" tIns="0" lIns="0" bIns="0" rIns="0">
              <a:spAutoFit/>
            </a:bodyPr>
            <a:lstStyle/>
            <a:p>
              <a:pPr algn="l">
                <a:lnSpc>
                  <a:spcPts val="702"/>
                </a:lnSpc>
              </a:pPr>
              <a:r>
                <a:rPr lang="en-US" sz="502">
                  <a:solidFill>
                    <a:srgbClr val="000000"/>
                  </a:solidFill>
                  <a:latin typeface="Arial"/>
                  <a:ea typeface="Arial"/>
                  <a:cs typeface="Arial"/>
                  <a:sym typeface="Arial"/>
                </a:rPr>
                <a:t>+0,000</a:t>
              </a:r>
            </a:p>
          </p:txBody>
        </p:sp>
      </p:grpSp>
      <p:sp>
        <p:nvSpPr>
          <p:cNvPr name="TextBox 66" id="66"/>
          <p:cNvSpPr txBox="true"/>
          <p:nvPr/>
        </p:nvSpPr>
        <p:spPr>
          <a:xfrm rot="0">
            <a:off x="2237444" y="2520635"/>
            <a:ext cx="2334314" cy="260627"/>
          </a:xfrm>
          <a:prstGeom prst="rect">
            <a:avLst/>
          </a:prstGeom>
        </p:spPr>
        <p:txBody>
          <a:bodyPr anchor="t" rtlCol="false" tIns="0" lIns="0" bIns="0" rIns="0">
            <a:spAutoFit/>
          </a:bodyPr>
          <a:lstStyle/>
          <a:p>
            <a:pPr algn="l">
              <a:lnSpc>
                <a:spcPts val="2074"/>
              </a:lnSpc>
            </a:pPr>
            <a:r>
              <a:rPr lang="en-US" sz="1481">
                <a:solidFill>
                  <a:srgbClr val="000000"/>
                </a:solidFill>
                <a:latin typeface="Arial"/>
                <a:ea typeface="Arial"/>
                <a:cs typeface="Arial"/>
                <a:sym typeface="Arial"/>
              </a:rPr>
              <a:t>РОЗГОРТКА А-Б </a:t>
            </a:r>
          </a:p>
        </p:txBody>
      </p:sp>
      <p:sp>
        <p:nvSpPr>
          <p:cNvPr name="TextBox 67" id="67"/>
          <p:cNvSpPr txBox="true"/>
          <p:nvPr/>
        </p:nvSpPr>
        <p:spPr>
          <a:xfrm rot="0">
            <a:off x="2237444" y="6533835"/>
            <a:ext cx="2334314" cy="260627"/>
          </a:xfrm>
          <a:prstGeom prst="rect">
            <a:avLst/>
          </a:prstGeom>
        </p:spPr>
        <p:txBody>
          <a:bodyPr anchor="t" rtlCol="false" tIns="0" lIns="0" bIns="0" rIns="0">
            <a:spAutoFit/>
          </a:bodyPr>
          <a:lstStyle/>
          <a:p>
            <a:pPr algn="l">
              <a:lnSpc>
                <a:spcPts val="2074"/>
              </a:lnSpc>
            </a:pPr>
            <a:r>
              <a:rPr lang="en-US" sz="1481">
                <a:solidFill>
                  <a:srgbClr val="000000"/>
                </a:solidFill>
                <a:latin typeface="Arial"/>
                <a:ea typeface="Arial"/>
                <a:cs typeface="Arial"/>
                <a:sym typeface="Arial"/>
              </a:rPr>
              <a:t>РОЗГОРТКА Е-А</a:t>
            </a:r>
          </a:p>
        </p:txBody>
      </p:sp>
    </p:spTree>
  </p:cSld>
  <p:clrMapOvr>
    <a:masterClrMapping/>
  </p:clrMapOvr>
</p:sld>
</file>

<file path=ppt/slides/slide2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1028700" y="923385"/>
            <a:ext cx="15913920" cy="8334915"/>
          </a:xfrm>
          <a:custGeom>
            <a:avLst/>
            <a:gdLst/>
            <a:ahLst/>
            <a:cxnLst/>
            <a:rect r="r" b="b" t="t" l="l"/>
            <a:pathLst>
              <a:path h="8334915" w="15913920">
                <a:moveTo>
                  <a:pt x="0" y="0"/>
                </a:moveTo>
                <a:lnTo>
                  <a:pt x="15913920" y="0"/>
                </a:lnTo>
                <a:lnTo>
                  <a:pt x="15913920" y="8334915"/>
                </a:lnTo>
                <a:lnTo>
                  <a:pt x="0" y="8334915"/>
                </a:lnTo>
                <a:lnTo>
                  <a:pt x="0" y="0"/>
                </a:lnTo>
                <a:close/>
              </a:path>
            </a:pathLst>
          </a:custGeom>
          <a:blipFill>
            <a:blip r:embed="rId2"/>
            <a:stretch>
              <a:fillRect l="0" t="0" r="0" b="0"/>
            </a:stretch>
          </a:blipFill>
        </p:spPr>
      </p:sp>
    </p:spTree>
  </p:cSld>
  <p:clrMapOvr>
    <a:masterClrMapping/>
  </p:clrMapOvr>
</p:sld>
</file>

<file path=ppt/slides/slide2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1687067" y="869250"/>
            <a:ext cx="14913866" cy="8389050"/>
          </a:xfrm>
          <a:custGeom>
            <a:avLst/>
            <a:gdLst/>
            <a:ahLst/>
            <a:cxnLst/>
            <a:rect r="r" b="b" t="t" l="l"/>
            <a:pathLst>
              <a:path h="8389050" w="14913866">
                <a:moveTo>
                  <a:pt x="0" y="0"/>
                </a:moveTo>
                <a:lnTo>
                  <a:pt x="14913866" y="0"/>
                </a:lnTo>
                <a:lnTo>
                  <a:pt x="14913866" y="8389050"/>
                </a:lnTo>
                <a:lnTo>
                  <a:pt x="0" y="8389050"/>
                </a:lnTo>
                <a:lnTo>
                  <a:pt x="0" y="0"/>
                </a:lnTo>
                <a:close/>
              </a:path>
            </a:pathLst>
          </a:custGeom>
          <a:blipFill>
            <a:blip r:embed="rId2"/>
            <a:stretch>
              <a:fillRect l="0" t="0" r="0" b="0"/>
            </a:stretch>
          </a:blipFill>
        </p:spPr>
      </p:sp>
    </p:spTree>
  </p:cSld>
  <p:clrMapOvr>
    <a:masterClrMapping/>
  </p:clrMapOvr>
</p:sld>
</file>

<file path=ppt/slides/slide2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15386718" y="218463"/>
            <a:ext cx="36247" cy="36247"/>
          </a:xfrm>
          <a:custGeom>
            <a:avLst/>
            <a:gdLst/>
            <a:ahLst/>
            <a:cxnLst/>
            <a:rect r="r" b="b" t="t" l="l"/>
            <a:pathLst>
              <a:path h="36247" w="36247">
                <a:moveTo>
                  <a:pt x="0" y="0"/>
                </a:moveTo>
                <a:lnTo>
                  <a:pt x="36247" y="0"/>
                </a:lnTo>
                <a:lnTo>
                  <a:pt x="36247" y="36247"/>
                </a:lnTo>
                <a:lnTo>
                  <a:pt x="0" y="36247"/>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15424965" y="218463"/>
            <a:ext cx="33140" cy="36247"/>
          </a:xfrm>
          <a:custGeom>
            <a:avLst/>
            <a:gdLst/>
            <a:ahLst/>
            <a:cxnLst/>
            <a:rect r="r" b="b" t="t" l="l"/>
            <a:pathLst>
              <a:path h="36247" w="33140">
                <a:moveTo>
                  <a:pt x="0" y="0"/>
                </a:moveTo>
                <a:lnTo>
                  <a:pt x="33140" y="0"/>
                </a:lnTo>
                <a:lnTo>
                  <a:pt x="33140" y="36247"/>
                </a:lnTo>
                <a:lnTo>
                  <a:pt x="0" y="36247"/>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4" id="4"/>
          <p:cNvSpPr/>
          <p:nvPr/>
        </p:nvSpPr>
        <p:spPr>
          <a:xfrm flipH="false" flipV="false" rot="0">
            <a:off x="15459856" y="217428"/>
            <a:ext cx="32105" cy="38318"/>
          </a:xfrm>
          <a:custGeom>
            <a:avLst/>
            <a:gdLst/>
            <a:ahLst/>
            <a:cxnLst/>
            <a:rect r="r" b="b" t="t" l="l"/>
            <a:pathLst>
              <a:path h="38318" w="32105">
                <a:moveTo>
                  <a:pt x="0" y="0"/>
                </a:moveTo>
                <a:lnTo>
                  <a:pt x="32104" y="0"/>
                </a:lnTo>
                <a:lnTo>
                  <a:pt x="32104" y="38318"/>
                </a:lnTo>
                <a:lnTo>
                  <a:pt x="0" y="38318"/>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5" id="5"/>
          <p:cNvSpPr/>
          <p:nvPr/>
        </p:nvSpPr>
        <p:spPr>
          <a:xfrm flipH="false" flipV="false" rot="0">
            <a:off x="15497614" y="218463"/>
            <a:ext cx="28998" cy="36247"/>
          </a:xfrm>
          <a:custGeom>
            <a:avLst/>
            <a:gdLst/>
            <a:ahLst/>
            <a:cxnLst/>
            <a:rect r="r" b="b" t="t" l="l"/>
            <a:pathLst>
              <a:path h="36247" w="28998">
                <a:moveTo>
                  <a:pt x="0" y="0"/>
                </a:moveTo>
                <a:lnTo>
                  <a:pt x="28998" y="0"/>
                </a:lnTo>
                <a:lnTo>
                  <a:pt x="28998" y="36247"/>
                </a:lnTo>
                <a:lnTo>
                  <a:pt x="0" y="36247"/>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6" id="6"/>
          <p:cNvSpPr/>
          <p:nvPr/>
        </p:nvSpPr>
        <p:spPr>
          <a:xfrm flipH="false" flipV="false" rot="0">
            <a:off x="15533748" y="218463"/>
            <a:ext cx="7249" cy="36247"/>
          </a:xfrm>
          <a:custGeom>
            <a:avLst/>
            <a:gdLst/>
            <a:ahLst/>
            <a:cxnLst/>
            <a:rect r="r" b="b" t="t" l="l"/>
            <a:pathLst>
              <a:path h="36247" w="7249">
                <a:moveTo>
                  <a:pt x="0" y="0"/>
                </a:moveTo>
                <a:lnTo>
                  <a:pt x="7250" y="0"/>
                </a:lnTo>
                <a:lnTo>
                  <a:pt x="7250" y="36247"/>
                </a:lnTo>
                <a:lnTo>
                  <a:pt x="0" y="36247"/>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sp>
        <p:nvSpPr>
          <p:cNvPr name="Freeform 7" id="7"/>
          <p:cNvSpPr/>
          <p:nvPr/>
        </p:nvSpPr>
        <p:spPr>
          <a:xfrm flipH="false" flipV="false" rot="0">
            <a:off x="15546396" y="217428"/>
            <a:ext cx="32105" cy="38318"/>
          </a:xfrm>
          <a:custGeom>
            <a:avLst/>
            <a:gdLst/>
            <a:ahLst/>
            <a:cxnLst/>
            <a:rect r="r" b="b" t="t" l="l"/>
            <a:pathLst>
              <a:path h="38318" w="32105">
                <a:moveTo>
                  <a:pt x="0" y="0"/>
                </a:moveTo>
                <a:lnTo>
                  <a:pt x="32104" y="0"/>
                </a:lnTo>
                <a:lnTo>
                  <a:pt x="32104" y="38318"/>
                </a:lnTo>
                <a:lnTo>
                  <a:pt x="0" y="38318"/>
                </a:lnTo>
                <a:lnTo>
                  <a:pt x="0" y="0"/>
                </a:lnTo>
                <a:close/>
              </a:path>
            </a:pathLst>
          </a:custGeom>
          <a:blipFill>
            <a:blip r:embed="rId12">
              <a:extLst>
                <a:ext uri="{96DAC541-7B7A-43D3-8B79-37D633B846F1}">
                  <asvg:svgBlip xmlns:asvg="http://schemas.microsoft.com/office/drawing/2016/SVG/main" r:embed="rId13"/>
                </a:ext>
              </a:extLst>
            </a:blip>
            <a:stretch>
              <a:fillRect l="0" t="0" r="0" b="0"/>
            </a:stretch>
          </a:blipFill>
        </p:spPr>
      </p:sp>
      <p:sp>
        <p:nvSpPr>
          <p:cNvPr name="Freeform 8" id="8"/>
          <p:cNvSpPr/>
          <p:nvPr/>
        </p:nvSpPr>
        <p:spPr>
          <a:xfrm flipH="false" flipV="false" rot="0">
            <a:off x="15580591" y="218463"/>
            <a:ext cx="36247" cy="36247"/>
          </a:xfrm>
          <a:custGeom>
            <a:avLst/>
            <a:gdLst/>
            <a:ahLst/>
            <a:cxnLst/>
            <a:rect r="r" b="b" t="t" l="l"/>
            <a:pathLst>
              <a:path h="36247" w="36247">
                <a:moveTo>
                  <a:pt x="0" y="0"/>
                </a:moveTo>
                <a:lnTo>
                  <a:pt x="36247" y="0"/>
                </a:lnTo>
                <a:lnTo>
                  <a:pt x="36247" y="36247"/>
                </a:lnTo>
                <a:lnTo>
                  <a:pt x="0" y="36247"/>
                </a:lnTo>
                <a:lnTo>
                  <a:pt x="0" y="0"/>
                </a:lnTo>
                <a:close/>
              </a:path>
            </a:pathLst>
          </a:custGeom>
          <a:blipFill>
            <a:blip r:embed="rId2">
              <a:extLst>
                <a:ext uri="{96DAC541-7B7A-43D3-8B79-37D633B846F1}">
                  <asvg:svgBlip xmlns:asvg="http://schemas.microsoft.com/office/drawing/2016/SVG/main" r:embed="rId14"/>
                </a:ext>
              </a:extLst>
            </a:blip>
            <a:stretch>
              <a:fillRect l="0" t="0" r="0" b="0"/>
            </a:stretch>
          </a:blipFill>
        </p:spPr>
      </p:sp>
      <p:sp>
        <p:nvSpPr>
          <p:cNvPr name="Freeform 9" id="9"/>
          <p:cNvSpPr/>
          <p:nvPr/>
        </p:nvSpPr>
        <p:spPr>
          <a:xfrm flipH="false" flipV="false" rot="0">
            <a:off x="15618777" y="218463"/>
            <a:ext cx="31069" cy="36247"/>
          </a:xfrm>
          <a:custGeom>
            <a:avLst/>
            <a:gdLst/>
            <a:ahLst/>
            <a:cxnLst/>
            <a:rect r="r" b="b" t="t" l="l"/>
            <a:pathLst>
              <a:path h="36247" w="31069">
                <a:moveTo>
                  <a:pt x="0" y="0"/>
                </a:moveTo>
                <a:lnTo>
                  <a:pt x="31069" y="0"/>
                </a:lnTo>
                <a:lnTo>
                  <a:pt x="31069" y="36247"/>
                </a:lnTo>
                <a:lnTo>
                  <a:pt x="0" y="36247"/>
                </a:lnTo>
                <a:lnTo>
                  <a:pt x="0" y="0"/>
                </a:lnTo>
                <a:close/>
              </a:path>
            </a:pathLst>
          </a:custGeom>
          <a:blipFill>
            <a:blip r:embed="rId15">
              <a:extLst>
                <a:ext uri="{96DAC541-7B7A-43D3-8B79-37D633B846F1}">
                  <asvg:svgBlip xmlns:asvg="http://schemas.microsoft.com/office/drawing/2016/SVG/main" r:embed="rId16"/>
                </a:ext>
              </a:extLst>
            </a:blip>
            <a:stretch>
              <a:fillRect l="0" t="0" r="0" b="0"/>
            </a:stretch>
          </a:blipFill>
        </p:spPr>
      </p:sp>
      <p:sp>
        <p:nvSpPr>
          <p:cNvPr name="Freeform 10" id="10"/>
          <p:cNvSpPr/>
          <p:nvPr/>
        </p:nvSpPr>
        <p:spPr>
          <a:xfrm flipH="false" flipV="false" rot="0">
            <a:off x="15669257" y="218463"/>
            <a:ext cx="27962" cy="36247"/>
          </a:xfrm>
          <a:custGeom>
            <a:avLst/>
            <a:gdLst/>
            <a:ahLst/>
            <a:cxnLst/>
            <a:rect r="r" b="b" t="t" l="l"/>
            <a:pathLst>
              <a:path h="36247" w="27962">
                <a:moveTo>
                  <a:pt x="0" y="0"/>
                </a:moveTo>
                <a:lnTo>
                  <a:pt x="27962" y="0"/>
                </a:lnTo>
                <a:lnTo>
                  <a:pt x="27962" y="36247"/>
                </a:lnTo>
                <a:lnTo>
                  <a:pt x="0" y="36247"/>
                </a:lnTo>
                <a:lnTo>
                  <a:pt x="0" y="0"/>
                </a:lnTo>
                <a:close/>
              </a:path>
            </a:pathLst>
          </a:custGeom>
          <a:blipFill>
            <a:blip r:embed="rId17">
              <a:extLst>
                <a:ext uri="{96DAC541-7B7A-43D3-8B79-37D633B846F1}">
                  <asvg:svgBlip xmlns:asvg="http://schemas.microsoft.com/office/drawing/2016/SVG/main" r:embed="rId18"/>
                </a:ext>
              </a:extLst>
            </a:blip>
            <a:stretch>
              <a:fillRect l="0" t="0" r="0" b="0"/>
            </a:stretch>
          </a:blipFill>
        </p:spPr>
      </p:sp>
      <p:sp>
        <p:nvSpPr>
          <p:cNvPr name="Freeform 11" id="11"/>
          <p:cNvSpPr/>
          <p:nvPr/>
        </p:nvSpPr>
        <p:spPr>
          <a:xfrm flipH="false" flipV="false" rot="0">
            <a:off x="15702566" y="218463"/>
            <a:ext cx="31069" cy="36247"/>
          </a:xfrm>
          <a:custGeom>
            <a:avLst/>
            <a:gdLst/>
            <a:ahLst/>
            <a:cxnLst/>
            <a:rect r="r" b="b" t="t" l="l"/>
            <a:pathLst>
              <a:path h="36247" w="31069">
                <a:moveTo>
                  <a:pt x="0" y="0"/>
                </a:moveTo>
                <a:lnTo>
                  <a:pt x="31069" y="0"/>
                </a:lnTo>
                <a:lnTo>
                  <a:pt x="31069" y="36247"/>
                </a:lnTo>
                <a:lnTo>
                  <a:pt x="0" y="36247"/>
                </a:lnTo>
                <a:lnTo>
                  <a:pt x="0" y="0"/>
                </a:lnTo>
                <a:close/>
              </a:path>
            </a:pathLst>
          </a:custGeom>
          <a:blipFill>
            <a:blip r:embed="rId19">
              <a:extLst>
                <a:ext uri="{96DAC541-7B7A-43D3-8B79-37D633B846F1}">
                  <asvg:svgBlip xmlns:asvg="http://schemas.microsoft.com/office/drawing/2016/SVG/main" r:embed="rId20"/>
                </a:ext>
              </a:extLst>
            </a:blip>
            <a:stretch>
              <a:fillRect l="0" t="0" r="0" b="0"/>
            </a:stretch>
          </a:blipFill>
        </p:spPr>
      </p:sp>
      <p:sp>
        <p:nvSpPr>
          <p:cNvPr name="Freeform 12" id="12"/>
          <p:cNvSpPr/>
          <p:nvPr/>
        </p:nvSpPr>
        <p:spPr>
          <a:xfrm flipH="false" flipV="false" rot="0">
            <a:off x="15739072" y="218250"/>
            <a:ext cx="28998" cy="37283"/>
          </a:xfrm>
          <a:custGeom>
            <a:avLst/>
            <a:gdLst/>
            <a:ahLst/>
            <a:cxnLst/>
            <a:rect r="r" b="b" t="t" l="l"/>
            <a:pathLst>
              <a:path h="37283" w="28998">
                <a:moveTo>
                  <a:pt x="0" y="0"/>
                </a:moveTo>
                <a:lnTo>
                  <a:pt x="28997" y="0"/>
                </a:lnTo>
                <a:lnTo>
                  <a:pt x="28997" y="37282"/>
                </a:lnTo>
                <a:lnTo>
                  <a:pt x="0" y="37282"/>
                </a:lnTo>
                <a:lnTo>
                  <a:pt x="0" y="0"/>
                </a:lnTo>
                <a:close/>
              </a:path>
            </a:pathLst>
          </a:custGeom>
          <a:blipFill>
            <a:blip r:embed="rId21">
              <a:extLst>
                <a:ext uri="{96DAC541-7B7A-43D3-8B79-37D633B846F1}">
                  <asvg:svgBlip xmlns:asvg="http://schemas.microsoft.com/office/drawing/2016/SVG/main" r:embed="rId22"/>
                </a:ext>
              </a:extLst>
            </a:blip>
            <a:stretch>
              <a:fillRect l="0" t="0" r="0" b="0"/>
            </a:stretch>
          </a:blipFill>
        </p:spPr>
      </p:sp>
      <p:sp>
        <p:nvSpPr>
          <p:cNvPr name="Freeform 13" id="13"/>
          <p:cNvSpPr/>
          <p:nvPr/>
        </p:nvSpPr>
        <p:spPr>
          <a:xfrm flipH="false" flipV="false" rot="0">
            <a:off x="15773908" y="217428"/>
            <a:ext cx="32105" cy="38318"/>
          </a:xfrm>
          <a:custGeom>
            <a:avLst/>
            <a:gdLst/>
            <a:ahLst/>
            <a:cxnLst/>
            <a:rect r="r" b="b" t="t" l="l"/>
            <a:pathLst>
              <a:path h="38318" w="32105">
                <a:moveTo>
                  <a:pt x="0" y="0"/>
                </a:moveTo>
                <a:lnTo>
                  <a:pt x="32104" y="0"/>
                </a:lnTo>
                <a:lnTo>
                  <a:pt x="32104" y="38318"/>
                </a:lnTo>
                <a:lnTo>
                  <a:pt x="0" y="38318"/>
                </a:lnTo>
                <a:lnTo>
                  <a:pt x="0" y="0"/>
                </a:lnTo>
                <a:close/>
              </a:path>
            </a:pathLst>
          </a:custGeom>
          <a:blipFill>
            <a:blip r:embed="rId23">
              <a:extLst>
                <a:ext uri="{96DAC541-7B7A-43D3-8B79-37D633B846F1}">
                  <asvg:svgBlip xmlns:asvg="http://schemas.microsoft.com/office/drawing/2016/SVG/main" r:embed="rId24"/>
                </a:ext>
              </a:extLst>
            </a:blip>
            <a:stretch>
              <a:fillRect l="0" t="0" r="0" b="0"/>
            </a:stretch>
          </a:blipFill>
        </p:spPr>
      </p:sp>
      <p:sp>
        <p:nvSpPr>
          <p:cNvPr name="Freeform 14" id="14"/>
          <p:cNvSpPr/>
          <p:nvPr/>
        </p:nvSpPr>
        <p:spPr>
          <a:xfrm flipH="false" flipV="false" rot="0">
            <a:off x="15808106" y="218463"/>
            <a:ext cx="36247" cy="36247"/>
          </a:xfrm>
          <a:custGeom>
            <a:avLst/>
            <a:gdLst/>
            <a:ahLst/>
            <a:cxnLst/>
            <a:rect r="r" b="b" t="t" l="l"/>
            <a:pathLst>
              <a:path h="36247" w="36247">
                <a:moveTo>
                  <a:pt x="0" y="0"/>
                </a:moveTo>
                <a:lnTo>
                  <a:pt x="36247" y="0"/>
                </a:lnTo>
                <a:lnTo>
                  <a:pt x="36247" y="36247"/>
                </a:lnTo>
                <a:lnTo>
                  <a:pt x="0" y="36247"/>
                </a:lnTo>
                <a:lnTo>
                  <a:pt x="0" y="0"/>
                </a:lnTo>
                <a:close/>
              </a:path>
            </a:pathLst>
          </a:custGeom>
          <a:blipFill>
            <a:blip r:embed="rId25">
              <a:extLst>
                <a:ext uri="{96DAC541-7B7A-43D3-8B79-37D633B846F1}">
                  <asvg:svgBlip xmlns:asvg="http://schemas.microsoft.com/office/drawing/2016/SVG/main" r:embed="rId26"/>
                </a:ext>
              </a:extLst>
            </a:blip>
            <a:stretch>
              <a:fillRect l="0" t="0" r="0" b="0"/>
            </a:stretch>
          </a:blipFill>
        </p:spPr>
      </p:sp>
      <p:sp>
        <p:nvSpPr>
          <p:cNvPr name="Freeform 15" id="15"/>
          <p:cNvSpPr/>
          <p:nvPr/>
        </p:nvSpPr>
        <p:spPr>
          <a:xfrm flipH="false" flipV="false" rot="0">
            <a:off x="15840107" y="218463"/>
            <a:ext cx="28998" cy="36247"/>
          </a:xfrm>
          <a:custGeom>
            <a:avLst/>
            <a:gdLst/>
            <a:ahLst/>
            <a:cxnLst/>
            <a:rect r="r" b="b" t="t" l="l"/>
            <a:pathLst>
              <a:path h="36247" w="28998">
                <a:moveTo>
                  <a:pt x="0" y="0"/>
                </a:moveTo>
                <a:lnTo>
                  <a:pt x="28998" y="0"/>
                </a:lnTo>
                <a:lnTo>
                  <a:pt x="28998" y="36247"/>
                </a:lnTo>
                <a:lnTo>
                  <a:pt x="0" y="36247"/>
                </a:lnTo>
                <a:lnTo>
                  <a:pt x="0" y="0"/>
                </a:lnTo>
                <a:close/>
              </a:path>
            </a:pathLst>
          </a:custGeom>
          <a:blipFill>
            <a:blip r:embed="rId27">
              <a:extLst>
                <a:ext uri="{96DAC541-7B7A-43D3-8B79-37D633B846F1}">
                  <asvg:svgBlip xmlns:asvg="http://schemas.microsoft.com/office/drawing/2016/SVG/main" r:embed="rId28"/>
                </a:ext>
              </a:extLst>
            </a:blip>
            <a:stretch>
              <a:fillRect l="0" t="0" r="0" b="0"/>
            </a:stretch>
          </a:blipFill>
        </p:spPr>
      </p:sp>
      <p:sp>
        <p:nvSpPr>
          <p:cNvPr name="Freeform 16" id="16"/>
          <p:cNvSpPr/>
          <p:nvPr/>
        </p:nvSpPr>
        <p:spPr>
          <a:xfrm flipH="false" flipV="false" rot="0">
            <a:off x="15873154" y="218463"/>
            <a:ext cx="8285" cy="36247"/>
          </a:xfrm>
          <a:custGeom>
            <a:avLst/>
            <a:gdLst/>
            <a:ahLst/>
            <a:cxnLst/>
            <a:rect r="r" b="b" t="t" l="l"/>
            <a:pathLst>
              <a:path h="36247" w="8285">
                <a:moveTo>
                  <a:pt x="0" y="0"/>
                </a:moveTo>
                <a:lnTo>
                  <a:pt x="8285" y="0"/>
                </a:lnTo>
                <a:lnTo>
                  <a:pt x="8285" y="36247"/>
                </a:lnTo>
                <a:lnTo>
                  <a:pt x="0" y="36247"/>
                </a:lnTo>
                <a:lnTo>
                  <a:pt x="0" y="0"/>
                </a:lnTo>
                <a:close/>
              </a:path>
            </a:pathLst>
          </a:custGeom>
          <a:blipFill>
            <a:blip r:embed="rId29">
              <a:extLst>
                <a:ext uri="{96DAC541-7B7A-43D3-8B79-37D633B846F1}">
                  <asvg:svgBlip xmlns:asvg="http://schemas.microsoft.com/office/drawing/2016/SVG/main" r:embed="rId30"/>
                </a:ext>
              </a:extLst>
            </a:blip>
            <a:stretch>
              <a:fillRect l="0" t="0" r="0" b="0"/>
            </a:stretch>
          </a:blipFill>
        </p:spPr>
      </p:sp>
      <p:sp>
        <p:nvSpPr>
          <p:cNvPr name="Freeform 17" id="17"/>
          <p:cNvSpPr/>
          <p:nvPr/>
        </p:nvSpPr>
        <p:spPr>
          <a:xfrm flipH="false" flipV="false" rot="0">
            <a:off x="15886297" y="217428"/>
            <a:ext cx="35211" cy="38318"/>
          </a:xfrm>
          <a:custGeom>
            <a:avLst/>
            <a:gdLst/>
            <a:ahLst/>
            <a:cxnLst/>
            <a:rect r="r" b="b" t="t" l="l"/>
            <a:pathLst>
              <a:path h="38318" w="35211">
                <a:moveTo>
                  <a:pt x="0" y="0"/>
                </a:moveTo>
                <a:lnTo>
                  <a:pt x="35211" y="0"/>
                </a:lnTo>
                <a:lnTo>
                  <a:pt x="35211" y="38318"/>
                </a:lnTo>
                <a:lnTo>
                  <a:pt x="0" y="38318"/>
                </a:lnTo>
                <a:lnTo>
                  <a:pt x="0" y="0"/>
                </a:lnTo>
                <a:close/>
              </a:path>
            </a:pathLst>
          </a:custGeom>
          <a:blipFill>
            <a:blip r:embed="rId31">
              <a:extLst>
                <a:ext uri="{96DAC541-7B7A-43D3-8B79-37D633B846F1}">
                  <asvg:svgBlip xmlns:asvg="http://schemas.microsoft.com/office/drawing/2016/SVG/main" r:embed="rId32"/>
                </a:ext>
              </a:extLst>
            </a:blip>
            <a:stretch>
              <a:fillRect l="0" t="0" r="0" b="0"/>
            </a:stretch>
          </a:blipFill>
        </p:spPr>
      </p:sp>
      <p:sp>
        <p:nvSpPr>
          <p:cNvPr name="Freeform 18" id="18"/>
          <p:cNvSpPr/>
          <p:nvPr/>
        </p:nvSpPr>
        <p:spPr>
          <a:xfrm flipH="false" flipV="false" rot="0">
            <a:off x="15926955" y="218463"/>
            <a:ext cx="28998" cy="36247"/>
          </a:xfrm>
          <a:custGeom>
            <a:avLst/>
            <a:gdLst/>
            <a:ahLst/>
            <a:cxnLst/>
            <a:rect r="r" b="b" t="t" l="l"/>
            <a:pathLst>
              <a:path h="36247" w="28998">
                <a:moveTo>
                  <a:pt x="0" y="0"/>
                </a:moveTo>
                <a:lnTo>
                  <a:pt x="28997" y="0"/>
                </a:lnTo>
                <a:lnTo>
                  <a:pt x="28997" y="36247"/>
                </a:lnTo>
                <a:lnTo>
                  <a:pt x="0" y="36247"/>
                </a:lnTo>
                <a:lnTo>
                  <a:pt x="0" y="0"/>
                </a:lnTo>
                <a:close/>
              </a:path>
            </a:pathLst>
          </a:custGeom>
          <a:blipFill>
            <a:blip r:embed="rId33">
              <a:extLst>
                <a:ext uri="{96DAC541-7B7A-43D3-8B79-37D633B846F1}">
                  <asvg:svgBlip xmlns:asvg="http://schemas.microsoft.com/office/drawing/2016/SVG/main" r:embed="rId34"/>
                </a:ext>
              </a:extLst>
            </a:blip>
            <a:stretch>
              <a:fillRect l="0" t="0" r="0" b="0"/>
            </a:stretch>
          </a:blipFill>
        </p:spPr>
      </p:sp>
      <p:sp>
        <p:nvSpPr>
          <p:cNvPr name="Freeform 19" id="19"/>
          <p:cNvSpPr/>
          <p:nvPr/>
        </p:nvSpPr>
        <p:spPr>
          <a:xfrm flipH="false" flipV="false" rot="0">
            <a:off x="15973477" y="218463"/>
            <a:ext cx="34176" cy="36247"/>
          </a:xfrm>
          <a:custGeom>
            <a:avLst/>
            <a:gdLst/>
            <a:ahLst/>
            <a:cxnLst/>
            <a:rect r="r" b="b" t="t" l="l"/>
            <a:pathLst>
              <a:path h="36247" w="34176">
                <a:moveTo>
                  <a:pt x="0" y="0"/>
                </a:moveTo>
                <a:lnTo>
                  <a:pt x="34176" y="0"/>
                </a:lnTo>
                <a:lnTo>
                  <a:pt x="34176" y="36247"/>
                </a:lnTo>
                <a:lnTo>
                  <a:pt x="0" y="36247"/>
                </a:lnTo>
                <a:lnTo>
                  <a:pt x="0" y="0"/>
                </a:lnTo>
                <a:close/>
              </a:path>
            </a:pathLst>
          </a:custGeom>
          <a:blipFill>
            <a:blip r:embed="rId35">
              <a:extLst>
                <a:ext uri="{96DAC541-7B7A-43D3-8B79-37D633B846F1}">
                  <asvg:svgBlip xmlns:asvg="http://schemas.microsoft.com/office/drawing/2016/SVG/main" r:embed="rId36"/>
                </a:ext>
              </a:extLst>
            </a:blip>
            <a:stretch>
              <a:fillRect l="0" t="0" r="0" b="0"/>
            </a:stretch>
          </a:blipFill>
        </p:spPr>
      </p:sp>
      <p:sp>
        <p:nvSpPr>
          <p:cNvPr name="Freeform 20" id="20"/>
          <p:cNvSpPr/>
          <p:nvPr/>
        </p:nvSpPr>
        <p:spPr>
          <a:xfrm flipH="false" flipV="false" rot="0">
            <a:off x="16010650" y="218463"/>
            <a:ext cx="27962" cy="36247"/>
          </a:xfrm>
          <a:custGeom>
            <a:avLst/>
            <a:gdLst/>
            <a:ahLst/>
            <a:cxnLst/>
            <a:rect r="r" b="b" t="t" l="l"/>
            <a:pathLst>
              <a:path h="36247" w="27962">
                <a:moveTo>
                  <a:pt x="0" y="0"/>
                </a:moveTo>
                <a:lnTo>
                  <a:pt x="27962" y="0"/>
                </a:lnTo>
                <a:lnTo>
                  <a:pt x="27962" y="36247"/>
                </a:lnTo>
                <a:lnTo>
                  <a:pt x="0" y="36247"/>
                </a:lnTo>
                <a:lnTo>
                  <a:pt x="0" y="0"/>
                </a:lnTo>
                <a:close/>
              </a:path>
            </a:pathLst>
          </a:custGeom>
          <a:blipFill>
            <a:blip r:embed="rId37">
              <a:extLst>
                <a:ext uri="{96DAC541-7B7A-43D3-8B79-37D633B846F1}">
                  <asvg:svgBlip xmlns:asvg="http://schemas.microsoft.com/office/drawing/2016/SVG/main" r:embed="rId38"/>
                </a:ext>
              </a:extLst>
            </a:blip>
            <a:stretch>
              <a:fillRect l="0" t="0" r="0" b="0"/>
            </a:stretch>
          </a:blipFill>
        </p:spPr>
      </p:sp>
      <p:sp>
        <p:nvSpPr>
          <p:cNvPr name="Freeform 21" id="21"/>
          <p:cNvSpPr/>
          <p:nvPr/>
        </p:nvSpPr>
        <p:spPr>
          <a:xfrm flipH="false" flipV="false" rot="0">
            <a:off x="16044143" y="218463"/>
            <a:ext cx="33140" cy="36247"/>
          </a:xfrm>
          <a:custGeom>
            <a:avLst/>
            <a:gdLst/>
            <a:ahLst/>
            <a:cxnLst/>
            <a:rect r="r" b="b" t="t" l="l"/>
            <a:pathLst>
              <a:path h="36247" w="33140">
                <a:moveTo>
                  <a:pt x="0" y="0"/>
                </a:moveTo>
                <a:lnTo>
                  <a:pt x="33140" y="0"/>
                </a:lnTo>
                <a:lnTo>
                  <a:pt x="33140" y="36247"/>
                </a:lnTo>
                <a:lnTo>
                  <a:pt x="0" y="36247"/>
                </a:lnTo>
                <a:lnTo>
                  <a:pt x="0" y="0"/>
                </a:lnTo>
                <a:close/>
              </a:path>
            </a:pathLst>
          </a:custGeom>
          <a:blipFill>
            <a:blip r:embed="rId39">
              <a:extLst>
                <a:ext uri="{96DAC541-7B7A-43D3-8B79-37D633B846F1}">
                  <asvg:svgBlip xmlns:asvg="http://schemas.microsoft.com/office/drawing/2016/SVG/main" r:embed="rId40"/>
                </a:ext>
              </a:extLst>
            </a:blip>
            <a:stretch>
              <a:fillRect l="0" t="0" r="0" b="0"/>
            </a:stretch>
          </a:blipFill>
        </p:spPr>
      </p:sp>
      <p:sp>
        <p:nvSpPr>
          <p:cNvPr name="Freeform 22" id="22"/>
          <p:cNvSpPr/>
          <p:nvPr/>
        </p:nvSpPr>
        <p:spPr>
          <a:xfrm flipH="false" flipV="false" rot="0">
            <a:off x="16079118" y="217428"/>
            <a:ext cx="28998" cy="38318"/>
          </a:xfrm>
          <a:custGeom>
            <a:avLst/>
            <a:gdLst/>
            <a:ahLst/>
            <a:cxnLst/>
            <a:rect r="r" b="b" t="t" l="l"/>
            <a:pathLst>
              <a:path h="38318" w="28998">
                <a:moveTo>
                  <a:pt x="0" y="0"/>
                </a:moveTo>
                <a:lnTo>
                  <a:pt x="28998" y="0"/>
                </a:lnTo>
                <a:lnTo>
                  <a:pt x="28998" y="38318"/>
                </a:lnTo>
                <a:lnTo>
                  <a:pt x="0" y="38318"/>
                </a:lnTo>
                <a:lnTo>
                  <a:pt x="0" y="0"/>
                </a:lnTo>
                <a:close/>
              </a:path>
            </a:pathLst>
          </a:custGeom>
          <a:blipFill>
            <a:blip r:embed="rId41">
              <a:extLst>
                <a:ext uri="{96DAC541-7B7A-43D3-8B79-37D633B846F1}">
                  <asvg:svgBlip xmlns:asvg="http://schemas.microsoft.com/office/drawing/2016/SVG/main" r:embed="rId42"/>
                </a:ext>
              </a:extLst>
            </a:blip>
            <a:stretch>
              <a:fillRect l="0" t="0" r="0" b="0"/>
            </a:stretch>
          </a:blipFill>
        </p:spPr>
      </p:sp>
      <p:sp>
        <p:nvSpPr>
          <p:cNvPr name="Freeform 23" id="23"/>
          <p:cNvSpPr/>
          <p:nvPr/>
        </p:nvSpPr>
        <p:spPr>
          <a:xfrm flipH="false" flipV="false" rot="0">
            <a:off x="16114152" y="218463"/>
            <a:ext cx="7249" cy="36247"/>
          </a:xfrm>
          <a:custGeom>
            <a:avLst/>
            <a:gdLst/>
            <a:ahLst/>
            <a:cxnLst/>
            <a:rect r="r" b="b" t="t" l="l"/>
            <a:pathLst>
              <a:path h="36247" w="7249">
                <a:moveTo>
                  <a:pt x="0" y="0"/>
                </a:moveTo>
                <a:lnTo>
                  <a:pt x="7249" y="0"/>
                </a:lnTo>
                <a:lnTo>
                  <a:pt x="7249" y="36247"/>
                </a:lnTo>
                <a:lnTo>
                  <a:pt x="0" y="36247"/>
                </a:lnTo>
                <a:lnTo>
                  <a:pt x="0" y="0"/>
                </a:lnTo>
                <a:close/>
              </a:path>
            </a:pathLst>
          </a:custGeom>
          <a:blipFill>
            <a:blip r:embed="rId10">
              <a:extLst>
                <a:ext uri="{96DAC541-7B7A-43D3-8B79-37D633B846F1}">
                  <asvg:svgBlip xmlns:asvg="http://schemas.microsoft.com/office/drawing/2016/SVG/main" r:embed="rId43"/>
                </a:ext>
              </a:extLst>
            </a:blip>
            <a:stretch>
              <a:fillRect l="0" t="0" r="0" b="0"/>
            </a:stretch>
          </a:blipFill>
        </p:spPr>
      </p:sp>
      <p:sp>
        <p:nvSpPr>
          <p:cNvPr name="Freeform 24" id="24"/>
          <p:cNvSpPr/>
          <p:nvPr/>
        </p:nvSpPr>
        <p:spPr>
          <a:xfrm flipH="false" flipV="false" rot="0">
            <a:off x="16126896" y="217428"/>
            <a:ext cx="35211" cy="38318"/>
          </a:xfrm>
          <a:custGeom>
            <a:avLst/>
            <a:gdLst/>
            <a:ahLst/>
            <a:cxnLst/>
            <a:rect r="r" b="b" t="t" l="l"/>
            <a:pathLst>
              <a:path h="38318" w="35211">
                <a:moveTo>
                  <a:pt x="0" y="0"/>
                </a:moveTo>
                <a:lnTo>
                  <a:pt x="35212" y="0"/>
                </a:lnTo>
                <a:lnTo>
                  <a:pt x="35212" y="38318"/>
                </a:lnTo>
                <a:lnTo>
                  <a:pt x="0" y="38318"/>
                </a:lnTo>
                <a:lnTo>
                  <a:pt x="0" y="0"/>
                </a:lnTo>
                <a:close/>
              </a:path>
            </a:pathLst>
          </a:custGeom>
          <a:blipFill>
            <a:blip r:embed="rId44">
              <a:extLst>
                <a:ext uri="{96DAC541-7B7A-43D3-8B79-37D633B846F1}">
                  <asvg:svgBlip xmlns:asvg="http://schemas.microsoft.com/office/drawing/2016/SVG/main" r:embed="rId45"/>
                </a:ext>
              </a:extLst>
            </a:blip>
            <a:stretch>
              <a:fillRect l="0" t="0" r="0" b="0"/>
            </a:stretch>
          </a:blipFill>
        </p:spPr>
      </p:sp>
      <p:sp>
        <p:nvSpPr>
          <p:cNvPr name="Freeform 25" id="25"/>
          <p:cNvSpPr/>
          <p:nvPr/>
        </p:nvSpPr>
        <p:spPr>
          <a:xfrm flipH="false" flipV="false" rot="0">
            <a:off x="16167493" y="218463"/>
            <a:ext cx="28998" cy="36247"/>
          </a:xfrm>
          <a:custGeom>
            <a:avLst/>
            <a:gdLst/>
            <a:ahLst/>
            <a:cxnLst/>
            <a:rect r="r" b="b" t="t" l="l"/>
            <a:pathLst>
              <a:path h="36247" w="28998">
                <a:moveTo>
                  <a:pt x="0" y="0"/>
                </a:moveTo>
                <a:lnTo>
                  <a:pt x="28998" y="0"/>
                </a:lnTo>
                <a:lnTo>
                  <a:pt x="28998" y="36247"/>
                </a:lnTo>
                <a:lnTo>
                  <a:pt x="0" y="36247"/>
                </a:lnTo>
                <a:lnTo>
                  <a:pt x="0" y="0"/>
                </a:lnTo>
                <a:close/>
              </a:path>
            </a:pathLst>
          </a:custGeom>
          <a:blipFill>
            <a:blip r:embed="rId46">
              <a:extLst>
                <a:ext uri="{96DAC541-7B7A-43D3-8B79-37D633B846F1}">
                  <asvg:svgBlip xmlns:asvg="http://schemas.microsoft.com/office/drawing/2016/SVG/main" r:embed="rId47"/>
                </a:ext>
              </a:extLst>
            </a:blip>
            <a:stretch>
              <a:fillRect l="0" t="0" r="0" b="0"/>
            </a:stretch>
          </a:blipFill>
        </p:spPr>
      </p:sp>
      <p:sp>
        <p:nvSpPr>
          <p:cNvPr name="Freeform 26" id="26"/>
          <p:cNvSpPr/>
          <p:nvPr/>
        </p:nvSpPr>
        <p:spPr>
          <a:xfrm flipH="false" flipV="false" rot="0">
            <a:off x="1223853" y="1028700"/>
            <a:ext cx="16035447" cy="8229600"/>
          </a:xfrm>
          <a:custGeom>
            <a:avLst/>
            <a:gdLst/>
            <a:ahLst/>
            <a:cxnLst/>
            <a:rect r="r" b="b" t="t" l="l"/>
            <a:pathLst>
              <a:path h="8229600" w="16035447">
                <a:moveTo>
                  <a:pt x="0" y="0"/>
                </a:moveTo>
                <a:lnTo>
                  <a:pt x="16035447" y="0"/>
                </a:lnTo>
                <a:lnTo>
                  <a:pt x="16035447" y="8229600"/>
                </a:lnTo>
                <a:lnTo>
                  <a:pt x="0" y="8229600"/>
                </a:lnTo>
                <a:lnTo>
                  <a:pt x="0" y="0"/>
                </a:lnTo>
                <a:close/>
              </a:path>
            </a:pathLst>
          </a:custGeom>
          <a:blipFill>
            <a:blip r:embed="rId48"/>
            <a:stretch>
              <a:fillRect l="-517" t="0" r="0" b="-10170"/>
            </a:stretch>
          </a:blipFill>
        </p:spPr>
      </p:sp>
      <p:sp>
        <p:nvSpPr>
          <p:cNvPr name="TextBox 27" id="27"/>
          <p:cNvSpPr txBox="true"/>
          <p:nvPr/>
        </p:nvSpPr>
        <p:spPr>
          <a:xfrm rot="0">
            <a:off x="2053391" y="10065566"/>
            <a:ext cx="161662" cy="29374"/>
          </a:xfrm>
          <a:prstGeom prst="rect">
            <a:avLst/>
          </a:prstGeom>
        </p:spPr>
        <p:txBody>
          <a:bodyPr anchor="t" rtlCol="false" tIns="0" lIns="0" bIns="0" rIns="0">
            <a:spAutoFit/>
          </a:bodyPr>
          <a:lstStyle/>
          <a:p>
            <a:pPr algn="l">
              <a:lnSpc>
                <a:spcPts val="190"/>
              </a:lnSpc>
            </a:pPr>
            <a:r>
              <a:rPr lang="en-US" sz="135">
                <a:solidFill>
                  <a:srgbClr val="FFFFFF"/>
                </a:solidFill>
                <a:latin typeface="ITC New Baskerville"/>
                <a:ea typeface="ITC New Baskerville"/>
                <a:cs typeface="ITC New Baskerville"/>
                <a:sym typeface="ITC New Baskerville"/>
              </a:rPr>
              <a:t>GSEducationalVersion</a:t>
            </a:r>
          </a:p>
        </p:txBody>
      </p:sp>
    </p:spTree>
  </p:cSld>
  <p:clrMapOvr>
    <a:masterClrMapping/>
  </p:clrMapOvr>
</p:sld>
</file>

<file path=ppt/slides/slide2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4" id="4"/>
          <p:cNvSpPr/>
          <p:nvPr/>
        </p:nvSpPr>
        <p:spPr>
          <a:xfrm flipH="false" flipV="false" rot="0">
            <a:off x="487501" y="1028700"/>
            <a:ext cx="5853303" cy="8229600"/>
          </a:xfrm>
          <a:custGeom>
            <a:avLst/>
            <a:gdLst/>
            <a:ahLst/>
            <a:cxnLst/>
            <a:rect r="r" b="b" t="t" l="l"/>
            <a:pathLst>
              <a:path h="8229600" w="5853303">
                <a:moveTo>
                  <a:pt x="0" y="0"/>
                </a:moveTo>
                <a:lnTo>
                  <a:pt x="5853303" y="0"/>
                </a:lnTo>
                <a:lnTo>
                  <a:pt x="5853303" y="8229600"/>
                </a:lnTo>
                <a:lnTo>
                  <a:pt x="0" y="8229600"/>
                </a:lnTo>
                <a:lnTo>
                  <a:pt x="0" y="0"/>
                </a:lnTo>
                <a:close/>
              </a:path>
            </a:pathLst>
          </a:custGeom>
          <a:blipFill>
            <a:blip r:embed="rId4"/>
            <a:stretch>
              <a:fillRect l="0" t="0" r="0" b="0"/>
            </a:stretch>
          </a:blipFill>
        </p:spPr>
      </p:sp>
      <p:sp>
        <p:nvSpPr>
          <p:cNvPr name="Freeform 5" id="5"/>
          <p:cNvSpPr/>
          <p:nvPr/>
        </p:nvSpPr>
        <p:spPr>
          <a:xfrm flipH="false" flipV="false" rot="0">
            <a:off x="6217348" y="1028700"/>
            <a:ext cx="5853303" cy="8229600"/>
          </a:xfrm>
          <a:custGeom>
            <a:avLst/>
            <a:gdLst/>
            <a:ahLst/>
            <a:cxnLst/>
            <a:rect r="r" b="b" t="t" l="l"/>
            <a:pathLst>
              <a:path h="8229600" w="5853303">
                <a:moveTo>
                  <a:pt x="0" y="0"/>
                </a:moveTo>
                <a:lnTo>
                  <a:pt x="5853304" y="0"/>
                </a:lnTo>
                <a:lnTo>
                  <a:pt x="5853304" y="8229600"/>
                </a:lnTo>
                <a:lnTo>
                  <a:pt x="0" y="8229600"/>
                </a:lnTo>
                <a:lnTo>
                  <a:pt x="0" y="0"/>
                </a:lnTo>
                <a:close/>
              </a:path>
            </a:pathLst>
          </a:custGeom>
          <a:blipFill>
            <a:blip r:embed="rId5"/>
            <a:stretch>
              <a:fillRect l="0" t="0" r="0" b="0"/>
            </a:stretch>
          </a:blipFill>
        </p:spPr>
      </p:sp>
      <p:sp>
        <p:nvSpPr>
          <p:cNvPr name="Freeform 6" id="6"/>
          <p:cNvSpPr/>
          <p:nvPr/>
        </p:nvSpPr>
        <p:spPr>
          <a:xfrm flipH="false" flipV="false" rot="0">
            <a:off x="12276929" y="1468922"/>
            <a:ext cx="4783611" cy="6356958"/>
          </a:xfrm>
          <a:custGeom>
            <a:avLst/>
            <a:gdLst/>
            <a:ahLst/>
            <a:cxnLst/>
            <a:rect r="r" b="b" t="t" l="l"/>
            <a:pathLst>
              <a:path h="6356958" w="4783611">
                <a:moveTo>
                  <a:pt x="0" y="0"/>
                </a:moveTo>
                <a:lnTo>
                  <a:pt x="4783611" y="0"/>
                </a:lnTo>
                <a:lnTo>
                  <a:pt x="4783611" y="6356958"/>
                </a:lnTo>
                <a:lnTo>
                  <a:pt x="0" y="6356958"/>
                </a:lnTo>
                <a:lnTo>
                  <a:pt x="0" y="0"/>
                </a:lnTo>
                <a:close/>
              </a:path>
            </a:pathLst>
          </a:custGeom>
          <a:blipFill>
            <a:blip r:embed="rId6"/>
            <a:stretch>
              <a:fillRect l="0" t="0" r="0" b="0"/>
            </a:stretch>
          </a:blipFill>
        </p:spPr>
      </p:sp>
    </p:spTree>
  </p:cSld>
  <p:clrMapOvr>
    <a:masterClrMapping/>
  </p:clrMapOvr>
</p:sld>
</file>

<file path=ppt/slides/slide27.xml><?xml version="1.0" encoding="utf-8"?>
<p:sld xmlns:p="http://schemas.openxmlformats.org/presentationml/2006/main" xmlns:a="http://schemas.openxmlformats.org/drawingml/2006/main">
  <p:cSld>
    <p:spTree>
      <p:nvGrpSpPr>
        <p:cNvPr id="1" name=""/>
        <p:cNvGrpSpPr/>
        <p:nvPr/>
      </p:nvGrpSpPr>
      <p:grpSpPr>
        <a:xfrm>
          <a:off x="0" y="0"/>
          <a:ext cx="0" cy="0"/>
          <a:chOff x="0" y="0"/>
          <a:chExt cx="0" cy="0"/>
        </a:xfrm>
      </p:grpSpPr>
      <p:grpSp>
        <p:nvGrpSpPr>
          <p:cNvPr name="Group 2" id="2"/>
          <p:cNvGrpSpPr/>
          <p:nvPr/>
        </p:nvGrpSpPr>
        <p:grpSpPr>
          <a:xfrm rot="0">
            <a:off x="3036140" y="4034124"/>
            <a:ext cx="11221616" cy="2218752"/>
            <a:chOff x="0" y="0"/>
            <a:chExt cx="2955487" cy="584363"/>
          </a:xfrm>
        </p:grpSpPr>
        <p:sp>
          <p:nvSpPr>
            <p:cNvPr name="Freeform 3" id="3"/>
            <p:cNvSpPr/>
            <p:nvPr/>
          </p:nvSpPr>
          <p:spPr>
            <a:xfrm flipH="false" flipV="false" rot="0">
              <a:off x="0" y="0"/>
              <a:ext cx="2955487" cy="584363"/>
            </a:xfrm>
            <a:custGeom>
              <a:avLst/>
              <a:gdLst/>
              <a:ahLst/>
              <a:cxnLst/>
              <a:rect r="r" b="b" t="t" l="l"/>
              <a:pathLst>
                <a:path h="584363" w="2955487">
                  <a:moveTo>
                    <a:pt x="0" y="0"/>
                  </a:moveTo>
                  <a:lnTo>
                    <a:pt x="2955487" y="0"/>
                  </a:lnTo>
                  <a:lnTo>
                    <a:pt x="2955487" y="584363"/>
                  </a:lnTo>
                  <a:lnTo>
                    <a:pt x="0" y="584363"/>
                  </a:lnTo>
                  <a:close/>
                </a:path>
              </a:pathLst>
            </a:custGeom>
            <a:solidFill>
              <a:srgbClr val="EFE7DA"/>
            </a:solidFill>
          </p:spPr>
        </p:sp>
        <p:sp>
          <p:nvSpPr>
            <p:cNvPr name="TextBox 4" id="4"/>
            <p:cNvSpPr txBox="true"/>
            <p:nvPr/>
          </p:nvSpPr>
          <p:spPr>
            <a:xfrm>
              <a:off x="0" y="-28575"/>
              <a:ext cx="2955487" cy="612938"/>
            </a:xfrm>
            <a:prstGeom prst="rect">
              <a:avLst/>
            </a:prstGeom>
          </p:spPr>
          <p:txBody>
            <a:bodyPr anchor="ctr" rtlCol="false" tIns="50800" lIns="50800" bIns="50800" rIns="50800"/>
            <a:lstStyle/>
            <a:p>
              <a:pPr algn="ctr">
                <a:lnSpc>
                  <a:spcPts val="2660"/>
                </a:lnSpc>
              </a:pPr>
            </a:p>
          </p:txBody>
        </p:sp>
      </p:grpSp>
      <p:sp>
        <p:nvSpPr>
          <p:cNvPr name="TextBox 5" id="5"/>
          <p:cNvSpPr txBox="true"/>
          <p:nvPr/>
        </p:nvSpPr>
        <p:spPr>
          <a:xfrm rot="0">
            <a:off x="5464977" y="4693602"/>
            <a:ext cx="6012087" cy="804545"/>
          </a:xfrm>
          <a:prstGeom prst="rect">
            <a:avLst/>
          </a:prstGeom>
        </p:spPr>
        <p:txBody>
          <a:bodyPr anchor="t" rtlCol="false" tIns="0" lIns="0" bIns="0" rIns="0">
            <a:spAutoFit/>
          </a:bodyPr>
          <a:lstStyle/>
          <a:p>
            <a:pPr algn="r">
              <a:lnSpc>
                <a:spcPts val="6579"/>
              </a:lnSpc>
            </a:pPr>
            <a:r>
              <a:rPr lang="en-US" sz="4699" spc="-192">
                <a:solidFill>
                  <a:srgbClr val="3F322C"/>
                </a:solidFill>
                <a:latin typeface="Nourd"/>
                <a:ea typeface="Nourd"/>
                <a:cs typeface="Nourd"/>
                <a:sym typeface="Nourd"/>
              </a:rPr>
              <a:t>ДЯКУЮ ЗА УВАГУ!</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DAHH_MSyDSw</dc:identifier>
  <dcterms:modified xsi:type="dcterms:W3CDTF">2011-08-01T06:04:30Z</dcterms:modified>
  <cp:revision>1</cp:revision>
  <dc:title>кваліфікаційна робота на здобуття І ступеню вищої освіти “Бакалавр” за темою:, копия</dc:title>
</cp:coreProperties>
</file>