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63" r:id="rId3"/>
    <p:sldId id="257" r:id="rId4"/>
    <p:sldId id="264" r:id="rId5"/>
    <p:sldId id="260" r:id="rId6"/>
    <p:sldId id="265" r:id="rId7"/>
    <p:sldId id="266" r:id="rId8"/>
    <p:sldId id="267" r:id="rId9"/>
    <p:sldId id="268" r:id="rId10"/>
    <p:sldId id="269" r:id="rId11"/>
    <p:sldId id="258" r:id="rId12"/>
    <p:sldId id="259" r:id="rId13"/>
    <p:sldId id="262" r:id="rId14"/>
    <p:sldId id="261" r:id="rId15"/>
    <p:sldId id="270" r:id="rId16"/>
    <p:sldId id="271" r:id="rId17"/>
    <p:sldId id="273" r:id="rId18"/>
    <p:sldId id="274" r:id="rId19"/>
    <p:sldId id="272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A3A30-511F-45B4-827D-9F8EED6CC065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6EBDF-6311-4678-8DF4-C2AAA95F17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EBDF-6311-4678-8DF4-C2AAA95F17F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862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6EBDF-6311-4678-8DF4-C2AAA95F17F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92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0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79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14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34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32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535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91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182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9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14AF46F-A32B-4779-87CC-7543B9415E13}" type="datetimeFigureOut">
              <a:rPr lang="ru-RU" smtClean="0"/>
              <a:t>09.06.2026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A29466E-E4F9-47AC-955C-8D3EAF8884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42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C0892-5135-3A3B-A64D-D7202A5BC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149840" cy="35661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 err="1">
                <a:latin typeface="Bahnschrift Light Condensed" panose="020B0502040204020203" pitchFamily="34" charset="0"/>
              </a:rPr>
              <a:t>Кваліфікаційна</a:t>
            </a:r>
            <a:r>
              <a:rPr lang="ru-RU" sz="1600" dirty="0">
                <a:latin typeface="Bahnschrift Light Condensed" panose="020B0502040204020203" pitchFamily="34" charset="0"/>
              </a:rPr>
              <a:t> робота на </a:t>
            </a:r>
            <a:r>
              <a:rPr lang="ru-RU" sz="1600" dirty="0" err="1">
                <a:latin typeface="Bahnschrift Light Condensed" panose="020B0502040204020203" pitchFamily="34" charset="0"/>
              </a:rPr>
              <a:t>здобуття</a:t>
            </a:r>
            <a:r>
              <a:rPr lang="ru-RU" sz="1600" dirty="0">
                <a:latin typeface="Bahnschrift Light Condensed" panose="020B0502040204020203" pitchFamily="34" charset="0"/>
              </a:rPr>
              <a:t>  І </a:t>
            </a:r>
            <a:r>
              <a:rPr lang="ru-RU" sz="1600" dirty="0" err="1">
                <a:latin typeface="Bahnschrift Light Condensed" panose="020B0502040204020203" pitchFamily="34" charset="0"/>
              </a:rPr>
              <a:t>ступеню</a:t>
            </a:r>
            <a:r>
              <a:rPr lang="ru-RU" sz="1600" dirty="0">
                <a:latin typeface="Bahnschrift Light Condensed" panose="020B0502040204020203" pitchFamily="34" charset="0"/>
              </a:rPr>
              <a:t> </a:t>
            </a:r>
            <a:r>
              <a:rPr lang="ru-RU" sz="1600" dirty="0" err="1">
                <a:latin typeface="Bahnschrift Light Condensed" panose="020B0502040204020203" pitchFamily="34" charset="0"/>
              </a:rPr>
              <a:t>вищої</a:t>
            </a:r>
            <a:r>
              <a:rPr lang="ru-RU" sz="1600" dirty="0">
                <a:latin typeface="Bahnschrift Light Condensed" panose="020B0502040204020203" pitchFamily="34" charset="0"/>
              </a:rPr>
              <a:t> </a:t>
            </a:r>
            <a:r>
              <a:rPr lang="ru-RU" sz="1600" dirty="0" err="1">
                <a:latin typeface="Bahnschrift Light Condensed" panose="020B0502040204020203" pitchFamily="34" charset="0"/>
              </a:rPr>
              <a:t>освіти</a:t>
            </a:r>
            <a:r>
              <a:rPr lang="ru-RU" sz="1600" dirty="0">
                <a:latin typeface="Bahnschrift Light Condensed" panose="020B0502040204020203" pitchFamily="34" charset="0"/>
              </a:rPr>
              <a:t> «бакалавр» за темою:</a:t>
            </a:r>
            <a:br>
              <a:rPr lang="ru-RU" sz="1600" dirty="0">
                <a:latin typeface="Bahnschrift Light Condensed" panose="020B0502040204020203" pitchFamily="34" charset="0"/>
              </a:rPr>
            </a:br>
            <a:r>
              <a:rPr lang="ru-RU" sz="4400" dirty="0">
                <a:latin typeface="Bahnschrift Light SemiCondensed" panose="020B0502040204020203" pitchFamily="34" charset="0"/>
              </a:rPr>
              <a:t>Дизайн </a:t>
            </a:r>
            <a:r>
              <a:rPr lang="ru-RU" sz="4400" dirty="0" err="1">
                <a:latin typeface="Bahnschrift Light SemiCondensed" panose="020B0502040204020203" pitchFamily="34" charset="0"/>
              </a:rPr>
              <a:t>інтер'єрів</a:t>
            </a:r>
            <a:r>
              <a:rPr lang="ru-RU" sz="4400" dirty="0">
                <a:latin typeface="Bahnschrift Light SemiCondensed" panose="020B0502040204020203" pitchFamily="34" charset="0"/>
              </a:rPr>
              <a:t> </a:t>
            </a:r>
            <a:r>
              <a:rPr lang="ru-RU" sz="4400" dirty="0" err="1">
                <a:latin typeface="Bahnschrift Light SemiCondensed" panose="020B0502040204020203" pitchFamily="34" charset="0"/>
              </a:rPr>
              <a:t>колегіуму</a:t>
            </a:r>
            <a:r>
              <a:rPr lang="ru-RU" sz="4400" dirty="0">
                <a:latin typeface="Bahnschrift Light SemiCondensed" panose="020B0502040204020203" pitchFamily="34" charset="0"/>
              </a:rPr>
              <a:t> "Елінт" у м. </a:t>
            </a:r>
            <a:r>
              <a:rPr lang="ru-RU" sz="4400" dirty="0" err="1">
                <a:latin typeface="Bahnschrift Light SemiCondensed" panose="020B0502040204020203" pitchFamily="34" charset="0"/>
              </a:rPr>
              <a:t>Запоріжжя</a:t>
            </a:r>
            <a:r>
              <a:rPr lang="ru-RU" sz="4400" dirty="0">
                <a:latin typeface="Bahnschrift Light SemiCondensed" panose="020B0502040204020203" pitchFamily="34" charset="0"/>
              </a:rPr>
              <a:t>, </a:t>
            </a:r>
            <a:r>
              <a:rPr lang="ru-RU" sz="4400" dirty="0" err="1">
                <a:latin typeface="Bahnschrift Light SemiCondensed" panose="020B0502040204020203" pitchFamily="34" charset="0"/>
              </a:rPr>
              <a:t>вул</a:t>
            </a:r>
            <a:r>
              <a:rPr lang="ru-RU" sz="4400" dirty="0">
                <a:latin typeface="Bahnschrift Light SemiCondensed" panose="020B0502040204020203" pitchFamily="34" charset="0"/>
              </a:rPr>
              <a:t>. </a:t>
            </a:r>
            <a:r>
              <a:rPr lang="ru-RU" sz="4400" dirty="0" err="1">
                <a:latin typeface="Bahnschrift Light SemiCondensed" panose="020B0502040204020203" pitchFamily="34" charset="0"/>
              </a:rPr>
              <a:t>Професора</a:t>
            </a:r>
            <a:r>
              <a:rPr lang="ru-RU" sz="4400" dirty="0">
                <a:latin typeface="Bahnschrift Light SemiCondensed" panose="020B0502040204020203" pitchFamily="34" charset="0"/>
              </a:rPr>
              <a:t> Толока, 29</a:t>
            </a:r>
            <a:endParaRPr lang="ru-RU" sz="54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B64718-4B14-A384-0B01-04E45082E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937760"/>
            <a:ext cx="6801612" cy="1239894"/>
          </a:xfrm>
        </p:spPr>
        <p:txBody>
          <a:bodyPr>
            <a:normAutofit/>
          </a:bodyPr>
          <a:lstStyle/>
          <a:p>
            <a:r>
              <a:rPr lang="uk-UA" sz="1800" dirty="0">
                <a:latin typeface="Bahnschrift Light Condensed" panose="020B0502040204020203" pitchFamily="34" charset="0"/>
              </a:rPr>
              <a:t>Виконала студентка 4к. 1гр. Єрмоленко Софія</a:t>
            </a:r>
          </a:p>
          <a:p>
            <a:r>
              <a:rPr lang="uk-UA" sz="1800" dirty="0">
                <a:latin typeface="Bahnschrift Light Condensed" panose="020B0502040204020203" pitchFamily="34" charset="0"/>
              </a:rPr>
              <a:t>Керівники : </a:t>
            </a:r>
            <a:r>
              <a:rPr lang="ru-RU" sz="1800" dirty="0">
                <a:latin typeface="Bahnschrift Light Condensed" panose="020B0502040204020203" pitchFamily="34" charset="0"/>
              </a:rPr>
              <a:t>кандидат </a:t>
            </a:r>
            <a:r>
              <a:rPr lang="ru-RU" sz="1800" dirty="0" err="1">
                <a:latin typeface="Bahnschrift Light Condensed" panose="020B0502040204020203" pitchFamily="34" charset="0"/>
              </a:rPr>
              <a:t>архітектури</a:t>
            </a:r>
            <a:r>
              <a:rPr lang="ru-RU" sz="1800" dirty="0">
                <a:latin typeface="Bahnschrift Light Condensed" panose="020B0502040204020203" pitchFamily="34" charset="0"/>
              </a:rPr>
              <a:t>, ст. </a:t>
            </a:r>
            <a:r>
              <a:rPr lang="ru-RU" sz="1800" dirty="0" err="1">
                <a:latin typeface="Bahnschrift Light Condensed" panose="020B0502040204020203" pitchFamily="34" charset="0"/>
              </a:rPr>
              <a:t>викладач</a:t>
            </a:r>
            <a:r>
              <a:rPr lang="ru-RU" sz="1800" dirty="0">
                <a:latin typeface="Bahnschrift Light Condensed" panose="020B0502040204020203" pitchFamily="34" charset="0"/>
              </a:rPr>
              <a:t> </a:t>
            </a:r>
            <a:r>
              <a:rPr lang="ru-RU" sz="1800" dirty="0" err="1">
                <a:latin typeface="Bahnschrift Light Condensed" panose="020B0502040204020203" pitchFamily="34" charset="0"/>
              </a:rPr>
              <a:t>Шарлай</a:t>
            </a:r>
            <a:r>
              <a:rPr lang="ru-RU" sz="1800" dirty="0">
                <a:latin typeface="Bahnschrift Light Condensed" panose="020B0502040204020203" pitchFamily="34" charset="0"/>
              </a:rPr>
              <a:t> О.В.;</a:t>
            </a:r>
          </a:p>
          <a:p>
            <a:r>
              <a:rPr lang="ru-RU" sz="1800" dirty="0">
                <a:latin typeface="Bahnschrift Light Condensed" panose="020B0502040204020203" pitchFamily="34" charset="0"/>
              </a:rPr>
              <a:t>кандидат </a:t>
            </a:r>
            <a:r>
              <a:rPr lang="ru-RU" sz="1800" dirty="0" err="1">
                <a:latin typeface="Bahnschrift Light Condensed" panose="020B0502040204020203" pitchFamily="34" charset="0"/>
              </a:rPr>
              <a:t>мист</a:t>
            </a:r>
            <a:r>
              <a:rPr lang="ru-RU" sz="1800" dirty="0">
                <a:latin typeface="Bahnschrift Light Condensed" panose="020B0502040204020203" pitchFamily="34" charset="0"/>
              </a:rPr>
              <a:t>., </a:t>
            </a:r>
            <a:r>
              <a:rPr lang="ru-RU" sz="1800" dirty="0" err="1">
                <a:latin typeface="Bahnschrift Light Condensed" panose="020B0502040204020203" pitchFamily="34" charset="0"/>
              </a:rPr>
              <a:t>професор</a:t>
            </a:r>
            <a:r>
              <a:rPr lang="ru-RU" sz="1800" dirty="0">
                <a:latin typeface="Bahnschrift Light Condensed" panose="020B0502040204020203" pitchFamily="34" charset="0"/>
              </a:rPr>
              <a:t>  </a:t>
            </a:r>
            <a:r>
              <a:rPr lang="ru-RU" sz="1800" dirty="0" err="1">
                <a:latin typeface="Bahnschrift Light Condensed" panose="020B0502040204020203" pitchFamily="34" charset="0"/>
              </a:rPr>
              <a:t>Кривуц</a:t>
            </a:r>
            <a:r>
              <a:rPr lang="ru-RU" sz="1800" dirty="0">
                <a:latin typeface="Bahnschrift Light Condensed" panose="020B0502040204020203" pitchFamily="34" charset="0"/>
              </a:rPr>
              <a:t> С.В.</a:t>
            </a:r>
          </a:p>
          <a:p>
            <a:endParaRPr lang="ru-RU" sz="18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3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0D215C-92E3-A3E2-18F2-6A710CE16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661" y="0"/>
            <a:ext cx="9518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1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160020"/>
            <a:ext cx="10506075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Вихідні дані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DC95EB1C-3061-458C-4D78-34C2D49E5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16" r="37229" b="11653"/>
          <a:stretch/>
        </p:blipFill>
        <p:spPr>
          <a:xfrm>
            <a:off x="261478" y="1716440"/>
            <a:ext cx="4210461" cy="3681551"/>
          </a:xfrm>
          <a:prstGeom prst="rect">
            <a:avLst/>
          </a:prstGeom>
        </p:spPr>
      </p:pic>
      <p:pic>
        <p:nvPicPr>
          <p:cNvPr id="13" name="Picture 12" descr="A map of a city&#10;&#10;AI-generated content may be incorrect.">
            <a:extLst>
              <a:ext uri="{FF2B5EF4-FFF2-40B4-BE49-F238E27FC236}">
                <a16:creationId xmlns:a16="http://schemas.microsoft.com/office/drawing/2014/main" id="{82184D0A-D989-AE46-4999-C4AFF9BF1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6" t="58376" r="27237" b="16317"/>
          <a:stretch/>
        </p:blipFill>
        <p:spPr>
          <a:xfrm>
            <a:off x="4839589" y="4344694"/>
            <a:ext cx="377952" cy="14861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6483BE-552E-A80B-08EC-BE78CBEE00E0}"/>
              </a:ext>
            </a:extLst>
          </p:cNvPr>
          <p:cNvSpPr txBox="1"/>
          <p:nvPr/>
        </p:nvSpPr>
        <p:spPr>
          <a:xfrm>
            <a:off x="752052" y="1149104"/>
            <a:ext cx="2417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Схема ситуаційного плану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9C86B9-1262-C34D-0DC3-9873C6E4AD7C}"/>
              </a:ext>
            </a:extLst>
          </p:cNvPr>
          <p:cNvSpPr txBox="1"/>
          <p:nvPr/>
        </p:nvSpPr>
        <p:spPr>
          <a:xfrm>
            <a:off x="4822436" y="1760665"/>
            <a:ext cx="216116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Колегіум «Елінт»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Дитячий садок №101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Шкільний стадіон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Дитячий майданчик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Парк Журналістів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Дитячий садок №286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Дитяча поліклініка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7D957E-DE07-8660-1FD0-CC8D67D4834B}"/>
              </a:ext>
            </a:extLst>
          </p:cNvPr>
          <p:cNvSpPr txBox="1"/>
          <p:nvPr/>
        </p:nvSpPr>
        <p:spPr>
          <a:xfrm>
            <a:off x="5153526" y="4362982"/>
            <a:ext cx="17732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Житлова забудова</a:t>
            </a:r>
          </a:p>
          <a:p>
            <a:r>
              <a:rPr lang="uk-UA" sz="1600" dirty="0">
                <a:latin typeface="Bahnschrift Light Condensed" panose="020B0502040204020203" pitchFamily="34" charset="0"/>
              </a:rPr>
              <a:t>Громадська забудова</a:t>
            </a:r>
          </a:p>
          <a:p>
            <a:r>
              <a:rPr lang="uk-UA" sz="1600" dirty="0">
                <a:latin typeface="Bahnschrift Light Condensed" panose="020B0502040204020203" pitchFamily="34" charset="0"/>
              </a:rPr>
              <a:t>Спортивний майданчик</a:t>
            </a:r>
          </a:p>
          <a:p>
            <a:r>
              <a:rPr lang="uk-UA" sz="1600" dirty="0">
                <a:latin typeface="Bahnschrift Light Condensed" panose="020B0502040204020203" pitchFamily="34" charset="0"/>
              </a:rPr>
              <a:t>Озеленення</a:t>
            </a:r>
          </a:p>
          <a:p>
            <a:r>
              <a:rPr lang="uk-UA" sz="1600" dirty="0">
                <a:latin typeface="Bahnschrift Light Condensed" panose="020B0502040204020203" pitchFamily="34" charset="0"/>
              </a:rPr>
              <a:t>Ділянка проєктування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5B9CF12-38D4-EA98-87AE-ED7007E2259A}"/>
              </a:ext>
            </a:extLst>
          </p:cNvPr>
          <p:cNvSpPr/>
          <p:nvPr/>
        </p:nvSpPr>
        <p:spPr>
          <a:xfrm rot="2177923">
            <a:off x="1839319" y="2571377"/>
            <a:ext cx="281007" cy="529974"/>
          </a:xfrm>
          <a:prstGeom prst="ellipse">
            <a:avLst/>
          </a:prstGeom>
          <a:solidFill>
            <a:srgbClr val="FFF2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FA1D01-DC9C-AA92-9808-9E14E93A6508}"/>
              </a:ext>
            </a:extLst>
          </p:cNvPr>
          <p:cNvSpPr txBox="1"/>
          <p:nvPr/>
        </p:nvSpPr>
        <p:spPr>
          <a:xfrm>
            <a:off x="1856108" y="2682475"/>
            <a:ext cx="247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>
                <a:latin typeface="Bahnschrift Light Condensed" panose="020B0502040204020203" pitchFamily="34" charset="0"/>
              </a:rPr>
              <a:t>3</a:t>
            </a:r>
            <a:endParaRPr lang="ru-RU" sz="1400" dirty="0">
              <a:latin typeface="Bahnschrift Light Condensed" panose="020B0502040204020203" pitchFamily="34" charset="0"/>
            </a:endParaRPr>
          </a:p>
        </p:txBody>
      </p:sp>
      <p:pic>
        <p:nvPicPr>
          <p:cNvPr id="18" name="Picture 17" descr="A building with windows and a tree&#10;&#10;AI-generated content may be incorrect.">
            <a:extLst>
              <a:ext uri="{FF2B5EF4-FFF2-40B4-BE49-F238E27FC236}">
                <a16:creationId xmlns:a16="http://schemas.microsoft.com/office/drawing/2014/main" id="{C7CABFB2-5223-F3BC-D87D-63848E24F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1" t="7537" r="29866" b="52533"/>
          <a:stretch/>
        </p:blipFill>
        <p:spPr>
          <a:xfrm>
            <a:off x="7984124" y="1828799"/>
            <a:ext cx="3350626" cy="273843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3141C6C-EC20-F6FB-F964-1A351DB42B5A}"/>
              </a:ext>
            </a:extLst>
          </p:cNvPr>
          <p:cNvSpPr txBox="1"/>
          <p:nvPr/>
        </p:nvSpPr>
        <p:spPr>
          <a:xfrm>
            <a:off x="8044581" y="1149104"/>
            <a:ext cx="243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Фасад по </a:t>
            </a:r>
            <a:r>
              <a:rPr lang="uk-UA" sz="2000" dirty="0" err="1">
                <a:latin typeface="Bahnschrift Light Condensed" panose="020B0502040204020203" pitchFamily="34" charset="0"/>
              </a:rPr>
              <a:t>вісях</a:t>
            </a:r>
            <a:r>
              <a:rPr lang="uk-UA" sz="2000" dirty="0">
                <a:latin typeface="Bahnschrift Light Condensed" panose="020B0502040204020203" pitchFamily="34" charset="0"/>
              </a:rPr>
              <a:t> 4-1  М 1:75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6D4C6A-DC43-D3E1-1031-26564C9E2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317281" y="3068174"/>
            <a:ext cx="666843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05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print of a house&#10;&#10;AI-generated content may be incorrect.">
            <a:extLst>
              <a:ext uri="{FF2B5EF4-FFF2-40B4-BE49-F238E27FC236}">
                <a16:creationId xmlns:a16="http://schemas.microsoft.com/office/drawing/2014/main" id="{30EA36F5-41BC-F3DF-3A39-A8D475771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8" r="43625" b="5712"/>
          <a:stretch/>
        </p:blipFill>
        <p:spPr>
          <a:xfrm>
            <a:off x="392880" y="1408152"/>
            <a:ext cx="2742424" cy="53858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26F655-7073-CDD6-A16F-E88AC2436D8C}"/>
              </a:ext>
            </a:extLst>
          </p:cNvPr>
          <p:cNvSpPr txBox="1"/>
          <p:nvPr/>
        </p:nvSpPr>
        <p:spPr>
          <a:xfrm>
            <a:off x="623646" y="1008042"/>
            <a:ext cx="3182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Фрагмент плану 2 поверху  М 1:</a:t>
            </a:r>
            <a:r>
              <a:rPr lang="ru-RU" sz="2000" dirty="0">
                <a:latin typeface="Bahnschrift Light Condensed" panose="020B0502040204020203" pitchFamily="34" charset="0"/>
              </a:rPr>
              <a:t>20</a:t>
            </a:r>
            <a:r>
              <a:rPr lang="uk-UA" sz="2000" dirty="0">
                <a:latin typeface="Bahnschrift Light Condensed" panose="020B0502040204020203" pitchFamily="34" charset="0"/>
              </a:rPr>
              <a:t>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3B3729-7BA4-5431-9E15-A6228E8DB22F}"/>
              </a:ext>
            </a:extLst>
          </p:cNvPr>
          <p:cNvSpPr txBox="1"/>
          <p:nvPr/>
        </p:nvSpPr>
        <p:spPr>
          <a:xfrm>
            <a:off x="3466754" y="5069766"/>
            <a:ext cx="78679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800" kern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  <a:ea typeface="DengXian" panose="02010600030101010101" pitchFamily="2" charset="-122"/>
              </a:rPr>
              <a:t> Для дипломного проєкту обрано об’єкт — колегіум «Елінт», що розташований у місті Запоріжжя по вул. Професора Толока, 29. Проєктом передбачено розробку інтер’єрів </a:t>
            </a:r>
            <a:r>
              <a:rPr lang="uk-UA" kern="0" dirty="0">
                <a:solidFill>
                  <a:srgbClr val="000000"/>
                </a:solidFill>
                <a:latin typeface="Bahnschrift Light SemiCondensed" panose="020B0502040204020203" pitchFamily="34" charset="0"/>
                <a:ea typeface="DengXian" panose="02010600030101010101" pitchFamily="2" charset="-122"/>
              </a:rPr>
              <a:t>кабінету української мови та літератури площею 51,63 м², </a:t>
            </a:r>
            <a:r>
              <a:rPr lang="uk-UA" sz="1800" kern="0" dirty="0">
                <a:solidFill>
                  <a:srgbClr val="000000"/>
                </a:solidFill>
                <a:effectLst/>
                <a:latin typeface="Bahnschrift Light SemiCondensed" panose="020B0502040204020203" pitchFamily="34" charset="0"/>
                <a:ea typeface="DengXian" panose="02010600030101010101" pitchFamily="2" charset="-122"/>
              </a:rPr>
              <a:t>холу другого поверху площею 88,5 м² та STEM-лабораторії площею 52,88 м². Висота приміщень становить 3 м. 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4BC077-3316-0AA3-92CB-5CE2D73669E3}"/>
              </a:ext>
            </a:extLst>
          </p:cNvPr>
          <p:cNvSpPr txBox="1"/>
          <p:nvPr/>
        </p:nvSpPr>
        <p:spPr>
          <a:xfrm>
            <a:off x="6768045" y="1013562"/>
            <a:ext cx="167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Розріз 1-1  М 1:100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60E70-A634-BE7C-FDB0-C28C3AB7A787}"/>
              </a:ext>
            </a:extLst>
          </p:cNvPr>
          <p:cNvSpPr txBox="1"/>
          <p:nvPr/>
        </p:nvSpPr>
        <p:spPr>
          <a:xfrm>
            <a:off x="3466754" y="2048249"/>
            <a:ext cx="251383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Хол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Кабінет 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Кабінет української мови </a:t>
            </a:r>
            <a:br>
              <a:rPr lang="uk-UA" dirty="0">
                <a:latin typeface="Bahnschrift Light Condensed" panose="020B0502040204020203" pitchFamily="34" charset="0"/>
              </a:rPr>
            </a:br>
            <a:r>
              <a:rPr lang="uk-UA" dirty="0">
                <a:latin typeface="Bahnschrift Light Condensed" panose="020B0502040204020203" pitchFamily="34" charset="0"/>
              </a:rPr>
              <a:t>та літератури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Підсобне </a:t>
            </a:r>
            <a:r>
              <a:rPr lang="uk-UA" dirty="0" err="1">
                <a:latin typeface="Bahnschrift Light Condensed" panose="020B0502040204020203" pitchFamily="34" charset="0"/>
              </a:rPr>
              <a:t>примішення</a:t>
            </a:r>
            <a:endParaRPr lang="uk-UA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Bahnschrift Light Condensed" panose="020B0502040204020203" pitchFamily="34" charset="0"/>
              </a:rPr>
              <a:t>STEM</a:t>
            </a:r>
            <a:r>
              <a:rPr lang="uk-UA" dirty="0">
                <a:latin typeface="Bahnschrift Light Condensed" panose="020B0502040204020203" pitchFamily="34" charset="0"/>
              </a:rPr>
              <a:t>-лабораторія</a:t>
            </a:r>
          </a:p>
          <a:p>
            <a:pPr marL="342900" indent="-342900">
              <a:buFont typeface="+mj-lt"/>
              <a:buAutoNum type="arabicPeriod"/>
            </a:pPr>
            <a:r>
              <a:rPr lang="uk-UA" dirty="0">
                <a:latin typeface="Bahnschrift Light Condensed" panose="020B0502040204020203" pitchFamily="34" charset="0"/>
              </a:rPr>
              <a:t>Технічне приміщення </a:t>
            </a:r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516F606-71D8-52DF-5284-84E22455272A}"/>
              </a:ext>
            </a:extLst>
          </p:cNvPr>
          <p:cNvSpPr txBox="1">
            <a:spLocks/>
          </p:cNvSpPr>
          <p:nvPr/>
        </p:nvSpPr>
        <p:spPr bwMode="black">
          <a:xfrm>
            <a:off x="2103535" y="160020"/>
            <a:ext cx="7912603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>
                <a:latin typeface="Bahnschrift Light SemiCondensed" panose="020B0502040204020203" pitchFamily="34" charset="0"/>
              </a:rPr>
              <a:t>Вихідні дані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66E47C-9719-F159-3C0E-7BD4CA8D8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160020"/>
            <a:ext cx="10506075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Вихідні дані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15254-8633-B500-BBD6-F6884F00C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04" y="1465218"/>
            <a:ext cx="4740046" cy="13531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06D958-8FB6-44B3-83C5-260ADBB06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704" y="3429000"/>
            <a:ext cx="4740046" cy="13466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0D9698E-6D00-AF7A-7F4D-FA671F0E9DEA}"/>
              </a:ext>
            </a:extLst>
          </p:cNvPr>
          <p:cNvSpPr txBox="1"/>
          <p:nvPr/>
        </p:nvSpPr>
        <p:spPr>
          <a:xfrm>
            <a:off x="6768045" y="3019746"/>
            <a:ext cx="1739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Розріз 2-2  М 1:100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9655A2-78C0-D204-4333-26DA253C64AB}"/>
              </a:ext>
            </a:extLst>
          </p:cNvPr>
          <p:cNvSpPr txBox="1"/>
          <p:nvPr/>
        </p:nvSpPr>
        <p:spPr>
          <a:xfrm>
            <a:off x="2852634" y="1567347"/>
            <a:ext cx="3177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_</a:t>
            </a:r>
          </a:p>
          <a:p>
            <a:r>
              <a:rPr lang="ru-RU" sz="1200" dirty="0"/>
              <a:t>   </a:t>
            </a:r>
            <a:r>
              <a:rPr lang="ru-RU" sz="1200" dirty="0">
                <a:latin typeface="Bahnschrift Light Condensed" panose="020B0502040204020203" pitchFamily="34" charset="0"/>
              </a:rPr>
              <a:t>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0E4492-179F-91D1-F712-0DDF94086424}"/>
              </a:ext>
            </a:extLst>
          </p:cNvPr>
          <p:cNvCxnSpPr/>
          <p:nvPr/>
        </p:nvCxnSpPr>
        <p:spPr>
          <a:xfrm flipV="1">
            <a:off x="2997189" y="1844717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9C2C0AB-4996-3868-91D8-5B9368061BF0}"/>
              </a:ext>
            </a:extLst>
          </p:cNvPr>
          <p:cNvSpPr txBox="1"/>
          <p:nvPr/>
        </p:nvSpPr>
        <p:spPr>
          <a:xfrm>
            <a:off x="777313" y="1567718"/>
            <a:ext cx="3177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_</a:t>
            </a:r>
          </a:p>
          <a:p>
            <a:r>
              <a:rPr lang="ru-RU" sz="1200" dirty="0"/>
              <a:t>  </a:t>
            </a:r>
            <a:r>
              <a:rPr lang="ru-RU" sz="1200" dirty="0">
                <a:latin typeface="Bahnschrift Light Condensed" panose="020B0502040204020203" pitchFamily="34" charset="0"/>
              </a:rPr>
              <a:t> 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E49A80-D947-1B11-DFC9-EA752A68CDAF}"/>
              </a:ext>
            </a:extLst>
          </p:cNvPr>
          <p:cNvCxnSpPr/>
          <p:nvPr/>
        </p:nvCxnSpPr>
        <p:spPr>
          <a:xfrm flipV="1">
            <a:off x="921868" y="1845088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C2D631E-707F-4DCD-8AF5-4677AC49C886}"/>
              </a:ext>
            </a:extLst>
          </p:cNvPr>
          <p:cNvSpPr txBox="1"/>
          <p:nvPr/>
        </p:nvSpPr>
        <p:spPr>
          <a:xfrm>
            <a:off x="2852634" y="3467465"/>
            <a:ext cx="3369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_</a:t>
            </a:r>
          </a:p>
          <a:p>
            <a:r>
              <a:rPr lang="ru-RU" sz="1200" dirty="0"/>
              <a:t>   </a:t>
            </a:r>
            <a:r>
              <a:rPr lang="ru-RU" sz="1200" dirty="0">
                <a:latin typeface="Bahnschrift Light Condensed" panose="020B0502040204020203" pitchFamily="34" charset="0"/>
              </a:rPr>
              <a:t>2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632ED1-BAEE-EBD8-1B85-78C962EA9F1C}"/>
              </a:ext>
            </a:extLst>
          </p:cNvPr>
          <p:cNvCxnSpPr/>
          <p:nvPr/>
        </p:nvCxnSpPr>
        <p:spPr>
          <a:xfrm flipV="1">
            <a:off x="2997189" y="3744835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9B1E5FA-5E5C-FC2B-5654-A09DFBFD10C0}"/>
              </a:ext>
            </a:extLst>
          </p:cNvPr>
          <p:cNvSpPr txBox="1"/>
          <p:nvPr/>
        </p:nvSpPr>
        <p:spPr>
          <a:xfrm>
            <a:off x="777313" y="3467279"/>
            <a:ext cx="3369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_</a:t>
            </a:r>
          </a:p>
          <a:p>
            <a:r>
              <a:rPr lang="ru-RU" sz="1200" dirty="0"/>
              <a:t>   </a:t>
            </a:r>
            <a:r>
              <a:rPr lang="ru-RU" sz="1200" dirty="0">
                <a:latin typeface="Bahnschrift Light Condensed" panose="020B0502040204020203" pitchFamily="34" charset="0"/>
              </a:rPr>
              <a:t>2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03F5D2-7916-146B-B7E4-A4086BD2776F}"/>
              </a:ext>
            </a:extLst>
          </p:cNvPr>
          <p:cNvCxnSpPr/>
          <p:nvPr/>
        </p:nvCxnSpPr>
        <p:spPr>
          <a:xfrm flipV="1">
            <a:off x="921868" y="3744649"/>
            <a:ext cx="0" cy="200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071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196" y="160020"/>
            <a:ext cx="3721608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Концепція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E7A077-95B9-85BC-5D32-AEE86404B218}"/>
              </a:ext>
            </a:extLst>
          </p:cNvPr>
          <p:cNvSpPr txBox="1"/>
          <p:nvPr/>
        </p:nvSpPr>
        <p:spPr>
          <a:xfrm>
            <a:off x="828675" y="1392274"/>
            <a:ext cx="105060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Bahnschrift Light SemiCondensed" panose="020B0502040204020203" pitchFamily="34" charset="0"/>
              </a:rPr>
              <a:t>  Для дипломного проєкту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обрано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колегіум</a:t>
            </a:r>
            <a:r>
              <a:rPr lang="ru-RU" sz="2400" dirty="0">
                <a:latin typeface="Bahnschrift Light SemiCondensed" panose="020B0502040204020203" pitchFamily="34" charset="0"/>
              </a:rPr>
              <a:t> «Елінт» у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місті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Запоріжжя</a:t>
            </a:r>
            <a:r>
              <a:rPr lang="ru-RU" sz="2400" dirty="0">
                <a:latin typeface="Bahnschrift Light SemiCondensed" panose="020B0502040204020203" pitchFamily="34" charset="0"/>
              </a:rPr>
              <a:t>. Проєктом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передбачено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розробку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інтер’єрів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холу</a:t>
            </a:r>
            <a:r>
              <a:rPr lang="ru-RU" sz="2400" dirty="0">
                <a:latin typeface="Bahnschrift Light SemiCondensed" panose="020B0502040204020203" pitchFamily="34" charset="0"/>
              </a:rPr>
              <a:t> другого поверху,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кабінету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української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мови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літератури</a:t>
            </a:r>
            <a:r>
              <a:rPr lang="ru-RU" sz="2400" dirty="0">
                <a:latin typeface="Bahnschrift Light SemiCondensed" panose="020B0502040204020203" pitchFamily="34" charset="0"/>
              </a:rPr>
              <a:t> і </a:t>
            </a:r>
            <a:r>
              <a:rPr lang="en-US" sz="2400" dirty="0">
                <a:latin typeface="Bahnschrift Light SemiCondensed" panose="020B0502040204020203" pitchFamily="34" charset="0"/>
              </a:rPr>
              <a:t>STEM-</a:t>
            </a:r>
            <a:r>
              <a:rPr lang="ru-RU" sz="2400" dirty="0" err="1">
                <a:latin typeface="Bahnschrift Light SemiCondensed" panose="020B0502040204020203" pitchFamily="34" charset="0"/>
              </a:rPr>
              <a:t>лабораторії</a:t>
            </a:r>
            <a:r>
              <a:rPr lang="ru-RU" sz="2400" dirty="0">
                <a:latin typeface="Bahnschrift Light SemiCondensed" panose="020B0502040204020203" pitchFamily="34" charset="0"/>
              </a:rPr>
              <a:t>. Основною метою є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створення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сучасного</a:t>
            </a:r>
            <a:r>
              <a:rPr lang="ru-RU" sz="2400" dirty="0">
                <a:latin typeface="Bahnschrift Light SemiCondensed" panose="020B0502040204020203" pitchFamily="34" charset="0"/>
              </a:rPr>
              <a:t>,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функціонального</a:t>
            </a:r>
            <a:r>
              <a:rPr lang="ru-RU" sz="2400" dirty="0">
                <a:latin typeface="Bahnschrift Light SemiCondensed" panose="020B0502040204020203" pitchFamily="34" charset="0"/>
              </a:rPr>
              <a:t>  та  комфортного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освітнього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середовища</a:t>
            </a:r>
            <a:r>
              <a:rPr lang="ru-RU" sz="2400" dirty="0">
                <a:latin typeface="Bahnschrift Light SemiCondensed" panose="020B0502040204020203" pitchFamily="34" charset="0"/>
              </a:rPr>
              <a:t> для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навчання</a:t>
            </a:r>
            <a:r>
              <a:rPr lang="ru-RU" sz="2400" dirty="0">
                <a:latin typeface="Bahnschrift Light SemiCondensed" panose="020B0502040204020203" pitchFamily="34" charset="0"/>
              </a:rPr>
              <a:t>,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відпочинку</a:t>
            </a:r>
            <a:r>
              <a:rPr lang="ru-RU" sz="2400" dirty="0">
                <a:latin typeface="Bahnschrift Light SemiCondensed" panose="020B0502040204020203" pitchFamily="34" charset="0"/>
              </a:rPr>
              <a:t>  й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комунікації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учнів</a:t>
            </a:r>
            <a:r>
              <a:rPr lang="ru-RU" sz="2400" dirty="0">
                <a:latin typeface="Bahnschrift Light SemiCondensed" panose="020B0502040204020203" pitchFamily="34" charset="0"/>
              </a:rPr>
              <a:t>.</a:t>
            </a:r>
          </a:p>
          <a:p>
            <a:pPr algn="just"/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Концепція</a:t>
            </a:r>
            <a:r>
              <a:rPr lang="ru-RU" sz="2400" dirty="0">
                <a:latin typeface="Bahnschrift Light SemiCondensed" panose="020B0502040204020203" pitchFamily="34" charset="0"/>
              </a:rPr>
              <a:t> проєкту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базується</a:t>
            </a:r>
            <a:r>
              <a:rPr lang="ru-RU" sz="2400" dirty="0">
                <a:latin typeface="Bahnschrift Light SemiCondensed" panose="020B0502040204020203" pitchFamily="34" charset="0"/>
              </a:rPr>
              <a:t> на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поєднанні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сучасного</a:t>
            </a:r>
            <a:r>
              <a:rPr lang="ru-RU" sz="2400" dirty="0">
                <a:latin typeface="Bahnschrift Light SemiCondensed" panose="020B0502040204020203" pitchFamily="34" charset="0"/>
              </a:rPr>
              <a:t> стилю,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мінімалізму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функціонального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зонування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технологічності</a:t>
            </a:r>
            <a:r>
              <a:rPr lang="ru-RU" sz="2400" dirty="0">
                <a:latin typeface="Bahnschrift Light SemiCondensed" panose="020B0502040204020203" pitchFamily="34" charset="0"/>
              </a:rPr>
              <a:t>.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Інтер’єри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об’єднані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єдиною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стилістикою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світлою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кольоровою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гамою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природними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матеріалами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сучасними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світловими</a:t>
            </a:r>
            <a:r>
              <a:rPr lang="ru-RU" sz="2400" dirty="0">
                <a:latin typeface="Bahnschrift Light SemiCondensed" panose="020B0502040204020203" pitchFamily="34" charset="0"/>
              </a:rPr>
              <a:t>  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рішеннями</a:t>
            </a:r>
            <a:r>
              <a:rPr lang="ru-RU" sz="2400" dirty="0">
                <a:latin typeface="Bahnschrift Light SemiCondensed" panose="020B0502040204020203" pitchFamily="34" charset="0"/>
              </a:rPr>
              <a:t>.</a:t>
            </a:r>
          </a:p>
          <a:p>
            <a:pPr algn="just"/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Хол</a:t>
            </a:r>
            <a:r>
              <a:rPr lang="ru-RU" sz="2400" dirty="0">
                <a:latin typeface="Bahnschrift Light SemiCondensed" panose="020B0502040204020203" pitchFamily="34" charset="0"/>
              </a:rPr>
              <a:t> 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вирішено</a:t>
            </a:r>
            <a:r>
              <a:rPr lang="ru-RU" sz="2400" dirty="0">
                <a:latin typeface="Bahnschrift Light SemiCondensed" panose="020B0502040204020203" pitchFamily="34" charset="0"/>
              </a:rPr>
              <a:t>  як 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багатофункціональний</a:t>
            </a:r>
            <a:r>
              <a:rPr lang="ru-RU" sz="2400" dirty="0">
                <a:latin typeface="Bahnschrift Light SemiCondensed" panose="020B0502040204020203" pitchFamily="34" charset="0"/>
              </a:rPr>
              <a:t> 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простір</a:t>
            </a:r>
            <a:r>
              <a:rPr lang="ru-RU" sz="2400" dirty="0">
                <a:latin typeface="Bahnschrift Light SemiCondensed" panose="020B0502040204020203" pitchFamily="34" charset="0"/>
              </a:rPr>
              <a:t>   для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відпочинку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спілкування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кабінет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української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мови</a:t>
            </a:r>
            <a:r>
              <a:rPr lang="ru-RU" sz="2400" dirty="0">
                <a:latin typeface="Bahnschrift Light SemiCondensed" panose="020B0502040204020203" pitchFamily="34" charset="0"/>
              </a:rPr>
              <a:t> та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літератури</a:t>
            </a:r>
            <a:r>
              <a:rPr lang="ru-RU" sz="2400" dirty="0">
                <a:latin typeface="Bahnschrift Light SemiCondensed" panose="020B0502040204020203" pitchFamily="34" charset="0"/>
              </a:rPr>
              <a:t>  —  як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затишне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середовище</a:t>
            </a:r>
            <a:r>
              <a:rPr lang="ru-RU" sz="2400" dirty="0">
                <a:latin typeface="Bahnschrift Light SemiCondensed" panose="020B0502040204020203" pitchFamily="34" charset="0"/>
              </a:rPr>
              <a:t>  з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елементами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національної</a:t>
            </a:r>
            <a:r>
              <a:rPr lang="ru-RU" sz="2400" dirty="0">
                <a:latin typeface="Bahnschrift Light SemiCondensed" panose="020B0502040204020203" pitchFamily="34" charset="0"/>
              </a:rPr>
              <a:t> 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ідентичності</a:t>
            </a:r>
            <a:r>
              <a:rPr lang="ru-RU" sz="2400" dirty="0">
                <a:latin typeface="Bahnschrift Light SemiCondensed" panose="020B0502040204020203" pitchFamily="34" charset="0"/>
              </a:rPr>
              <a:t>, а  </a:t>
            </a:r>
            <a:r>
              <a:rPr lang="en-US" sz="2400" dirty="0">
                <a:latin typeface="Bahnschrift Light SemiCondensed" panose="020B0502040204020203" pitchFamily="34" charset="0"/>
              </a:rPr>
              <a:t>STEM-</a:t>
            </a:r>
            <a:r>
              <a:rPr lang="ru-RU" sz="2400" dirty="0" err="1">
                <a:latin typeface="Bahnschrift Light SemiCondensed" panose="020B0502040204020203" pitchFamily="34" charset="0"/>
              </a:rPr>
              <a:t>лабораторію</a:t>
            </a:r>
            <a:r>
              <a:rPr lang="ru-RU" sz="2400" dirty="0">
                <a:latin typeface="Bahnschrift Light SemiCondensed" panose="020B0502040204020203" pitchFamily="34" charset="0"/>
              </a:rPr>
              <a:t> — як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гнучкий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технологічний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простір</a:t>
            </a:r>
            <a:r>
              <a:rPr lang="ru-RU" sz="2400" dirty="0">
                <a:latin typeface="Bahnschrift Light SemiCondensed" panose="020B0502040204020203" pitchFamily="34" charset="0"/>
              </a:rPr>
              <a:t>   для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дослідницької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проєктної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діяльності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учнів</a:t>
            </a:r>
            <a:r>
              <a:rPr lang="ru-RU" sz="2400" dirty="0">
                <a:latin typeface="Bahnschrift Light SemiCondensed" panose="020B0502040204020203" pitchFamily="34" charset="0"/>
              </a:rPr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8F7667-6B8E-E569-D6EE-68318F4F8330}"/>
              </a:ext>
            </a:extLst>
          </p:cNvPr>
          <p:cNvSpPr txBox="1">
            <a:spLocks/>
          </p:cNvSpPr>
          <p:nvPr/>
        </p:nvSpPr>
        <p:spPr bwMode="black">
          <a:xfrm>
            <a:off x="2103535" y="160020"/>
            <a:ext cx="7912603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концепція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E638B67-928D-9DCA-72D1-DFA1BCB997EA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концепція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4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room&#10;&#10;AI-generated content may be incorrect.">
            <a:extLst>
              <a:ext uri="{FF2B5EF4-FFF2-40B4-BE49-F238E27FC236}">
                <a16:creationId xmlns:a16="http://schemas.microsoft.com/office/drawing/2014/main" id="{C55517FA-2D35-8218-ADAA-F1B627423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4" r="36280" b="25066"/>
          <a:stretch/>
        </p:blipFill>
        <p:spPr>
          <a:xfrm>
            <a:off x="828675" y="1944242"/>
            <a:ext cx="3494708" cy="4419981"/>
          </a:xfrm>
          <a:prstGeom prst="rect">
            <a:avLst/>
          </a:prstGeom>
        </p:spPr>
      </p:pic>
      <p:pic>
        <p:nvPicPr>
          <p:cNvPr id="5" name="Picture 4" descr="A close-up of a paper&#10;&#10;AI-generated content may be incorrect.">
            <a:extLst>
              <a:ext uri="{FF2B5EF4-FFF2-40B4-BE49-F238E27FC236}">
                <a16:creationId xmlns:a16="http://schemas.microsoft.com/office/drawing/2014/main" id="{60316B64-991D-7495-F5EC-D20E1AA85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3" r="46940" b="39800"/>
          <a:stretch/>
        </p:blipFill>
        <p:spPr>
          <a:xfrm>
            <a:off x="8453277" y="2050563"/>
            <a:ext cx="2910048" cy="36290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B91ED6-0D16-48EB-A078-2DB51A375EFE}"/>
              </a:ext>
            </a:extLst>
          </p:cNvPr>
          <p:cNvSpPr txBox="1"/>
          <p:nvPr/>
        </p:nvSpPr>
        <p:spPr>
          <a:xfrm>
            <a:off x="1344325" y="1111954"/>
            <a:ext cx="3603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Bahnschrift Light Condensed" panose="020B0502040204020203" pitchFamily="34" charset="0"/>
              </a:rPr>
              <a:t>План </a:t>
            </a:r>
            <a:r>
              <a:rPr lang="ru-RU" sz="2000" dirty="0" err="1">
                <a:latin typeface="Bahnschrift Light Condensed" panose="020B0502040204020203" pitchFamily="34" charset="0"/>
              </a:rPr>
              <a:t>підлоги</a:t>
            </a:r>
            <a:r>
              <a:rPr lang="ru-RU" sz="2000" dirty="0">
                <a:latin typeface="Bahnschrift Light Condensed" panose="020B0502040204020203" pitchFamily="34" charset="0"/>
              </a:rPr>
              <a:t> </a:t>
            </a:r>
            <a:r>
              <a:rPr lang="ru-RU" sz="2000" dirty="0" err="1">
                <a:latin typeface="Bahnschrift Light Condensed" panose="020B0502040204020203" pitchFamily="34" charset="0"/>
              </a:rPr>
              <a:t>кабінету</a:t>
            </a:r>
            <a:r>
              <a:rPr lang="ru-RU" sz="2000" dirty="0">
                <a:latin typeface="Bahnschrift Light Condensed" panose="020B0502040204020203" pitchFamily="34" charset="0"/>
              </a:rPr>
              <a:t> </a:t>
            </a:r>
            <a:r>
              <a:rPr lang="ru-RU" sz="2000" dirty="0" err="1">
                <a:latin typeface="Bahnschrift Light Condensed" panose="020B0502040204020203" pitchFamily="34" charset="0"/>
              </a:rPr>
              <a:t>української</a:t>
            </a:r>
            <a:r>
              <a:rPr lang="ru-RU" sz="2000" dirty="0">
                <a:latin typeface="Bahnschrift Light Condensed" panose="020B0502040204020203" pitchFamily="34" charset="0"/>
              </a:rPr>
              <a:t> </a:t>
            </a:r>
            <a:r>
              <a:rPr lang="ru-RU" sz="2000" dirty="0" err="1">
                <a:latin typeface="Bahnschrift Light Condensed" panose="020B0502040204020203" pitchFamily="34" charset="0"/>
              </a:rPr>
              <a:t>мови</a:t>
            </a:r>
            <a:r>
              <a:rPr lang="ru-RU" sz="2000" dirty="0">
                <a:latin typeface="Bahnschrift Light Condensed" panose="020B0502040204020203" pitchFamily="34" charset="0"/>
              </a:rPr>
              <a:t> та </a:t>
            </a:r>
            <a:r>
              <a:rPr lang="ru-RU" sz="2000" dirty="0" err="1">
                <a:latin typeface="Bahnschrift Light Condensed" panose="020B0502040204020203" pitchFamily="34" charset="0"/>
              </a:rPr>
              <a:t>літератури</a:t>
            </a:r>
            <a:r>
              <a:rPr lang="ru-RU" sz="2000" dirty="0">
                <a:latin typeface="Bahnschrift Light Condensed" panose="020B0502040204020203" pitchFamily="34" charset="0"/>
              </a:rPr>
              <a:t>  М 1:100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35000E-4F68-E6EE-F012-977E16CE2F10}"/>
              </a:ext>
            </a:extLst>
          </p:cNvPr>
          <p:cNvSpPr txBox="1"/>
          <p:nvPr/>
        </p:nvSpPr>
        <p:spPr>
          <a:xfrm>
            <a:off x="4643039" y="1986348"/>
            <a:ext cx="335540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 зонування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Інформаційно-демонстраційна</a:t>
            </a:r>
            <a:r>
              <a:rPr lang="ru-RU" dirty="0">
                <a:latin typeface="Bahnschrift Light Condensed" panose="020B0502040204020203" pitchFamily="34" charset="0"/>
              </a:rPr>
              <a:t> 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вчителя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індивідуального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навчання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командної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роботи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зберігання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966A8C-B3AB-F36C-964F-0403402D4EFA}"/>
              </a:ext>
            </a:extLst>
          </p:cNvPr>
          <p:cNvSpPr txBox="1"/>
          <p:nvPr/>
        </p:nvSpPr>
        <p:spPr>
          <a:xfrm>
            <a:off x="8763956" y="1419730"/>
            <a:ext cx="1744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План стелі  М 1:100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03F80F-7D0F-B611-F392-E7A4016B2E2D}"/>
              </a:ext>
            </a:extLst>
          </p:cNvPr>
          <p:cNvSpPr txBox="1"/>
          <p:nvPr/>
        </p:nvSpPr>
        <p:spPr>
          <a:xfrm>
            <a:off x="6769706" y="4963927"/>
            <a:ext cx="1810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Bahnschrift Light Condensed" panose="020B0502040204020203" pitchFamily="34" charset="0"/>
              </a:rPr>
              <a:t>LED-</a:t>
            </a:r>
            <a:r>
              <a:rPr lang="ru-RU" dirty="0" err="1">
                <a:latin typeface="Bahnschrift Light Condensed" panose="020B0502040204020203" pitchFamily="34" charset="0"/>
              </a:rPr>
              <a:t>світильники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1DBF65-F6CC-A5DA-FA04-16DBC76221A5}"/>
              </a:ext>
            </a:extLst>
          </p:cNvPr>
          <p:cNvSpPr txBox="1"/>
          <p:nvPr/>
        </p:nvSpPr>
        <p:spPr>
          <a:xfrm>
            <a:off x="4643039" y="3855932"/>
            <a:ext cx="20601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Bahnschrift Light Condensed" panose="020B0502040204020203" pitchFamily="34" charset="0"/>
              </a:rPr>
              <a:t>Експлікація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обладнання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Стіл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>
                <a:latin typeface="Bahnschrift Light Condensed" panose="020B0502040204020203" pitchFamily="34" charset="0"/>
              </a:rPr>
              <a:t>Стул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>
                <a:latin typeface="Bahnschrift Light Condensed" panose="020B0502040204020203" pitchFamily="34" charset="0"/>
              </a:rPr>
              <a:t>Парта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Стілець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Шафа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C6372A-2081-6767-F84A-57BB155F9E03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Кабінет української мови та літератури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880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196" y="160020"/>
            <a:ext cx="3721608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9" name="Picture 8" descr="A diagram of a building&#10;&#10;AI-generated content may be incorrect.">
            <a:extLst>
              <a:ext uri="{FF2B5EF4-FFF2-40B4-BE49-F238E27FC236}">
                <a16:creationId xmlns:a16="http://schemas.microsoft.com/office/drawing/2014/main" id="{3F9EB60D-73D7-47F4-EDE1-BC502CB0F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2" r="30271" b="69032"/>
          <a:stretch/>
        </p:blipFill>
        <p:spPr>
          <a:xfrm>
            <a:off x="599514" y="1499800"/>
            <a:ext cx="5584493" cy="2246838"/>
          </a:xfrm>
          <a:prstGeom prst="rect">
            <a:avLst/>
          </a:prstGeom>
        </p:spPr>
      </p:pic>
      <p:pic>
        <p:nvPicPr>
          <p:cNvPr id="10" name="Picture 9" descr="A diagram of a building&#10;&#10;AI-generated content may be incorrect.">
            <a:extLst>
              <a:ext uri="{FF2B5EF4-FFF2-40B4-BE49-F238E27FC236}">
                <a16:creationId xmlns:a16="http://schemas.microsoft.com/office/drawing/2014/main" id="{D677F462-5EBE-98F0-CD96-7A6728C3B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68" r="30270" b="11311"/>
          <a:stretch/>
        </p:blipFill>
        <p:spPr>
          <a:xfrm>
            <a:off x="599515" y="4146748"/>
            <a:ext cx="5584493" cy="2395552"/>
          </a:xfrm>
          <a:prstGeom prst="rect">
            <a:avLst/>
          </a:prstGeom>
        </p:spPr>
      </p:pic>
      <p:pic>
        <p:nvPicPr>
          <p:cNvPr id="11" name="Picture 10" descr="A diagram of a building&#10;&#10;AI-generated content may be incorrect.">
            <a:extLst>
              <a:ext uri="{FF2B5EF4-FFF2-40B4-BE49-F238E27FC236}">
                <a16:creationId xmlns:a16="http://schemas.microsoft.com/office/drawing/2014/main" id="{9CD6E802-3AAF-45D1-627C-CEE757EA3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" t="36710" r="46778" b="39734"/>
          <a:stretch/>
        </p:blipFill>
        <p:spPr>
          <a:xfrm>
            <a:off x="7489301" y="4146748"/>
            <a:ext cx="4150147" cy="2358976"/>
          </a:xfrm>
          <a:prstGeom prst="rect">
            <a:avLst/>
          </a:prstGeom>
        </p:spPr>
      </p:pic>
      <p:pic>
        <p:nvPicPr>
          <p:cNvPr id="12" name="Picture 11" descr="A diagram of a building&#10;&#10;AI-generated content may be incorrect.">
            <a:extLst>
              <a:ext uri="{FF2B5EF4-FFF2-40B4-BE49-F238E27FC236}">
                <a16:creationId xmlns:a16="http://schemas.microsoft.com/office/drawing/2014/main" id="{0B3ECD5F-9026-4D8C-C09F-4889B8A18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79" t="36883" r="209" b="40134"/>
          <a:stretch/>
        </p:blipFill>
        <p:spPr>
          <a:xfrm>
            <a:off x="7710121" y="1499800"/>
            <a:ext cx="3765119" cy="23017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9B8074-763A-17A0-0DCB-9B42A0A0D63E}"/>
              </a:ext>
            </a:extLst>
          </p:cNvPr>
          <p:cNvSpPr txBox="1"/>
          <p:nvPr/>
        </p:nvSpPr>
        <p:spPr>
          <a:xfrm>
            <a:off x="1069185" y="1099690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3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2BAF0E-6DA6-CCA1-1D92-261CD4B43554}"/>
              </a:ext>
            </a:extLst>
          </p:cNvPr>
          <p:cNvSpPr txBox="1"/>
          <p:nvPr/>
        </p:nvSpPr>
        <p:spPr>
          <a:xfrm>
            <a:off x="7844146" y="1099690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Г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1F508-04A3-BA9E-7183-97882F676D57}"/>
              </a:ext>
            </a:extLst>
          </p:cNvPr>
          <p:cNvSpPr txBox="1"/>
          <p:nvPr/>
        </p:nvSpPr>
        <p:spPr>
          <a:xfrm>
            <a:off x="1069185" y="3801502"/>
            <a:ext cx="23439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4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9323-E22E-CF21-0134-5C5AD63EA3E1}"/>
              </a:ext>
            </a:extLst>
          </p:cNvPr>
          <p:cNvSpPr txBox="1"/>
          <p:nvPr/>
        </p:nvSpPr>
        <p:spPr>
          <a:xfrm>
            <a:off x="7844146" y="3801502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В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88419C-5C38-4FB7-1A8B-F5D4B986A42C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567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6" name="Picture 5" descr="A room with a table and chairs&#10;&#10;AI-generated content may be incorrect.">
            <a:extLst>
              <a:ext uri="{FF2B5EF4-FFF2-40B4-BE49-F238E27FC236}">
                <a16:creationId xmlns:a16="http://schemas.microsoft.com/office/drawing/2014/main" id="{57B60BFD-3C16-BA24-FF38-8A112135C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Picture 3" descr="A room with tables and chairs&#10;&#10;AI-generated content may be incorrect.">
            <a:extLst>
              <a:ext uri="{FF2B5EF4-FFF2-40B4-BE49-F238E27FC236}">
                <a16:creationId xmlns:a16="http://schemas.microsoft.com/office/drawing/2014/main" id="{A29E4406-BE86-97E1-34C3-7BB93C359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5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Picture 3" descr="A room with white tables and yellow chairs&#10;&#10;AI-generated content may be incorrect.">
            <a:extLst>
              <a:ext uri="{FF2B5EF4-FFF2-40B4-BE49-F238E27FC236}">
                <a16:creationId xmlns:a16="http://schemas.microsoft.com/office/drawing/2014/main" id="{E2B1445D-A7EC-2FF9-5901-3D11A5B92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527" y="0"/>
            <a:ext cx="9146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6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050" y="160020"/>
            <a:ext cx="4533900" cy="744855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хол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8" name="Picture 7" descr="A blueprint of a building&#10;&#10;AI-generated content may be incorrect.">
            <a:extLst>
              <a:ext uri="{FF2B5EF4-FFF2-40B4-BE49-F238E27FC236}">
                <a16:creationId xmlns:a16="http://schemas.microsoft.com/office/drawing/2014/main" id="{6F24F664-1724-7546-A2F9-152533FCC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t="9696" r="55575" b="20799"/>
          <a:stretch/>
        </p:blipFill>
        <p:spPr>
          <a:xfrm>
            <a:off x="1147208" y="1380744"/>
            <a:ext cx="2292842" cy="5477256"/>
          </a:xfrm>
          <a:prstGeom prst="rect">
            <a:avLst/>
          </a:prstGeom>
        </p:spPr>
      </p:pic>
      <p:pic>
        <p:nvPicPr>
          <p:cNvPr id="10" name="Picture 9" descr="A black and white image of a rectangular object&#10;&#10;AI-generated content may be incorrect.">
            <a:extLst>
              <a:ext uri="{FF2B5EF4-FFF2-40B4-BE49-F238E27FC236}">
                <a16:creationId xmlns:a16="http://schemas.microsoft.com/office/drawing/2014/main" id="{D7C8DE0C-8239-570F-076D-18ACF8751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3" t="9567" r="65017" b="27466"/>
          <a:stretch/>
        </p:blipFill>
        <p:spPr>
          <a:xfrm>
            <a:off x="9134463" y="1418844"/>
            <a:ext cx="1585512" cy="496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E8F837-6B6E-C526-2A83-B916C88D68CA}"/>
              </a:ext>
            </a:extLst>
          </p:cNvPr>
          <p:cNvSpPr txBox="1"/>
          <p:nvPr/>
        </p:nvSpPr>
        <p:spPr>
          <a:xfrm>
            <a:off x="9124938" y="1013728"/>
            <a:ext cx="1577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План стелі М 1:200</a:t>
            </a:r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90AEF-967F-32C6-51DB-DF5DC0906380}"/>
              </a:ext>
            </a:extLst>
          </p:cNvPr>
          <p:cNvSpPr txBox="1"/>
          <p:nvPr/>
        </p:nvSpPr>
        <p:spPr>
          <a:xfrm>
            <a:off x="1352538" y="1009769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План підлоги холу  М 1:200</a:t>
            </a:r>
            <a:endParaRPr lang="ru-RU" dirty="0">
              <a:latin typeface="Bahnschrift Light Condensed" panose="020B05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72BBE1-789F-32D8-648F-BD9652C3B63D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хол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12160-C361-76D7-2D81-21477E212304}"/>
              </a:ext>
            </a:extLst>
          </p:cNvPr>
          <p:cNvSpPr txBox="1"/>
          <p:nvPr/>
        </p:nvSpPr>
        <p:spPr>
          <a:xfrm>
            <a:off x="3645380" y="1418844"/>
            <a:ext cx="31726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 зонування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Транзитна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Інформаційна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Комунікаційно-рекреаційна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індивідуального</a:t>
            </a:r>
            <a:r>
              <a:rPr lang="ru-RU" dirty="0">
                <a:latin typeface="Bahnschrift Light Condensed" panose="020B0502040204020203" pitchFamily="34" charset="0"/>
              </a:rPr>
              <a:t>  </a:t>
            </a:r>
            <a:r>
              <a:rPr lang="ru-RU" dirty="0" err="1">
                <a:latin typeface="Bahnschrift Light Condensed" panose="020B0502040204020203" pitchFamily="34" charset="0"/>
              </a:rPr>
              <a:t>відпочинку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06E140-9EE6-6449-8CF5-8E89A2800A65}"/>
              </a:ext>
            </a:extLst>
          </p:cNvPr>
          <p:cNvSpPr txBox="1"/>
          <p:nvPr/>
        </p:nvSpPr>
        <p:spPr>
          <a:xfrm>
            <a:off x="3645380" y="3899844"/>
            <a:ext cx="21178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Bahnschrift Light Condensed" panose="020B0502040204020203" pitchFamily="34" charset="0"/>
              </a:rPr>
              <a:t>Експлікація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обладнання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Дворівневий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подіум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>
                <a:latin typeface="Bahnschrift Light Condensed" panose="020B0502040204020203" pitchFamily="34" charset="0"/>
              </a:rPr>
              <a:t>Диван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F7CEF2-ED53-68AF-9FE0-6C5DC129BBD4}"/>
              </a:ext>
            </a:extLst>
          </p:cNvPr>
          <p:cNvSpPr txBox="1"/>
          <p:nvPr/>
        </p:nvSpPr>
        <p:spPr>
          <a:xfrm>
            <a:off x="8117108" y="5144572"/>
            <a:ext cx="18101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Bahnschrift Light Condensed" panose="020B0502040204020203" pitchFamily="34" charset="0"/>
              </a:rPr>
              <a:t>LED-</a:t>
            </a:r>
            <a:r>
              <a:rPr lang="ru-RU" dirty="0" err="1">
                <a:latin typeface="Bahnschrift Light Condensed" panose="020B0502040204020203" pitchFamily="34" charset="0"/>
              </a:rPr>
              <a:t>світильники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Bahnschrift Light Condensed" panose="020B0502040204020203" pitchFamily="34" charset="0"/>
              </a:rPr>
              <a:t>LED-</a:t>
            </a:r>
            <a:r>
              <a:rPr lang="ru-RU" dirty="0" err="1">
                <a:latin typeface="Bahnschrift Light Condensed" panose="020B0502040204020203" pitchFamily="34" charset="0"/>
              </a:rPr>
              <a:t>стрічки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876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196" y="160020"/>
            <a:ext cx="3721608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FD84DB-F91B-CB9B-4DCA-ACEA24ECD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5" r="20329" b="76192"/>
          <a:stretch/>
        </p:blipFill>
        <p:spPr>
          <a:xfrm>
            <a:off x="2474157" y="2998425"/>
            <a:ext cx="8812530" cy="1514476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450E1E-42C8-04A1-457C-4F438A438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71" t="12855" r="6723" b="76192"/>
          <a:stretch/>
        </p:blipFill>
        <p:spPr>
          <a:xfrm>
            <a:off x="657702" y="2998078"/>
            <a:ext cx="1504950" cy="1514477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24166E5-7C6D-02EB-BA50-674833C4E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" t="25817" r="84913" b="63229"/>
          <a:stretch/>
        </p:blipFill>
        <p:spPr>
          <a:xfrm>
            <a:off x="9866032" y="1244130"/>
            <a:ext cx="1495426" cy="1514476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3EF12B1-4E46-8DBE-6B13-830B3010B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7" t="25817" r="58993" b="63229"/>
          <a:stretch/>
        </p:blipFill>
        <p:spPr>
          <a:xfrm>
            <a:off x="6958259" y="1250418"/>
            <a:ext cx="1838325" cy="1514477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BB8487E-A8FD-2275-04C9-B0FDB6F55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5" t="25817" r="3538" b="63229"/>
          <a:stretch/>
        </p:blipFill>
        <p:spPr>
          <a:xfrm>
            <a:off x="733424" y="1255596"/>
            <a:ext cx="5029201" cy="1514477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A1B5DC3-1EB6-A2AB-5058-02A32F105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2" r="80416" b="49581"/>
          <a:stretch/>
        </p:blipFill>
        <p:spPr>
          <a:xfrm>
            <a:off x="7395325" y="4822700"/>
            <a:ext cx="2154555" cy="1637914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5B66FE3-1B7D-AFD1-6566-2B90BFD1D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7" t="38780" r="47885" b="50702"/>
          <a:stretch/>
        </p:blipFill>
        <p:spPr>
          <a:xfrm>
            <a:off x="3217210" y="4838514"/>
            <a:ext cx="3067050" cy="1454275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D2408F6-400D-5CF7-1358-40436CA33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5" t="38711" r="31782" b="50151"/>
          <a:stretch/>
        </p:blipFill>
        <p:spPr>
          <a:xfrm>
            <a:off x="809624" y="4824404"/>
            <a:ext cx="1143000" cy="1539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951561-1EB8-6769-AE88-346C6CE3043E}"/>
              </a:ext>
            </a:extLst>
          </p:cNvPr>
          <p:cNvSpPr txBox="1"/>
          <p:nvPr/>
        </p:nvSpPr>
        <p:spPr>
          <a:xfrm>
            <a:off x="969207" y="1022066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1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F83A6-AE9E-86D3-A5D1-A93FDA000BD7}"/>
              </a:ext>
            </a:extLst>
          </p:cNvPr>
          <p:cNvSpPr txBox="1"/>
          <p:nvPr/>
        </p:nvSpPr>
        <p:spPr>
          <a:xfrm>
            <a:off x="969207" y="2763784"/>
            <a:ext cx="1973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Д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85E1A-2D9D-E081-AF0A-E9E051CF5764}"/>
              </a:ext>
            </a:extLst>
          </p:cNvPr>
          <p:cNvSpPr txBox="1"/>
          <p:nvPr/>
        </p:nvSpPr>
        <p:spPr>
          <a:xfrm>
            <a:off x="7044107" y="1023177"/>
            <a:ext cx="19287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Г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354234-4E20-2518-0F52-B50049F6A752}"/>
              </a:ext>
            </a:extLst>
          </p:cNvPr>
          <p:cNvSpPr txBox="1"/>
          <p:nvPr/>
        </p:nvSpPr>
        <p:spPr>
          <a:xfrm>
            <a:off x="9361506" y="1004311"/>
            <a:ext cx="1955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600" dirty="0">
                <a:latin typeface="Bahnschrift Light Condensed" panose="020B0502040204020203" pitchFamily="34" charset="0"/>
              </a:rPr>
              <a:t>Розгортка по осі 2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FCD219-9A2E-3B48-FD50-FCCA3B7F41BE}"/>
              </a:ext>
            </a:extLst>
          </p:cNvPr>
          <p:cNvSpPr txBox="1"/>
          <p:nvPr/>
        </p:nvSpPr>
        <p:spPr>
          <a:xfrm>
            <a:off x="9361505" y="2738495"/>
            <a:ext cx="1955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1600" dirty="0">
                <a:latin typeface="Bahnschrift Light Condensed" panose="020B0502040204020203" pitchFamily="34" charset="0"/>
              </a:rPr>
              <a:t>Розгортка по осі 3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2C849E-0822-5911-C47E-58427F3D4E92}"/>
              </a:ext>
            </a:extLst>
          </p:cNvPr>
          <p:cNvSpPr txBox="1"/>
          <p:nvPr/>
        </p:nvSpPr>
        <p:spPr>
          <a:xfrm>
            <a:off x="969206" y="4541130"/>
            <a:ext cx="1965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А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C71B3C-63E0-2412-9749-BB762AC72E86}"/>
              </a:ext>
            </a:extLst>
          </p:cNvPr>
          <p:cNvSpPr txBox="1"/>
          <p:nvPr/>
        </p:nvSpPr>
        <p:spPr>
          <a:xfrm>
            <a:off x="4328275" y="4552651"/>
            <a:ext cx="1955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2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46EE61-36D9-9936-61D7-CD90222EAC50}"/>
              </a:ext>
            </a:extLst>
          </p:cNvPr>
          <p:cNvSpPr txBox="1"/>
          <p:nvPr/>
        </p:nvSpPr>
        <p:spPr>
          <a:xfrm>
            <a:off x="7547725" y="4547419"/>
            <a:ext cx="1962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600" dirty="0">
                <a:latin typeface="Bahnschrift Light Condensed" panose="020B0502040204020203" pitchFamily="34" charset="0"/>
              </a:rPr>
              <a:t>Розгортка по осі Б  М 1:100</a:t>
            </a:r>
            <a:endParaRPr lang="ru-RU" sz="1600" dirty="0">
              <a:latin typeface="Bahnschrift Light Condensed" panose="020B0502040204020203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5592E7C-0050-B0ED-9586-005F3D43647C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38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Picture 3" descr="A room with blue and white walls and a tree&#10;&#10;AI-generated content may be incorrect.">
            <a:extLst>
              <a:ext uri="{FF2B5EF4-FFF2-40B4-BE49-F238E27FC236}">
                <a16:creationId xmlns:a16="http://schemas.microsoft.com/office/drawing/2014/main" id="{6BAD8739-0E9C-8A72-B01B-CDC87263D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23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Picture 3" descr="A room with a tree and a person sitting on a couch&#10;&#10;AI-generated content may be incorrect.">
            <a:extLst>
              <a:ext uri="{FF2B5EF4-FFF2-40B4-BE49-F238E27FC236}">
                <a16:creationId xmlns:a16="http://schemas.microsoft.com/office/drawing/2014/main" id="{BBF5321E-FAF3-774C-23DD-FDB1060A8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16" y="0"/>
            <a:ext cx="970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04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2DDE96-BD7F-D7D3-F2DC-CB80FD500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0" r="37235" b="12174"/>
          <a:stretch/>
        </p:blipFill>
        <p:spPr>
          <a:xfrm>
            <a:off x="718185" y="1440180"/>
            <a:ext cx="3442335" cy="525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4E57F7-2CC0-0F7D-C36C-2598C6D40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293" y="2125980"/>
            <a:ext cx="2324457" cy="352776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9048AEB-B14E-73BC-59AC-CD9C9BB01BE7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Bahnschrift Light SemiCondensed" panose="020B0502040204020203" pitchFamily="34" charset="0"/>
              </a:rPr>
              <a:t>STEM-</a:t>
            </a:r>
            <a:r>
              <a:rPr lang="uk-UA" dirty="0">
                <a:latin typeface="Bahnschrift Light SemiCondensed" panose="020B0502040204020203" pitchFamily="34" charset="0"/>
              </a:rPr>
              <a:t>лабораторія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68418-70B7-6F1D-3D8E-E17CDF1D2473}"/>
              </a:ext>
            </a:extLst>
          </p:cNvPr>
          <p:cNvSpPr txBox="1"/>
          <p:nvPr/>
        </p:nvSpPr>
        <p:spPr>
          <a:xfrm>
            <a:off x="4611559" y="1675578"/>
            <a:ext cx="256833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 зонування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Експериментальна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вчителя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Демонстраційна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Універсальна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робоча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Bahnschrift Light Condensed" panose="020B0502040204020203" pitchFamily="34" charset="0"/>
              </a:rPr>
              <a:t>Цифрова</a:t>
            </a:r>
            <a:r>
              <a:rPr lang="ru-RU" dirty="0">
                <a:latin typeface="Bahnschrift Light Condensed" panose="020B0502040204020203" pitchFamily="34" charset="0"/>
              </a:rPr>
              <a:t> зона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Зона </a:t>
            </a:r>
            <a:r>
              <a:rPr lang="ru-RU" dirty="0" err="1">
                <a:latin typeface="Bahnschrift Light Condensed" panose="020B0502040204020203" pitchFamily="34" charset="0"/>
              </a:rPr>
              <a:t>зберігання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CC04B3-12BB-6D09-6CAB-A8BB6B33F526}"/>
              </a:ext>
            </a:extLst>
          </p:cNvPr>
          <p:cNvSpPr txBox="1"/>
          <p:nvPr/>
        </p:nvSpPr>
        <p:spPr>
          <a:xfrm>
            <a:off x="9010293" y="1190946"/>
            <a:ext cx="17443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План стелі  М 1:100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31AAC-5AA7-428C-815B-A1CCE6F34ACE}"/>
              </a:ext>
            </a:extLst>
          </p:cNvPr>
          <p:cNvSpPr txBox="1"/>
          <p:nvPr/>
        </p:nvSpPr>
        <p:spPr>
          <a:xfrm>
            <a:off x="1220549" y="1186374"/>
            <a:ext cx="3549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Bahnschrift Light Condensed" panose="020B0502040204020203" pitchFamily="34" charset="0"/>
              </a:rPr>
              <a:t>План </a:t>
            </a:r>
            <a:r>
              <a:rPr lang="ru-RU" sz="2000" dirty="0" err="1">
                <a:latin typeface="Bahnschrift Light Condensed" panose="020B0502040204020203" pitchFamily="34" charset="0"/>
              </a:rPr>
              <a:t>підлоги</a:t>
            </a:r>
            <a:r>
              <a:rPr lang="ru-RU" sz="2000" dirty="0">
                <a:latin typeface="Bahnschrift Light Condensed" panose="020B0502040204020203" pitchFamily="34" charset="0"/>
              </a:rPr>
              <a:t> STEM-</a:t>
            </a:r>
            <a:r>
              <a:rPr lang="ru-RU" sz="2000" dirty="0" err="1">
                <a:latin typeface="Bahnschrift Light Condensed" panose="020B0502040204020203" pitchFamily="34" charset="0"/>
              </a:rPr>
              <a:t>лабораторії</a:t>
            </a:r>
            <a:r>
              <a:rPr lang="ru-RU" sz="2000" dirty="0">
                <a:latin typeface="Bahnschrift Light Condensed" panose="020B0502040204020203" pitchFamily="34" charset="0"/>
              </a:rPr>
              <a:t>  </a:t>
            </a:r>
            <a:r>
              <a:rPr lang="uk-UA" sz="2000" dirty="0">
                <a:latin typeface="Bahnschrift Light Condensed" panose="020B0502040204020203" pitchFamily="34" charset="0"/>
              </a:rPr>
              <a:t>М 1:100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EF7B34-9BAD-2BDE-3C91-AEF55524A635}"/>
              </a:ext>
            </a:extLst>
          </p:cNvPr>
          <p:cNvSpPr txBox="1"/>
          <p:nvPr/>
        </p:nvSpPr>
        <p:spPr>
          <a:xfrm>
            <a:off x="4611559" y="3981301"/>
            <a:ext cx="20601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>
                <a:latin typeface="Bahnschrift Light Condensed" panose="020B0502040204020203" pitchFamily="34" charset="0"/>
              </a:rPr>
              <a:t>Експлікація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обладнання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Стіл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>
                <a:latin typeface="Bahnschrift Light Condensed" panose="020B0502040204020203" pitchFamily="34" charset="0"/>
              </a:rPr>
              <a:t>Стул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Високий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стілець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Лабораторний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стіл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Стілець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Комп’ютерний</a:t>
            </a:r>
            <a:r>
              <a:rPr lang="ru-RU" dirty="0">
                <a:latin typeface="Bahnschrift Light Condensed" panose="020B0502040204020203" pitchFamily="34" charset="0"/>
              </a:rPr>
              <a:t> </a:t>
            </a:r>
            <a:r>
              <a:rPr lang="ru-RU" dirty="0" err="1">
                <a:latin typeface="Bahnschrift Light Condensed" panose="020B0502040204020203" pitchFamily="34" charset="0"/>
              </a:rPr>
              <a:t>стіл</a:t>
            </a:r>
            <a:endParaRPr lang="ru-RU" dirty="0">
              <a:latin typeface="Bahnschrift Light Condensed" panose="020B0502040204020203" pitchFamily="34" charset="0"/>
            </a:endParaRPr>
          </a:p>
          <a:p>
            <a:pPr marL="400050" indent="-400050">
              <a:buFont typeface="+mj-lt"/>
              <a:buAutoNum type="romanUcPeriod"/>
            </a:pPr>
            <a:r>
              <a:rPr lang="ru-RU" dirty="0" err="1">
                <a:latin typeface="Bahnschrift Light Condensed" panose="020B0502040204020203" pitchFamily="34" charset="0"/>
              </a:rPr>
              <a:t>Шафа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0FCB6F-09E4-EA4A-58B2-658FACC16610}"/>
              </a:ext>
            </a:extLst>
          </p:cNvPr>
          <p:cNvSpPr txBox="1"/>
          <p:nvPr/>
        </p:nvSpPr>
        <p:spPr>
          <a:xfrm>
            <a:off x="7122777" y="5089708"/>
            <a:ext cx="1845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>
                <a:latin typeface="Bahnschrift Light Condensed" panose="020B0502040204020203" pitchFamily="34" charset="0"/>
              </a:rPr>
              <a:t>Експлікація</a:t>
            </a:r>
            <a:endParaRPr lang="en-US" dirty="0">
              <a:latin typeface="Bahnschrift Light Condensed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Bahnschrift Light Condensed" panose="020B0502040204020203" pitchFamily="34" charset="0"/>
              </a:rPr>
              <a:t>Спот </a:t>
            </a:r>
            <a:r>
              <a:rPr lang="ru-RU" dirty="0" err="1">
                <a:latin typeface="Bahnschrift Light Condensed" panose="020B0502040204020203" pitchFamily="34" charset="0"/>
              </a:rPr>
              <a:t>світильники</a:t>
            </a:r>
            <a:endParaRPr lang="en-US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430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196" y="160020"/>
            <a:ext cx="3721608" cy="790956"/>
          </a:xfrm>
        </p:spPr>
        <p:txBody>
          <a:bodyPr/>
          <a:lstStyle/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9511A-7988-AEA4-D0A5-36AAECD98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" r="24935" b="67466"/>
          <a:stretch/>
        </p:blipFill>
        <p:spPr>
          <a:xfrm>
            <a:off x="604365" y="1462421"/>
            <a:ext cx="6091490" cy="2387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D41D39-F449-8216-9A53-DE173D9E9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23" r="49444" b="39334"/>
          <a:stretch/>
        </p:blipFill>
        <p:spPr>
          <a:xfrm>
            <a:off x="7177277" y="4168199"/>
            <a:ext cx="4102609" cy="23687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968FA4-A60B-403C-B86D-25909A165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10" r="24935" b="11866"/>
          <a:stretch/>
        </p:blipFill>
        <p:spPr>
          <a:xfrm>
            <a:off x="603984" y="4130861"/>
            <a:ext cx="6091490" cy="2387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54654F-3E03-752C-1EE2-038688355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4" t="37014" b="38667"/>
          <a:stretch/>
        </p:blipFill>
        <p:spPr>
          <a:xfrm>
            <a:off x="7232141" y="1431593"/>
            <a:ext cx="4102609" cy="24677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C2B4D5-8738-1FA7-72E2-F644B0551311}"/>
              </a:ext>
            </a:extLst>
          </p:cNvPr>
          <p:cNvSpPr txBox="1"/>
          <p:nvPr/>
        </p:nvSpPr>
        <p:spPr>
          <a:xfrm>
            <a:off x="1066412" y="1121661"/>
            <a:ext cx="2302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1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5A5D6-F97A-C71E-0D7A-314D0598A9B5}"/>
              </a:ext>
            </a:extLst>
          </p:cNvPr>
          <p:cNvSpPr txBox="1"/>
          <p:nvPr/>
        </p:nvSpPr>
        <p:spPr>
          <a:xfrm>
            <a:off x="7646501" y="3849450"/>
            <a:ext cx="23583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Д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5184C5-4C48-29CD-417C-411A2C884BC9}"/>
              </a:ext>
            </a:extLst>
          </p:cNvPr>
          <p:cNvSpPr txBox="1"/>
          <p:nvPr/>
        </p:nvSpPr>
        <p:spPr>
          <a:xfrm>
            <a:off x="1066412" y="3849450"/>
            <a:ext cx="2335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2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629EB-672F-D55D-DD65-267AF1807C86}"/>
              </a:ext>
            </a:extLst>
          </p:cNvPr>
          <p:cNvSpPr txBox="1"/>
          <p:nvPr/>
        </p:nvSpPr>
        <p:spPr>
          <a:xfrm>
            <a:off x="7642819" y="1121661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dirty="0">
                <a:latin typeface="Bahnschrift Light Condensed" panose="020B0502040204020203" pitchFamily="34" charset="0"/>
              </a:rPr>
              <a:t>Розгортка по осі Ж  М 1:50</a:t>
            </a:r>
            <a:endParaRPr lang="ru-RU" sz="2000" dirty="0">
              <a:latin typeface="Bahnschrift Light Condensed" panose="020B0502040204020203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F8BC76-4983-46F1-CD6A-54901C3BE7DC}"/>
              </a:ext>
            </a:extLst>
          </p:cNvPr>
          <p:cNvSpPr txBox="1">
            <a:spLocks/>
          </p:cNvSpPr>
          <p:nvPr/>
        </p:nvSpPr>
        <p:spPr bwMode="black">
          <a:xfrm>
            <a:off x="828675" y="160020"/>
            <a:ext cx="10506075" cy="7909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>
                <a:latin typeface="Bahnschrift Light SemiCondensed" panose="020B0502040204020203" pitchFamily="34" charset="0"/>
              </a:rPr>
              <a:t>розгортки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974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72E7F3-EA33-1F02-B1AE-810B8EEFC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009" y="0"/>
            <a:ext cx="482735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63FAB5-9FE2-4AEE-E875-FD174ACA1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41" y="0"/>
            <a:ext cx="48273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98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D10993-4E99-BC19-6394-4447A75A1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74" y="0"/>
            <a:ext cx="9742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24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864F-88CB-08E1-830B-21941C0A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4"/>
            <a:ext cx="868680" cy="6839712"/>
          </a:xfrm>
        </p:spPr>
        <p:txBody>
          <a:bodyPr>
            <a:normAutofit/>
          </a:bodyPr>
          <a:lstStyle/>
          <a:p>
            <a:r>
              <a:rPr lang="uk-UA" dirty="0">
                <a:latin typeface="Bahnschrift Light SemiCondensed" panose="020B0502040204020203" pitchFamily="34" charset="0"/>
              </a:rPr>
              <a:t>В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у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л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з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а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ц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і</a:t>
            </a:r>
            <a:br>
              <a:rPr lang="uk-UA" dirty="0">
                <a:latin typeface="Bahnschrift Light SemiCondensed" panose="020B0502040204020203" pitchFamily="34" charset="0"/>
              </a:rPr>
            </a:br>
            <a:r>
              <a:rPr lang="uk-UA" dirty="0">
                <a:latin typeface="Bahnschrift Light SemiCondensed" panose="020B0502040204020203" pitchFamily="34" charset="0"/>
              </a:rPr>
              <a:t>ї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71E3A7-53FF-A593-E46F-A34F5FC17528}"/>
              </a:ext>
            </a:extLst>
          </p:cNvPr>
          <p:cNvSpPr txBox="1">
            <a:spLocks/>
          </p:cNvSpPr>
          <p:nvPr/>
        </p:nvSpPr>
        <p:spPr bwMode="black">
          <a:xfrm>
            <a:off x="11323320" y="0"/>
            <a:ext cx="868680" cy="6839712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8A9D5D-5065-5B13-AAD2-0AD1798DB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74" y="0"/>
            <a:ext cx="9742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35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08BEB-886D-4751-EC5C-DB33DC1C3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2628900"/>
            <a:ext cx="10506075" cy="3101983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Bahnschrift Light SemiCondensed" panose="020B0502040204020203" pitchFamily="34" charset="0"/>
              </a:rPr>
              <a:t>Таким чином, у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результаті</a:t>
            </a:r>
            <a:r>
              <a:rPr lang="ru-RU" sz="2400" dirty="0">
                <a:latin typeface="Bahnschrift Light SemiCondensed" panose="020B0502040204020203" pitchFamily="34" charset="0"/>
              </a:rPr>
              <a:t> проєктування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було</a:t>
            </a:r>
            <a:r>
              <a:rPr lang="ru-RU" sz="2400" dirty="0">
                <a:latin typeface="Bahnschrift Light SemiCondensed" panose="020B0502040204020203" pitchFamily="34" charset="0"/>
              </a:rPr>
              <a:t> створено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цілісне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освітнє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середовище</a:t>
            </a:r>
            <a:r>
              <a:rPr lang="ru-RU" sz="2400" dirty="0">
                <a:latin typeface="Bahnschrift Light SemiCondensed" panose="020B0502040204020203" pitchFamily="34" charset="0"/>
              </a:rPr>
              <a:t>, яке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поєднує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функціональність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естетику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сучасні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технології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сприяє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ефективному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навчанню</a:t>
            </a:r>
            <a:r>
              <a:rPr lang="ru-RU" sz="2400" dirty="0">
                <a:latin typeface="Bahnschrift Light SemiCondensed" panose="020B0502040204020203" pitchFamily="34" charset="0"/>
              </a:rPr>
              <a:t>,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розвитку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комунікації</a:t>
            </a:r>
            <a:r>
              <a:rPr lang="ru-RU" sz="2400" dirty="0">
                <a:latin typeface="Bahnschrift Light SemiCondensed" panose="020B0502040204020203" pitchFamily="34" charset="0"/>
              </a:rPr>
              <a:t> та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творчого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потенціалу</a:t>
            </a:r>
            <a:r>
              <a:rPr lang="ru-RU" sz="2400" dirty="0">
                <a:latin typeface="Bahnschrift Light SemiCondensed" panose="020B0502040204020203" pitchFamily="34" charset="0"/>
              </a:rPr>
              <a:t> </a:t>
            </a:r>
            <a:r>
              <a:rPr lang="ru-RU" sz="2400" dirty="0" err="1">
                <a:latin typeface="Bahnschrift Light SemiCondensed" panose="020B0502040204020203" pitchFamily="34" charset="0"/>
              </a:rPr>
              <a:t>учнів</a:t>
            </a:r>
            <a:r>
              <a:rPr lang="ru-RU" sz="2400" dirty="0">
                <a:latin typeface="Bahnschrift Light SemiCondensed" panose="020B0502040204020203" pitchFamily="34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EA97FA-392B-8D5A-35FF-D8682B679908}"/>
              </a:ext>
            </a:extLst>
          </p:cNvPr>
          <p:cNvSpPr txBox="1">
            <a:spLocks/>
          </p:cNvSpPr>
          <p:nvPr/>
        </p:nvSpPr>
        <p:spPr bwMode="black">
          <a:xfrm>
            <a:off x="828675" y="690371"/>
            <a:ext cx="10506075" cy="1564005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dirty="0">
                <a:latin typeface="Bahnschrift Light SemiCondensed" panose="020B0502040204020203" pitchFamily="34" charset="0"/>
              </a:rPr>
              <a:t>висновки</a:t>
            </a:r>
            <a:endParaRPr lang="ru-RU" sz="54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3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08BEB-886D-4751-EC5C-DB33DC1C3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EA97FA-392B-8D5A-35FF-D8682B679908}"/>
              </a:ext>
            </a:extLst>
          </p:cNvPr>
          <p:cNvSpPr txBox="1">
            <a:spLocks/>
          </p:cNvSpPr>
          <p:nvPr/>
        </p:nvSpPr>
        <p:spPr bwMode="black">
          <a:xfrm>
            <a:off x="828675" y="690371"/>
            <a:ext cx="10506075" cy="1564005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5400" dirty="0">
                <a:latin typeface="Bahnschrift Light SemiCondensed" panose="020B0502040204020203" pitchFamily="34" charset="0"/>
              </a:rPr>
              <a:t>Дякую за увагу</a:t>
            </a:r>
            <a:endParaRPr lang="ru-RU" sz="54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37685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1639</TotalTime>
  <Words>769</Words>
  <Application>Microsoft Office PowerPoint</Application>
  <PresentationFormat>Widescreen</PresentationFormat>
  <Paragraphs>135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Bahnschrift Light Condensed</vt:lpstr>
      <vt:lpstr>Bahnschrift Light SemiCondensed</vt:lpstr>
      <vt:lpstr>Corbel</vt:lpstr>
      <vt:lpstr>Gill Sans MT</vt:lpstr>
      <vt:lpstr>Parcel</vt:lpstr>
      <vt:lpstr>Кваліфікаційна робота на здобуття  І ступеню вищої освіти «бакалавр» за темою: Дизайн інтер'єрів колегіуму "Елінт" у м. Запоріжжя, вул. Професора Толока, 29</vt:lpstr>
      <vt:lpstr>PowerPoint Presentation</vt:lpstr>
      <vt:lpstr>Вихідні дані</vt:lpstr>
      <vt:lpstr>Вихідні дані</vt:lpstr>
      <vt:lpstr>Концепція</vt:lpstr>
      <vt:lpstr>PowerPoint Presentation</vt:lpstr>
      <vt:lpstr>розгортки</vt:lpstr>
      <vt:lpstr>В і з у а л і з а ц і ї</vt:lpstr>
      <vt:lpstr>В і з у а л і з а ц і ї</vt:lpstr>
      <vt:lpstr>В і з у а л і з а ц і ї</vt:lpstr>
      <vt:lpstr>хол</vt:lpstr>
      <vt:lpstr>розгортки</vt:lpstr>
      <vt:lpstr>В і з у а л і з а ц і ї</vt:lpstr>
      <vt:lpstr>В і з у а л і з а ц і ї</vt:lpstr>
      <vt:lpstr>PowerPoint Presentation</vt:lpstr>
      <vt:lpstr>розгортки</vt:lpstr>
      <vt:lpstr>В і з у а л і з а ц і ї</vt:lpstr>
      <vt:lpstr>В і з у а л і з а ц і ї</vt:lpstr>
      <vt:lpstr>В і з у а л і з а ц і ї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Софа</dc:creator>
  <cp:lastModifiedBy>Софа</cp:lastModifiedBy>
  <cp:revision>40</cp:revision>
  <dcterms:created xsi:type="dcterms:W3CDTF">2026-04-05T10:17:53Z</dcterms:created>
  <dcterms:modified xsi:type="dcterms:W3CDTF">2026-06-09T18:30:16Z</dcterms:modified>
</cp:coreProperties>
</file>