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9"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116" d="100"/>
          <a:sy n="116" d="100"/>
        </p:scale>
        <p:origin x="336" y="108"/>
      </p:cViewPr>
      <p:guideLst>
        <p:guide orient="horz" pos="2159"/>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image" Target="../media/image3.jpeg"/><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7.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7.xml"/><Relationship Id="rId7" Type="http://schemas.openxmlformats.org/officeDocument/2006/relationships/image" Target="../media/image14.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jpeg"/><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7.png"/><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7.png"/><Relationship Id="rId2" Type="http://schemas.openxmlformats.org/officeDocument/2006/relationships/image" Target="../media/image23.png"/><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8" Type="http://schemas.openxmlformats.org/officeDocument/2006/relationships/slideLayout" Target="../slideLayouts/slideLayout7.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image" Target="../media/image29.jpeg"/><Relationship Id="rId4" Type="http://schemas.openxmlformats.org/officeDocument/2006/relationships/tags" Target="../tags/tag9.xml"/><Relationship Id="rId3" Type="http://schemas.openxmlformats.org/officeDocument/2006/relationships/image" Target="../media/image28.jpeg"/><Relationship Id="rId2" Type="http://schemas.openxmlformats.org/officeDocument/2006/relationships/tags" Target="../tags/tag8.xml"/><Relationship Id="rId1" Type="http://schemas.openxmlformats.org/officeDocument/2006/relationships/image" Target="../media/image4.jpeg"/></Relationships>
</file>

<file path=ppt/slides/_rels/slide13.xml.rels><?xml version="1.0" encoding="UTF-8" standalone="yes"?>
<Relationships xmlns="http://schemas.openxmlformats.org/package/2006/relationships"><Relationship Id="rId9" Type="http://schemas.openxmlformats.org/officeDocument/2006/relationships/tags" Target="../tags/tag16.xml"/><Relationship Id="rId8" Type="http://schemas.openxmlformats.org/officeDocument/2006/relationships/image" Target="../media/image32.png"/><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image" Target="../media/image31.jpeg"/><Relationship Id="rId4" Type="http://schemas.openxmlformats.org/officeDocument/2006/relationships/tags" Target="../tags/tag13.xml"/><Relationship Id="rId3" Type="http://schemas.openxmlformats.org/officeDocument/2006/relationships/image" Target="../media/image30.jpeg"/><Relationship Id="rId2" Type="http://schemas.openxmlformats.org/officeDocument/2006/relationships/tags" Target="../tags/tag12.xml"/><Relationship Id="rId13" Type="http://schemas.openxmlformats.org/officeDocument/2006/relationships/slideLayout" Target="../slideLayouts/slideLayout7.xml"/><Relationship Id="rId12" Type="http://schemas.openxmlformats.org/officeDocument/2006/relationships/tags" Target="../tags/tag19.xml"/><Relationship Id="rId11" Type="http://schemas.openxmlformats.org/officeDocument/2006/relationships/tags" Target="../tags/tag18.xml"/><Relationship Id="rId10" Type="http://schemas.openxmlformats.org/officeDocument/2006/relationships/tags" Target="../tags/tag17.xml"/><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2.png"/><Relationship Id="rId2" Type="http://schemas.openxmlformats.org/officeDocument/2006/relationships/image" Target="../media/image33.jpeg"/><Relationship Id="rId1" Type="http://schemas.openxmlformats.org/officeDocument/2006/relationships/image" Target="../media/image4.jpe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2.pn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4.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2.png"/><Relationship Id="rId2" Type="http://schemas.openxmlformats.org/officeDocument/2006/relationships/image" Target="../media/image36.jpeg"/><Relationship Id="rId1" Type="http://schemas.openxmlformats.org/officeDocument/2006/relationships/image" Target="../media/image4.jpe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2.png"/><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image" Target="../media/image4.jpe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2.png"/><Relationship Id="rId2" Type="http://schemas.openxmlformats.org/officeDocument/2006/relationships/image" Target="../media/image39.jpeg"/><Relationship Id="rId1"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0.jpeg"/><Relationship Id="rId1"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899789997"/>
          <p:cNvPicPr>
            <a:picLocks noChangeAspect="1"/>
          </p:cNvPicPr>
          <p:nvPr>
            <p:custDataLst>
              <p:tags r:id="rId1"/>
            </p:custDataLst>
          </p:nvPr>
        </p:nvPicPr>
        <p:blipFill>
          <a:blip r:embed="rId2" cstate="print"/>
          <a:stretch>
            <a:fillRect/>
          </a:stretch>
        </p:blipFill>
        <p:spPr>
          <a:xfrm>
            <a:off x="0" y="1270"/>
            <a:ext cx="12192000" cy="6856730"/>
          </a:xfrm>
          <a:prstGeom prst="rect">
            <a:avLst/>
          </a:prstGeom>
        </p:spPr>
      </p:pic>
      <p:sp>
        <p:nvSpPr>
          <p:cNvPr id="13" name="TextBox 2"/>
          <p:cNvSpPr txBox="1"/>
          <p:nvPr/>
        </p:nvSpPr>
        <p:spPr>
          <a:xfrm>
            <a:off x="4490085" y="3128010"/>
            <a:ext cx="3211830" cy="398780"/>
          </a:xfrm>
          <a:prstGeom prst="rect">
            <a:avLst/>
          </a:prstGeom>
          <a:noFill/>
          <a:extLst>
            <a:ext uri="{909E8E84-426E-40DD-AFC4-6F175D3DCCD1}">
              <a14:hiddenFill xmlns:a14="http://schemas.microsoft.com/office/drawing/2010/main">
                <a:solidFill>
                  <a:srgbClr val="D67AF0"/>
                </a:solidFill>
              </a14:hiddenFill>
            </a:ext>
          </a:ex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fontAlgn="base">
              <a:spcBef>
                <a:spcPct val="0"/>
              </a:spcBef>
              <a:spcAft>
                <a:spcPct val="0"/>
              </a:spcAft>
              <a:buFont typeface="Arial" panose="020B0604020202020204" pitchFamily="34" charset="0"/>
              <a:buNone/>
            </a:pPr>
            <a:r>
              <a:rPr lang="en-US" altLang="zh-CN" sz="2000" spc="300" dirty="0">
                <a:solidFill>
                  <a:srgbClr val="A9956D"/>
                </a:solidFill>
                <a:latin typeface="等线" panose="02010600030101010101" pitchFamily="2" charset="-122"/>
                <a:ea typeface="等线" panose="02010600030101010101" pitchFamily="2" charset="-122"/>
              </a:rPr>
              <a:t>graduation defense</a:t>
            </a:r>
            <a:endParaRPr lang="en-US" altLang="zh-CN" sz="2000" spc="300" dirty="0">
              <a:solidFill>
                <a:srgbClr val="A9956D"/>
              </a:solidFill>
              <a:latin typeface="等线" panose="02010600030101010101" pitchFamily="2" charset="-122"/>
              <a:ea typeface="等线" panose="02010600030101010101" pitchFamily="2" charset="-122"/>
            </a:endParaRPr>
          </a:p>
        </p:txBody>
      </p:sp>
      <p:sp>
        <p:nvSpPr>
          <p:cNvPr id="45" name="文本框 7"/>
          <p:cNvSpPr txBox="1"/>
          <p:nvPr/>
        </p:nvSpPr>
        <p:spPr>
          <a:xfrm>
            <a:off x="784860" y="1225550"/>
            <a:ext cx="10704830" cy="953135"/>
          </a:xfrm>
          <a:prstGeom prst="rect">
            <a:avLst/>
          </a:prstGeom>
          <a:noFill/>
        </p:spPr>
        <p:txBody>
          <a:bodyPr wrap="square" rtlCol="0">
            <a:spAutoFit/>
          </a:bodyPr>
          <a:lstStyle/>
          <a:p>
            <a:pPr algn="ctr"/>
            <a:r>
              <a:rPr lang="en-US" altLang="zh-CN" sz="2800" b="1" spc="-150" dirty="0">
                <a:solidFill>
                  <a:srgbClr val="534F50"/>
                </a:solidFill>
                <a:effectLst/>
                <a:latin typeface="Times New Roman" panose="02020603050405020304" charset="0"/>
                <a:ea typeface="汉仪大宋简" panose="02010609000101010101" charset="-122"/>
                <a:cs typeface="Times New Roman" panose="02020603050405020304" charset="0"/>
              </a:rPr>
              <a:t>Integration of modern design tools in the process of renovation of historical heritage sites for museum and exhibition functions </a:t>
            </a:r>
            <a:endParaRPr lang="en-US" altLang="zh-CN" sz="2800" b="1" spc="-150" dirty="0">
              <a:solidFill>
                <a:srgbClr val="534F50"/>
              </a:solidFill>
              <a:effectLst/>
              <a:latin typeface="Times New Roman" panose="02020603050405020304" charset="0"/>
              <a:ea typeface="汉仪大宋简" panose="02010609000101010101" charset="-122"/>
              <a:cs typeface="Times New Roman" panose="02020603050405020304" charset="0"/>
            </a:endParaRPr>
          </a:p>
        </p:txBody>
      </p:sp>
      <p:cxnSp>
        <p:nvCxnSpPr>
          <p:cNvPr id="4" name="直接连接符 3"/>
          <p:cNvCxnSpPr/>
          <p:nvPr/>
        </p:nvCxnSpPr>
        <p:spPr>
          <a:xfrm>
            <a:off x="7755890" y="2874561"/>
            <a:ext cx="3423920" cy="0"/>
          </a:xfrm>
          <a:prstGeom prst="line">
            <a:avLst/>
          </a:prstGeom>
          <a:ln>
            <a:solidFill>
              <a:srgbClr val="A9956D"/>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329690" y="2286635"/>
            <a:ext cx="9532620" cy="460375"/>
          </a:xfrm>
          <a:prstGeom prst="rect">
            <a:avLst/>
          </a:prstGeom>
          <a:noFill/>
        </p:spPr>
        <p:txBody>
          <a:bodyPr wrap="square" rtlCol="0" anchor="t">
            <a:spAutoFit/>
          </a:bodyPr>
          <a:lstStyle/>
          <a:p>
            <a:pPr algn="ctr"/>
            <a:r>
              <a:rPr lang="en-US" altLang="zh-CN" sz="2400" b="1" spc="-150" dirty="0">
                <a:solidFill>
                  <a:srgbClr val="534F50"/>
                </a:solidFill>
                <a:effectLst/>
                <a:latin typeface="Times New Roman" panose="02020603050405020304" charset="0"/>
                <a:ea typeface="汉仪大宋简" panose="02010609000101010101" charset="-122"/>
                <a:cs typeface="Times New Roman" panose="02020603050405020304" charset="0"/>
                <a:sym typeface="+mn-ea"/>
              </a:rPr>
              <a:t>(using the example of the village of Gangtou in Guangdong province)</a:t>
            </a:r>
            <a:endParaRPr lang="en-US" altLang="zh-CN" sz="2400" b="1" spc="-150" dirty="0">
              <a:solidFill>
                <a:srgbClr val="534F50"/>
              </a:solidFill>
              <a:effectLst/>
              <a:latin typeface="Times New Roman" panose="02020603050405020304" charset="0"/>
              <a:ea typeface="汉仪大宋简" panose="02010609000101010101" charset="-122"/>
              <a:cs typeface="Times New Roman" panose="02020603050405020304" charset="0"/>
              <a:sym typeface="+mn-ea"/>
            </a:endParaRPr>
          </a:p>
        </p:txBody>
      </p:sp>
      <p:sp>
        <p:nvSpPr>
          <p:cNvPr id="8" name="文本框"/>
          <p:cNvSpPr txBox="1">
            <a:spLocks noChangeArrowheads="1"/>
          </p:cNvSpPr>
          <p:nvPr/>
        </p:nvSpPr>
        <p:spPr bwMode="auto">
          <a:xfrm>
            <a:off x="4490085" y="3660140"/>
            <a:ext cx="3211830" cy="310515"/>
          </a:xfrm>
          <a:prstGeom prst="rect">
            <a:avLst/>
          </a:prstGeom>
          <a:solidFill>
            <a:srgbClr val="A9956D"/>
          </a:solidFill>
          <a:ln>
            <a:noFill/>
          </a:ln>
          <a:effectLst/>
        </p:spPr>
        <p:txBody>
          <a:bodyPr vert="horz" wrap="square" lIns="91416" tIns="45708" rIns="91416" bIns="45708"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0" dirty="0">
                <a:solidFill>
                  <a:schemeClr val="bg1"/>
                </a:solidFill>
                <a:latin typeface="等线" panose="02010600030101010101" pitchFamily="2" charset="-122"/>
                <a:ea typeface="等线" panose="02010600030101010101" pitchFamily="2" charset="-122"/>
                <a:cs typeface="+mn-ea"/>
                <a:sym typeface="+mn-lt"/>
              </a:rPr>
              <a:t>name</a:t>
            </a:r>
            <a:r>
              <a:rPr lang="zh-CN" altLang="en-US" sz="1400" b="0" dirty="0">
                <a:solidFill>
                  <a:schemeClr val="bg1"/>
                </a:solidFill>
                <a:latin typeface="等线" panose="02010600030101010101" pitchFamily="2" charset="-122"/>
                <a:ea typeface="等线" panose="02010600030101010101" pitchFamily="2" charset="-122"/>
                <a:cs typeface="+mn-ea"/>
                <a:sym typeface="+mn-lt"/>
              </a:rPr>
              <a:t>：</a:t>
            </a:r>
            <a:r>
              <a:rPr lang="en-US" sz="1400" b="0" dirty="0">
                <a:solidFill>
                  <a:schemeClr val="bg1"/>
                </a:solidFill>
                <a:latin typeface="等线" panose="02010600030101010101" pitchFamily="2" charset="-122"/>
                <a:ea typeface="等线" panose="02010600030101010101" pitchFamily="2" charset="-122"/>
                <a:cs typeface="+mn-ea"/>
                <a:sym typeface="+mn-lt"/>
              </a:rPr>
              <a:t>WangLinzi</a:t>
            </a:r>
            <a:r>
              <a:rPr lang="zh-CN" altLang="en-US" sz="1400" b="0" dirty="0">
                <a:solidFill>
                  <a:schemeClr val="bg1"/>
                </a:solidFill>
                <a:latin typeface="等线" panose="02010600030101010101" pitchFamily="2" charset="-122"/>
                <a:ea typeface="等线" panose="02010600030101010101" pitchFamily="2" charset="-122"/>
                <a:cs typeface="+mn-ea"/>
                <a:sym typeface="+mn-lt"/>
              </a:rPr>
              <a:t>（</a:t>
            </a:r>
            <a:r>
              <a:rPr lang="en-US" altLang="zh-CN" sz="1400" b="0" dirty="0">
                <a:solidFill>
                  <a:schemeClr val="bg1"/>
                </a:solidFill>
                <a:latin typeface="等线" panose="02010600030101010101" pitchFamily="2" charset="-122"/>
                <a:ea typeface="等线" panose="02010600030101010101" pitchFamily="2" charset="-122"/>
                <a:cs typeface="+mn-ea"/>
                <a:sym typeface="+mn-lt"/>
              </a:rPr>
              <a:t>Vincent</a:t>
            </a:r>
            <a:r>
              <a:rPr lang="zh-CN" altLang="en-US" sz="1400" b="0" dirty="0">
                <a:solidFill>
                  <a:schemeClr val="bg1"/>
                </a:solidFill>
                <a:latin typeface="等线" panose="02010600030101010101" pitchFamily="2" charset="-122"/>
                <a:ea typeface="等线" panose="02010600030101010101" pitchFamily="2" charset="-122"/>
                <a:cs typeface="+mn-ea"/>
                <a:sym typeface="+mn-lt"/>
              </a:rPr>
              <a:t>）</a:t>
            </a:r>
            <a:endParaRPr lang="zh-CN" altLang="en-US" sz="1400" b="0" dirty="0">
              <a:solidFill>
                <a:schemeClr val="bg1"/>
              </a:solidFill>
              <a:latin typeface="等线" panose="02010600030101010101" pitchFamily="2" charset="-122"/>
              <a:ea typeface="等线" panose="02010600030101010101" pitchFamily="2" charset="-122"/>
              <a:cs typeface="+mn-ea"/>
              <a:sym typeface="+mn-lt"/>
            </a:endParaRPr>
          </a:p>
        </p:txBody>
      </p:sp>
      <p:pic>
        <p:nvPicPr>
          <p:cNvPr id="6" name="图片 5" descr="未标题-1"/>
          <p:cNvPicPr>
            <a:picLocks noChangeAspect="1"/>
          </p:cNvPicPr>
          <p:nvPr/>
        </p:nvPicPr>
        <p:blipFill>
          <a:blip r:embed="rId3"/>
          <a:srcRect l="7610" t="39074" r="7767" b="39620"/>
          <a:stretch>
            <a:fillRect/>
          </a:stretch>
        </p:blipFill>
        <p:spPr>
          <a:xfrm>
            <a:off x="10411460" y="113665"/>
            <a:ext cx="1576070" cy="561340"/>
          </a:xfrm>
          <a:prstGeom prst="rect">
            <a:avLst/>
          </a:prstGeom>
        </p:spPr>
      </p:pic>
      <p:pic>
        <p:nvPicPr>
          <p:cNvPr id="3" name="图片 2" descr="乌克兰校徽"/>
          <p:cNvPicPr>
            <a:picLocks noChangeAspect="1"/>
          </p:cNvPicPr>
          <p:nvPr/>
        </p:nvPicPr>
        <p:blipFill>
          <a:blip r:embed="rId4"/>
          <a:stretch>
            <a:fillRect/>
          </a:stretch>
        </p:blipFill>
        <p:spPr>
          <a:xfrm>
            <a:off x="93980" y="131445"/>
            <a:ext cx="512445" cy="517525"/>
          </a:xfrm>
          <a:prstGeom prst="rect">
            <a:avLst/>
          </a:prstGeom>
        </p:spPr>
      </p:pic>
      <p:sp>
        <p:nvSpPr>
          <p:cNvPr id="5" name="文本框 4"/>
          <p:cNvSpPr txBox="1"/>
          <p:nvPr/>
        </p:nvSpPr>
        <p:spPr>
          <a:xfrm>
            <a:off x="742950" y="113665"/>
            <a:ext cx="4697095" cy="534670"/>
          </a:xfrm>
          <a:prstGeom prst="rect">
            <a:avLst/>
          </a:prstGeom>
          <a:noFill/>
        </p:spPr>
        <p:txBody>
          <a:bodyPr wrap="square" rtlCol="0">
            <a:noAutofit/>
          </a:bodyPr>
          <a:p>
            <a:pPr algn="ctr"/>
            <a:r>
              <a:rPr lang="en-US" altLang="en-US" sz="1600" b="1">
                <a:solidFill>
                  <a:schemeClr val="tx1"/>
                </a:solidFill>
                <a:latin typeface="微软雅黑" panose="020B0503020204020204" charset="-122"/>
              </a:rPr>
              <a:t>Харьковская</a:t>
            </a:r>
            <a:r>
              <a:rPr lang="en-US" altLang="zh-CN" sz="1600" b="1">
                <a:solidFill>
                  <a:schemeClr val="tx1"/>
                </a:solidFill>
                <a:latin typeface="微软雅黑" panose="020B0503020204020204" charset="-122"/>
              </a:rPr>
              <a:t> </a:t>
            </a:r>
            <a:r>
              <a:rPr lang="en-US" altLang="en-US" sz="1600" b="1">
                <a:solidFill>
                  <a:schemeClr val="tx1"/>
                </a:solidFill>
                <a:latin typeface="微软雅黑" panose="020B0503020204020204" charset="-122"/>
              </a:rPr>
              <a:t>государственная</a:t>
            </a:r>
            <a:r>
              <a:rPr lang="en-US" altLang="zh-CN" sz="1600" b="1">
                <a:solidFill>
                  <a:schemeClr val="tx1"/>
                </a:solidFill>
                <a:latin typeface="微软雅黑" panose="020B0503020204020204" charset="-122"/>
              </a:rPr>
              <a:t> </a:t>
            </a:r>
            <a:r>
              <a:rPr lang="en-US" altLang="en-US" sz="1600" b="1">
                <a:solidFill>
                  <a:schemeClr val="tx1"/>
                </a:solidFill>
                <a:latin typeface="微软雅黑" panose="020B0503020204020204" charset="-122"/>
              </a:rPr>
              <a:t>академия</a:t>
            </a:r>
            <a:r>
              <a:rPr lang="en-US" altLang="zh-CN" sz="1600" b="1">
                <a:solidFill>
                  <a:schemeClr val="tx1"/>
                </a:solidFill>
                <a:latin typeface="微软雅黑" panose="020B0503020204020204" charset="-122"/>
              </a:rPr>
              <a:t> </a:t>
            </a:r>
            <a:r>
              <a:rPr lang="en-US" altLang="en-US" sz="1600" b="1">
                <a:solidFill>
                  <a:schemeClr val="tx1"/>
                </a:solidFill>
                <a:latin typeface="微软雅黑" panose="020B0503020204020204" charset="-122"/>
              </a:rPr>
              <a:t>дизайна</a:t>
            </a:r>
            <a:r>
              <a:rPr lang="en-US" altLang="zh-CN" sz="1600" b="1">
                <a:solidFill>
                  <a:schemeClr val="tx1"/>
                </a:solidFill>
                <a:latin typeface="微软雅黑" panose="020B0503020204020204" charset="-122"/>
              </a:rPr>
              <a:t> </a:t>
            </a:r>
            <a:r>
              <a:rPr lang="en-US" altLang="en-US" sz="1600" b="1">
                <a:solidFill>
                  <a:schemeClr val="tx1"/>
                </a:solidFill>
                <a:latin typeface="微软雅黑" panose="020B0503020204020204" charset="-122"/>
              </a:rPr>
              <a:t>и</a:t>
            </a:r>
            <a:r>
              <a:rPr lang="en-US" altLang="zh-CN" sz="1600" b="1">
                <a:solidFill>
                  <a:schemeClr val="tx1"/>
                </a:solidFill>
                <a:latin typeface="微软雅黑" panose="020B0503020204020204" charset="-122"/>
              </a:rPr>
              <a:t> </a:t>
            </a:r>
            <a:r>
              <a:rPr lang="en-US" altLang="en-US" sz="1600" b="1">
                <a:solidFill>
                  <a:schemeClr val="tx1"/>
                </a:solidFill>
                <a:latin typeface="微软雅黑" panose="020B0503020204020204" charset="-122"/>
              </a:rPr>
              <a:t>искусств</a:t>
            </a:r>
            <a:endParaRPr lang="en-US" altLang="en-US" sz="1600" b="1">
              <a:solidFill>
                <a:schemeClr val="tx1"/>
              </a:solidFill>
              <a:latin typeface="微软雅黑" panose="020B0503020204020204" charset="-122"/>
            </a:endParaRPr>
          </a:p>
        </p:txBody>
      </p:sp>
      <p:cxnSp>
        <p:nvCxnSpPr>
          <p:cNvPr id="9" name="直接连接符 8"/>
          <p:cNvCxnSpPr/>
          <p:nvPr/>
        </p:nvCxnSpPr>
        <p:spPr>
          <a:xfrm>
            <a:off x="742950" y="133985"/>
            <a:ext cx="0" cy="518795"/>
          </a:xfrm>
          <a:prstGeom prst="line">
            <a:avLst/>
          </a:prstGeom>
          <a:ln w="28575" cmpd="sng">
            <a:solidFill>
              <a:schemeClr val="tx1"/>
            </a:solidFill>
            <a:prstDash val="solid"/>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bldLst>
      <p:bldP spid="4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07789879978"/>
          <p:cNvPicPr>
            <a:picLocks noChangeAspect="1"/>
          </p:cNvPicPr>
          <p:nvPr/>
        </p:nvPicPr>
        <p:blipFill>
          <a:blip r:embed="rId1" cstate="print"/>
          <a:stretch>
            <a:fillRect/>
          </a:stretch>
        </p:blipFill>
        <p:spPr>
          <a:xfrm>
            <a:off x="0" y="0"/>
            <a:ext cx="12192000" cy="6856730"/>
          </a:xfrm>
          <a:prstGeom prst="rect">
            <a:avLst/>
          </a:prstGeom>
        </p:spPr>
      </p:pic>
      <p:sp>
        <p:nvSpPr>
          <p:cNvPr id="12" name="文本框 11"/>
          <p:cNvSpPr txBox="1"/>
          <p:nvPr/>
        </p:nvSpPr>
        <p:spPr>
          <a:xfrm>
            <a:off x="4327877" y="294002"/>
            <a:ext cx="3536315" cy="82994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dist"/>
            <a:r>
              <a:rPr lang="zh-CN" altLang="en-US" sz="4800">
                <a:solidFill>
                  <a:srgbClr val="A1967B"/>
                </a:solidFill>
                <a:latin typeface="微软雅黑" panose="020B0503020204020204" charset="-122"/>
                <a:ea typeface="微软雅黑" panose="020B0503020204020204" charset="-122"/>
                <a:sym typeface="+mn-ea"/>
              </a:rPr>
              <a:t>DIRECTORY</a:t>
            </a:r>
            <a:endParaRPr lang="zh-CN" altLang="en-US" sz="4800" b="1" spc="600" dirty="0">
              <a:solidFill>
                <a:srgbClr val="A1967B"/>
              </a:solidFill>
              <a:latin typeface="微软雅黑" panose="020B0503020204020204" charset="-122"/>
              <a:ea typeface="微软雅黑" panose="020B0503020204020204" charset="-122"/>
              <a:cs typeface="汉仪长宋简" panose="02010609000101010101" charset="-122"/>
              <a:sym typeface="+mn-ea"/>
            </a:endParaRPr>
          </a:p>
        </p:txBody>
      </p:sp>
      <p:sp>
        <p:nvSpPr>
          <p:cNvPr id="43" name="椭圆 42"/>
          <p:cNvSpPr/>
          <p:nvPr>
            <p:custDataLst>
              <p:tags r:id="rId2"/>
            </p:custDataLst>
          </p:nvPr>
        </p:nvSpPr>
        <p:spPr>
          <a:xfrm>
            <a:off x="876625" y="1592283"/>
            <a:ext cx="660400" cy="660400"/>
          </a:xfrm>
          <a:prstGeom prst="ellipse">
            <a:avLst/>
          </a:prstGeom>
          <a:solidFill>
            <a:srgbClr val="A995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3200" spc="-150" dirty="0">
                <a:solidFill>
                  <a:schemeClr val="bg1"/>
                </a:solidFill>
                <a:latin typeface="等线" panose="02010600030101010101" pitchFamily="2" charset="-122"/>
                <a:ea typeface="等线" panose="02010600030101010101" pitchFamily="2" charset="-122"/>
              </a:rPr>
              <a:t>1</a:t>
            </a:r>
            <a:endParaRPr lang="en-US" altLang="zh-CN" sz="3200" spc="-150" dirty="0">
              <a:solidFill>
                <a:schemeClr val="bg1"/>
              </a:solidFill>
              <a:latin typeface="等线" panose="02010600030101010101" pitchFamily="2" charset="-122"/>
              <a:ea typeface="等线" panose="02010600030101010101" pitchFamily="2" charset="-122"/>
            </a:endParaRPr>
          </a:p>
        </p:txBody>
      </p:sp>
      <p:sp>
        <p:nvSpPr>
          <p:cNvPr id="38" name="文本框 37"/>
          <p:cNvSpPr txBox="1"/>
          <p:nvPr>
            <p:custDataLst>
              <p:tags r:id="rId3"/>
            </p:custDataLst>
          </p:nvPr>
        </p:nvSpPr>
        <p:spPr>
          <a:xfrm>
            <a:off x="6510020" y="1580515"/>
            <a:ext cx="5228590" cy="566420"/>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a:solidFill>
                  <a:srgbClr val="534F50"/>
                </a:solidFill>
                <a:latin typeface="Times New Roman" panose="02020603050405020304" charset="0"/>
                <a:ea typeface="汉仪大宋简" panose="02010609000101010101" charset="-122"/>
                <a:cs typeface="Times New Roman" panose="02020603050405020304" charset="0"/>
              </a:rPr>
              <a:t>Museum Planning and design</a:t>
            </a:r>
            <a:endParaRPr lang="en-US" altLang="zh-CN" sz="2800" b="1" dirty="0">
              <a:solidFill>
                <a:srgbClr val="534F50"/>
              </a:solidFill>
              <a:latin typeface="Times New Roman" panose="02020603050405020304" charset="0"/>
              <a:ea typeface="汉仪大宋简" panose="02010609000101010101" charset="-122"/>
              <a:cs typeface="Times New Roman" panose="02020603050405020304" charset="0"/>
            </a:endParaRPr>
          </a:p>
          <a:p>
            <a:endParaRPr lang="en-US" altLang="zh-CN" sz="2800" b="1" dirty="0">
              <a:solidFill>
                <a:srgbClr val="534F50"/>
              </a:solidFill>
              <a:latin typeface="Times New Roman" panose="02020603050405020304" charset="0"/>
              <a:ea typeface="汉仪大宋简" panose="02010609000101010101" charset="-122"/>
              <a:cs typeface="Times New Roman" panose="02020603050405020304" charset="0"/>
            </a:endParaRPr>
          </a:p>
        </p:txBody>
      </p:sp>
      <p:sp>
        <p:nvSpPr>
          <p:cNvPr id="41" name="文本框 40"/>
          <p:cNvSpPr txBox="1"/>
          <p:nvPr>
            <p:custDataLst>
              <p:tags r:id="rId4"/>
            </p:custDataLst>
          </p:nvPr>
        </p:nvSpPr>
        <p:spPr>
          <a:xfrm>
            <a:off x="1546225" y="2070100"/>
            <a:ext cx="1744980" cy="325755"/>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l">
              <a:lnSpc>
                <a:spcPct val="150000"/>
              </a:lnSpc>
            </a:pPr>
            <a:r>
              <a:rPr lang="zh-CN" altLang="en-US" sz="1050" b="1" dirty="0">
                <a:solidFill>
                  <a:srgbClr val="534F50"/>
                </a:solidFill>
                <a:latin typeface="汉仪大宋简" panose="02010609000101010101" charset="-122"/>
                <a:ea typeface="汉仪大宋简" panose="02010609000101010101" charset="-122"/>
                <a:sym typeface="+mn-ea"/>
              </a:rPr>
              <a:t>项目前期分析</a:t>
            </a:r>
            <a:endParaRPr sz="1050" dirty="0">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52" name="椭圆 51"/>
          <p:cNvSpPr/>
          <p:nvPr>
            <p:custDataLst>
              <p:tags r:id="rId5"/>
            </p:custDataLst>
          </p:nvPr>
        </p:nvSpPr>
        <p:spPr>
          <a:xfrm>
            <a:off x="5837024" y="1592512"/>
            <a:ext cx="660400" cy="660171"/>
          </a:xfrm>
          <a:prstGeom prst="ellipse">
            <a:avLst/>
          </a:prstGeom>
          <a:solidFill>
            <a:srgbClr val="A995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3200" spc="-150" dirty="0">
                <a:solidFill>
                  <a:schemeClr val="bg1"/>
                </a:solidFill>
                <a:latin typeface="等线" panose="02010600030101010101" pitchFamily="2" charset="-122"/>
                <a:ea typeface="等线" panose="02010600030101010101" pitchFamily="2" charset="-122"/>
              </a:rPr>
              <a:t>2</a:t>
            </a:r>
            <a:endParaRPr lang="en-US" altLang="zh-CN" sz="3200" spc="-150" dirty="0">
              <a:solidFill>
                <a:schemeClr val="bg1"/>
              </a:solidFill>
              <a:latin typeface="等线" panose="02010600030101010101" pitchFamily="2" charset="-122"/>
              <a:ea typeface="等线" panose="02010600030101010101" pitchFamily="2" charset="-122"/>
            </a:endParaRPr>
          </a:p>
        </p:txBody>
      </p:sp>
      <p:sp>
        <p:nvSpPr>
          <p:cNvPr id="53" name="文本框 52"/>
          <p:cNvSpPr txBox="1"/>
          <p:nvPr>
            <p:custDataLst>
              <p:tags r:id="rId6"/>
            </p:custDataLst>
          </p:nvPr>
        </p:nvSpPr>
        <p:spPr>
          <a:xfrm>
            <a:off x="1546225" y="1580515"/>
            <a:ext cx="3776980" cy="573405"/>
          </a:xfrm>
          <a:prstGeom prst="rect">
            <a:avLst/>
          </a:prstGeom>
          <a:noFill/>
        </p:spPr>
        <p:txBody>
          <a:bodyPr wrap="square" rtlCol="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800" b="1" dirty="0">
                <a:solidFill>
                  <a:srgbClr val="534F50"/>
                </a:solidFill>
                <a:latin typeface="Times New Roman" panose="02020603050405020304" charset="0"/>
                <a:ea typeface="汉仪大宋简" panose="02010609000101010101" charset="-122"/>
                <a:cs typeface="Times New Roman" panose="02020603050405020304" charset="0"/>
              </a:rPr>
              <a:t>Pre project analysis</a:t>
            </a:r>
            <a:endParaRPr lang="en-US" altLang="zh-CN" sz="4000" b="1" dirty="0">
              <a:solidFill>
                <a:srgbClr val="534F50"/>
              </a:solidFill>
              <a:latin typeface="汉仪大宋简" panose="02010609000101010101" charset="-122"/>
              <a:ea typeface="汉仪大宋简" panose="02010609000101010101" charset="-122"/>
            </a:endParaRPr>
          </a:p>
        </p:txBody>
      </p:sp>
      <p:sp>
        <p:nvSpPr>
          <p:cNvPr id="4" name="文本框 3"/>
          <p:cNvSpPr txBox="1"/>
          <p:nvPr>
            <p:custDataLst>
              <p:tags r:id="rId7"/>
            </p:custDataLst>
          </p:nvPr>
        </p:nvSpPr>
        <p:spPr>
          <a:xfrm>
            <a:off x="6519846" y="2069219"/>
            <a:ext cx="1254760" cy="33337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1" algn="l">
              <a:lnSpc>
                <a:spcPct val="150000"/>
              </a:lnSpc>
            </a:pPr>
            <a:r>
              <a:rPr lang="zh-CN" altLang="en-US" sz="1050" b="1" dirty="0">
                <a:solidFill>
                  <a:srgbClr val="534F50"/>
                </a:solidFill>
                <a:latin typeface="汉仪大宋简" panose="02010609000101010101" charset="-122"/>
                <a:ea typeface="汉仪大宋简" panose="02010609000101010101" charset="-122"/>
                <a:sym typeface="+mn-ea"/>
              </a:rPr>
              <a:t>博物馆规划及设计</a:t>
            </a:r>
            <a:endParaRPr lang="zh-CN" altLang="en-US" sz="1050" dirty="0">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3" name="文本框 2"/>
          <p:cNvSpPr txBox="1"/>
          <p:nvPr/>
        </p:nvSpPr>
        <p:spPr>
          <a:xfrm>
            <a:off x="1433830" y="2517140"/>
            <a:ext cx="4647565" cy="2861310"/>
          </a:xfrm>
          <a:prstGeom prst="rect">
            <a:avLst/>
          </a:prstGeom>
          <a:noFill/>
        </p:spPr>
        <p:txBody>
          <a:bodyPr wrap="square" rtlCol="0">
            <a:spAutoFit/>
          </a:bodyPr>
          <a:p>
            <a:r>
              <a:rPr lang="en-US" altLang="zh-CN" b="1" dirty="0">
                <a:solidFill>
                  <a:srgbClr val="534F50"/>
                </a:solidFill>
                <a:latin typeface="微软雅黑" panose="020B0503020204020204" charset="-122"/>
                <a:ea typeface="微软雅黑" panose="020B0503020204020204" charset="-122"/>
                <a:sym typeface="+mn-ea"/>
              </a:rPr>
              <a:t>· </a:t>
            </a:r>
            <a:r>
              <a:rPr lang="en-US" altLang="zh-CN" dirty="0">
                <a:solidFill>
                  <a:srgbClr val="534F50"/>
                </a:solidFill>
                <a:latin typeface="微软雅黑" panose="020B0503020204020204" charset="-122"/>
                <a:ea typeface="微软雅黑" panose="020B0503020204020204" charset="-122"/>
                <a:sym typeface="+mn-ea"/>
              </a:rPr>
              <a:t>Location analysis</a:t>
            </a:r>
            <a:endParaRPr lang="en-US" altLang="zh-CN" dirty="0">
              <a:solidFill>
                <a:srgbClr val="534F50"/>
              </a:solidFill>
              <a:latin typeface="微软雅黑" panose="020B0503020204020204" charset="-122"/>
              <a:ea typeface="微软雅黑" panose="020B0503020204020204" charset="-122"/>
              <a:sym typeface="+mn-ea"/>
            </a:endParaRPr>
          </a:p>
          <a:p>
            <a:endParaRPr lang="en-US" altLang="zh-CN" dirty="0">
              <a:solidFill>
                <a:srgbClr val="534F50"/>
              </a:solidFill>
              <a:latin typeface="微软雅黑" panose="020B0503020204020204" charset="-122"/>
              <a:ea typeface="微软雅黑" panose="020B0503020204020204" charset="-122"/>
              <a:sym typeface="+mn-ea"/>
            </a:endParaRPr>
          </a:p>
          <a:p>
            <a:r>
              <a:rPr lang="en-US" altLang="zh-CN" b="1" dirty="0">
                <a:solidFill>
                  <a:srgbClr val="534F50"/>
                </a:solidFill>
                <a:latin typeface="微软雅黑" panose="020B0503020204020204" charset="-122"/>
                <a:ea typeface="微软雅黑" panose="020B0503020204020204" charset="-122"/>
                <a:sym typeface="+mn-ea"/>
              </a:rPr>
              <a:t>· </a:t>
            </a:r>
            <a:r>
              <a:rPr lang="en-US" altLang="zh-CN" dirty="0">
                <a:solidFill>
                  <a:srgbClr val="534F50"/>
                </a:solidFill>
                <a:latin typeface="微软雅黑" panose="020B0503020204020204" charset="-122"/>
                <a:ea typeface="微软雅黑" panose="020B0503020204020204" charset="-122"/>
                <a:sym typeface="+mn-ea"/>
              </a:rPr>
              <a:t>Analysis of Huadu District, Guangzhou</a:t>
            </a:r>
            <a:endParaRPr lang="en-US" altLang="zh-CN" dirty="0">
              <a:solidFill>
                <a:srgbClr val="534F50"/>
              </a:solidFill>
              <a:latin typeface="微软雅黑" panose="020B0503020204020204" charset="-122"/>
              <a:ea typeface="微软雅黑" panose="020B0503020204020204" charset="-122"/>
              <a:sym typeface="+mn-ea"/>
            </a:endParaRPr>
          </a:p>
          <a:p>
            <a:endParaRPr lang="en-US" altLang="zh-CN" dirty="0">
              <a:solidFill>
                <a:srgbClr val="534F50"/>
              </a:solidFill>
              <a:latin typeface="微软雅黑" panose="020B0503020204020204" charset="-122"/>
              <a:ea typeface="微软雅黑" panose="020B0503020204020204" charset="-122"/>
              <a:sym typeface="+mn-ea"/>
            </a:endParaRPr>
          </a:p>
          <a:p>
            <a:r>
              <a:rPr lang="en-US" altLang="zh-CN" b="1" dirty="0">
                <a:solidFill>
                  <a:srgbClr val="534F50"/>
                </a:solidFill>
                <a:latin typeface="微软雅黑" panose="020B0503020204020204" charset="-122"/>
                <a:ea typeface="微软雅黑" panose="020B0503020204020204" charset="-122"/>
                <a:sym typeface="+mn-ea"/>
              </a:rPr>
              <a:t>· </a:t>
            </a:r>
            <a:r>
              <a:rPr lang="en-US" altLang="zh-CN" dirty="0">
                <a:solidFill>
                  <a:srgbClr val="534F50"/>
                </a:solidFill>
                <a:latin typeface="微软雅黑" panose="020B0503020204020204" charset="-122"/>
                <a:ea typeface="微软雅黑" panose="020B0503020204020204" charset="-122"/>
                <a:sym typeface="+mn-ea"/>
              </a:rPr>
              <a:t>Analysis of Gangtou Village</a:t>
            </a:r>
            <a:endParaRPr lang="en-US" altLang="zh-CN" dirty="0">
              <a:solidFill>
                <a:srgbClr val="534F50"/>
              </a:solidFill>
              <a:latin typeface="微软雅黑" panose="020B0503020204020204" charset="-122"/>
              <a:ea typeface="微软雅黑" panose="020B0503020204020204" charset="-122"/>
              <a:sym typeface="+mn-ea"/>
            </a:endParaRPr>
          </a:p>
          <a:p>
            <a:endParaRPr lang="en-US" altLang="zh-CN" dirty="0">
              <a:solidFill>
                <a:srgbClr val="534F50"/>
              </a:solidFill>
              <a:latin typeface="微软雅黑" panose="020B0503020204020204" charset="-122"/>
              <a:ea typeface="微软雅黑" panose="020B0503020204020204" charset="-122"/>
              <a:sym typeface="+mn-ea"/>
            </a:endParaRPr>
          </a:p>
          <a:p>
            <a:r>
              <a:rPr lang="en-US" altLang="zh-CN" b="1" dirty="0">
                <a:solidFill>
                  <a:srgbClr val="534F50"/>
                </a:solidFill>
                <a:latin typeface="微软雅黑" panose="020B0503020204020204" charset="-122"/>
                <a:ea typeface="微软雅黑" panose="020B0503020204020204" charset="-122"/>
                <a:sym typeface="+mn-ea"/>
              </a:rPr>
              <a:t>· </a:t>
            </a:r>
            <a:r>
              <a:rPr lang="en-US" altLang="zh-CN" dirty="0">
                <a:solidFill>
                  <a:srgbClr val="534F50"/>
                </a:solidFill>
                <a:latin typeface="微软雅黑" panose="020B0503020204020204" charset="-122"/>
                <a:ea typeface="微软雅黑" panose="020B0503020204020204" charset="-122"/>
                <a:sym typeface="+mn-ea"/>
              </a:rPr>
              <a:t>Analysis of existing problems</a:t>
            </a:r>
            <a:endParaRPr lang="en-US" altLang="zh-CN" dirty="0">
              <a:solidFill>
                <a:srgbClr val="534F50"/>
              </a:solidFill>
              <a:latin typeface="微软雅黑" panose="020B0503020204020204" charset="-122"/>
              <a:ea typeface="微软雅黑" panose="020B0503020204020204" charset="-122"/>
              <a:sym typeface="+mn-ea"/>
            </a:endParaRPr>
          </a:p>
          <a:p>
            <a:endParaRPr lang="en-US" altLang="zh-CN" dirty="0">
              <a:solidFill>
                <a:srgbClr val="534F50"/>
              </a:solidFill>
              <a:latin typeface="微软雅黑" panose="020B0503020204020204" charset="-122"/>
              <a:ea typeface="微软雅黑" panose="020B0503020204020204" charset="-122"/>
              <a:sym typeface="+mn-ea"/>
            </a:endParaRPr>
          </a:p>
          <a:p>
            <a:r>
              <a:rPr lang="en-US" altLang="zh-CN" b="1" dirty="0">
                <a:solidFill>
                  <a:srgbClr val="534F50"/>
                </a:solidFill>
                <a:latin typeface="微软雅黑" panose="020B0503020204020204" charset="-122"/>
                <a:ea typeface="微软雅黑" panose="020B0503020204020204" charset="-122"/>
                <a:sym typeface="+mn-ea"/>
              </a:rPr>
              <a:t>· </a:t>
            </a:r>
            <a:r>
              <a:rPr lang="en-US" altLang="zh-CN" dirty="0">
                <a:solidFill>
                  <a:srgbClr val="534F50"/>
                </a:solidFill>
                <a:latin typeface="微软雅黑" panose="020B0503020204020204" charset="-122"/>
                <a:ea typeface="微软雅黑" panose="020B0503020204020204" charset="-122"/>
                <a:sym typeface="+mn-ea"/>
              </a:rPr>
              <a:t>Research objectives</a:t>
            </a:r>
            <a:endParaRPr lang="en-US" altLang="zh-CN" dirty="0">
              <a:solidFill>
                <a:srgbClr val="534F50"/>
              </a:solidFill>
              <a:latin typeface="微软雅黑" panose="020B0503020204020204" charset="-122"/>
              <a:ea typeface="微软雅黑" panose="020B0503020204020204" charset="-122"/>
              <a:sym typeface="+mn-ea"/>
            </a:endParaRPr>
          </a:p>
          <a:p>
            <a:endParaRPr lang="en-US" altLang="zh-CN" dirty="0">
              <a:solidFill>
                <a:srgbClr val="534F50"/>
              </a:solidFill>
              <a:latin typeface="微软雅黑" panose="020B0503020204020204" charset="-122"/>
              <a:ea typeface="微软雅黑" panose="020B0503020204020204" charset="-122"/>
              <a:sym typeface="+mn-ea"/>
            </a:endParaRPr>
          </a:p>
        </p:txBody>
      </p:sp>
      <p:sp>
        <p:nvSpPr>
          <p:cNvPr id="5" name="文本框 4"/>
          <p:cNvSpPr txBox="1"/>
          <p:nvPr/>
        </p:nvSpPr>
        <p:spPr>
          <a:xfrm>
            <a:off x="6519545" y="2517140"/>
            <a:ext cx="4064000" cy="2861310"/>
          </a:xfrm>
          <a:prstGeom prst="rect">
            <a:avLst/>
          </a:prstGeom>
          <a:noFill/>
        </p:spPr>
        <p:txBody>
          <a:bodyPr wrap="square" rtlCol="0">
            <a:spAutoFit/>
          </a:bodyPr>
          <a:p>
            <a:pPr algn="l"/>
            <a:r>
              <a:rPr lang="en-US" altLang="zh-CN" b="1" dirty="0">
                <a:solidFill>
                  <a:srgbClr val="534F50"/>
                </a:solidFill>
                <a:latin typeface="微软雅黑" panose="020B0503020204020204" charset="-122"/>
                <a:ea typeface="微软雅黑" panose="020B0503020204020204" charset="-122"/>
                <a:sym typeface="+mn-ea"/>
              </a:rPr>
              <a:t>· </a:t>
            </a:r>
            <a:r>
              <a:rPr lang="en-US" altLang="zh-CN" dirty="0">
                <a:solidFill>
                  <a:srgbClr val="534F50"/>
                </a:solidFill>
                <a:latin typeface="微软雅黑" panose="020B0503020204020204" charset="-122"/>
                <a:ea typeface="微软雅黑" panose="020B0503020204020204" charset="-122"/>
                <a:sym typeface="+mn-ea"/>
              </a:rPr>
              <a:t>Research object</a:t>
            </a:r>
            <a:endParaRPr lang="en-US" altLang="zh-CN" dirty="0">
              <a:solidFill>
                <a:srgbClr val="534F50"/>
              </a:solidFill>
              <a:latin typeface="微软雅黑" panose="020B0503020204020204" charset="-122"/>
              <a:ea typeface="微软雅黑" panose="020B0503020204020204" charset="-122"/>
              <a:sym typeface="+mn-ea"/>
            </a:endParaRPr>
          </a:p>
          <a:p>
            <a:pPr algn="l"/>
            <a:endParaRPr lang="en-US" altLang="zh-CN" dirty="0">
              <a:solidFill>
                <a:srgbClr val="534F50"/>
              </a:solidFill>
              <a:latin typeface="微软雅黑" panose="020B0503020204020204" charset="-122"/>
              <a:ea typeface="微软雅黑" panose="020B0503020204020204" charset="-122"/>
              <a:sym typeface="+mn-ea"/>
            </a:endParaRPr>
          </a:p>
          <a:p>
            <a:pPr algn="l"/>
            <a:r>
              <a:rPr lang="en-US" altLang="zh-CN" b="1" dirty="0">
                <a:solidFill>
                  <a:srgbClr val="534F50"/>
                </a:solidFill>
                <a:latin typeface="微软雅黑" panose="020B0503020204020204" charset="-122"/>
                <a:ea typeface="微软雅黑" panose="020B0503020204020204" charset="-122"/>
                <a:sym typeface="+mn-ea"/>
              </a:rPr>
              <a:t>· </a:t>
            </a:r>
            <a:r>
              <a:rPr lang="en-US" altLang="zh-CN" dirty="0">
                <a:solidFill>
                  <a:srgbClr val="534F50"/>
                </a:solidFill>
                <a:latin typeface="微软雅黑" panose="020B0503020204020204" charset="-122"/>
                <a:ea typeface="微软雅黑" panose="020B0503020204020204" charset="-122"/>
                <a:sym typeface="+mn-ea"/>
              </a:rPr>
              <a:t>Service population</a:t>
            </a:r>
            <a:endParaRPr lang="en-US" altLang="zh-CN" dirty="0">
              <a:solidFill>
                <a:srgbClr val="534F50"/>
              </a:solidFill>
              <a:latin typeface="微软雅黑" panose="020B0503020204020204" charset="-122"/>
              <a:ea typeface="微软雅黑" panose="020B0503020204020204" charset="-122"/>
              <a:sym typeface="+mn-ea"/>
            </a:endParaRPr>
          </a:p>
          <a:p>
            <a:pPr algn="l"/>
            <a:endParaRPr lang="en-US" altLang="zh-CN" dirty="0">
              <a:solidFill>
                <a:srgbClr val="534F50"/>
              </a:solidFill>
              <a:latin typeface="微软雅黑" panose="020B0503020204020204" charset="-122"/>
              <a:ea typeface="微软雅黑" panose="020B0503020204020204" charset="-122"/>
              <a:sym typeface="+mn-ea"/>
            </a:endParaRPr>
          </a:p>
          <a:p>
            <a:pPr algn="l"/>
            <a:r>
              <a:rPr lang="en-US" altLang="zh-CN" b="1" dirty="0">
                <a:solidFill>
                  <a:srgbClr val="534F50"/>
                </a:solidFill>
                <a:latin typeface="微软雅黑" panose="020B0503020204020204" charset="-122"/>
                <a:ea typeface="微软雅黑" panose="020B0503020204020204" charset="-122"/>
                <a:sym typeface="+mn-ea"/>
              </a:rPr>
              <a:t>· </a:t>
            </a:r>
            <a:r>
              <a:rPr lang="en-US" altLang="zh-CN" dirty="0">
                <a:solidFill>
                  <a:srgbClr val="534F50"/>
                </a:solidFill>
                <a:latin typeface="微软雅黑" panose="020B0503020204020204" charset="-122"/>
                <a:ea typeface="微软雅黑" panose="020B0503020204020204" charset="-122"/>
                <a:sym typeface="+mn-ea"/>
              </a:rPr>
              <a:t>Plane scheme</a:t>
            </a:r>
            <a:endParaRPr lang="en-US" altLang="zh-CN" dirty="0">
              <a:solidFill>
                <a:srgbClr val="534F50"/>
              </a:solidFill>
              <a:latin typeface="微软雅黑" panose="020B0503020204020204" charset="-122"/>
              <a:ea typeface="微软雅黑" panose="020B0503020204020204" charset="-122"/>
              <a:sym typeface="+mn-ea"/>
            </a:endParaRPr>
          </a:p>
          <a:p>
            <a:pPr algn="l"/>
            <a:endParaRPr lang="en-US" altLang="zh-CN" dirty="0">
              <a:solidFill>
                <a:srgbClr val="534F50"/>
              </a:solidFill>
              <a:latin typeface="微软雅黑" panose="020B0503020204020204" charset="-122"/>
              <a:ea typeface="微软雅黑" panose="020B0503020204020204" charset="-122"/>
              <a:sym typeface="+mn-ea"/>
            </a:endParaRPr>
          </a:p>
          <a:p>
            <a:pPr algn="l"/>
            <a:r>
              <a:rPr lang="en-US" altLang="zh-CN" b="1" dirty="0">
                <a:solidFill>
                  <a:srgbClr val="534F50"/>
                </a:solidFill>
                <a:latin typeface="微软雅黑" panose="020B0503020204020204" charset="-122"/>
                <a:ea typeface="微软雅黑" panose="020B0503020204020204" charset="-122"/>
                <a:sym typeface="+mn-ea"/>
              </a:rPr>
              <a:t>· </a:t>
            </a:r>
            <a:r>
              <a:rPr lang="en-US" altLang="zh-CN" dirty="0">
                <a:solidFill>
                  <a:srgbClr val="534F50"/>
                </a:solidFill>
                <a:latin typeface="微软雅黑" panose="020B0503020204020204" charset="-122"/>
                <a:ea typeface="微软雅黑" panose="020B0503020204020204" charset="-122"/>
                <a:sym typeface="+mn-ea"/>
              </a:rPr>
              <a:t>Effect sketch</a:t>
            </a:r>
            <a:endParaRPr lang="en-US" altLang="zh-CN" dirty="0">
              <a:solidFill>
                <a:srgbClr val="534F50"/>
              </a:solidFill>
              <a:latin typeface="微软雅黑" panose="020B0503020204020204" charset="-122"/>
              <a:ea typeface="微软雅黑" panose="020B0503020204020204" charset="-122"/>
              <a:sym typeface="+mn-ea"/>
            </a:endParaRPr>
          </a:p>
          <a:p>
            <a:pPr algn="l"/>
            <a:endParaRPr lang="en-US" altLang="zh-CN" dirty="0">
              <a:solidFill>
                <a:srgbClr val="534F50"/>
              </a:solidFill>
              <a:latin typeface="微软雅黑" panose="020B0503020204020204" charset="-122"/>
              <a:ea typeface="微软雅黑" panose="020B0503020204020204" charset="-122"/>
              <a:sym typeface="+mn-ea"/>
            </a:endParaRPr>
          </a:p>
          <a:p>
            <a:pPr algn="l"/>
            <a:r>
              <a:rPr lang="en-US" altLang="zh-CN" b="1" dirty="0">
                <a:solidFill>
                  <a:srgbClr val="534F50"/>
                </a:solidFill>
                <a:latin typeface="微软雅黑" panose="020B0503020204020204" charset="-122"/>
                <a:ea typeface="微软雅黑" panose="020B0503020204020204" charset="-122"/>
                <a:sym typeface="+mn-ea"/>
              </a:rPr>
              <a:t>· </a:t>
            </a:r>
            <a:r>
              <a:rPr lang="en-US" altLang="zh-CN" dirty="0">
                <a:solidFill>
                  <a:srgbClr val="534F50"/>
                </a:solidFill>
                <a:latin typeface="微软雅黑" panose="020B0503020204020204" charset="-122"/>
                <a:ea typeface="微软雅黑" panose="020B0503020204020204" charset="-122"/>
                <a:sym typeface="+mn-ea"/>
              </a:rPr>
              <a:t>Renderings</a:t>
            </a:r>
            <a:endParaRPr lang="en-US" altLang="zh-CN" dirty="0">
              <a:solidFill>
                <a:srgbClr val="534F50"/>
              </a:solidFill>
              <a:latin typeface="微软雅黑" panose="020B0503020204020204" charset="-122"/>
              <a:ea typeface="微软雅黑" panose="020B0503020204020204" charset="-122"/>
              <a:sym typeface="+mn-ea"/>
            </a:endParaRPr>
          </a:p>
          <a:p>
            <a:pPr algn="l"/>
            <a:endParaRPr lang="en-US" altLang="zh-CN" dirty="0">
              <a:solidFill>
                <a:srgbClr val="534F50"/>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89078978978"/>
          <p:cNvPicPr>
            <a:picLocks noChangeAspect="1"/>
          </p:cNvPicPr>
          <p:nvPr/>
        </p:nvPicPr>
        <p:blipFill>
          <a:blip r:embed="rId1" cstate="print"/>
          <a:stretch>
            <a:fillRect/>
          </a:stretch>
        </p:blipFill>
        <p:spPr>
          <a:xfrm>
            <a:off x="0" y="1270"/>
            <a:ext cx="12192000" cy="6856730"/>
          </a:xfrm>
          <a:prstGeom prst="rect">
            <a:avLst/>
          </a:prstGeom>
        </p:spPr>
      </p:pic>
      <p:sp>
        <p:nvSpPr>
          <p:cNvPr id="4" name="文本框 3"/>
          <p:cNvSpPr txBox="1"/>
          <p:nvPr/>
        </p:nvSpPr>
        <p:spPr>
          <a:xfrm>
            <a:off x="2979738" y="3395980"/>
            <a:ext cx="6311265" cy="414020"/>
          </a:xfrm>
          <a:prstGeom prst="rect">
            <a:avLst/>
          </a:prstGeom>
          <a:noFill/>
        </p:spPr>
        <p:txBody>
          <a:bodyPr wrap="square" rtlCol="0">
            <a:spAutoFit/>
          </a:bodyPr>
          <a:lstStyle/>
          <a:p>
            <a:pPr marL="0" lvl="1" indent="0" algn="ctr" hangingPunct="0">
              <a:lnSpc>
                <a:spcPct val="150000"/>
              </a:lnSpc>
              <a:buFont typeface="Arial" panose="020B0604020202020204" pitchFamily="34" charset="0"/>
              <a:buNone/>
            </a:pPr>
            <a:r>
              <a:rPr lang="zh-CN" altLang="en-US" sz="1400" b="1" dirty="0">
                <a:solidFill>
                  <a:srgbClr val="534F50"/>
                </a:solidFill>
                <a:latin typeface="汉仪大宋简" panose="02010609000101010101" charset="-122"/>
                <a:ea typeface="汉仪大宋简" panose="02010609000101010101" charset="-122"/>
                <a:sym typeface="+mn-ea"/>
              </a:rPr>
              <a:t>项目前期分析</a:t>
            </a:r>
            <a:r>
              <a:rPr sz="1400" dirty="0">
                <a:solidFill>
                  <a:schemeClr val="bg1">
                    <a:lumMod val="50000"/>
                  </a:schemeClr>
                </a:solidFill>
                <a:latin typeface="等线" panose="02010600030101010101" pitchFamily="2" charset="-122"/>
                <a:ea typeface="等线" panose="02010600030101010101" pitchFamily="2" charset="-122"/>
                <a:cs typeface="+mn-ea"/>
                <a:sym typeface="+mn-lt"/>
              </a:rPr>
              <a:t> </a:t>
            </a:r>
            <a:endParaRPr sz="1400" dirty="0">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9" name="文本框 8"/>
          <p:cNvSpPr txBox="1"/>
          <p:nvPr/>
        </p:nvSpPr>
        <p:spPr>
          <a:xfrm>
            <a:off x="3302635" y="2613660"/>
            <a:ext cx="5773420" cy="829945"/>
          </a:xfrm>
          <a:prstGeom prst="rect">
            <a:avLst/>
          </a:prstGeom>
          <a:noFill/>
        </p:spPr>
        <p:txBody>
          <a:bodyPr wrap="square" rtlCol="0">
            <a:spAutoFit/>
          </a:bodyPr>
          <a:lstStyle/>
          <a:p>
            <a:pPr algn="ctr"/>
            <a:r>
              <a:rPr lang="en-US" altLang="zh-CN" sz="4800" b="1" dirty="0">
                <a:solidFill>
                  <a:srgbClr val="534F50"/>
                </a:solidFill>
                <a:latin typeface="Times New Roman" panose="02020603050405020304" charset="0"/>
                <a:ea typeface="汉仪大宋简" panose="02010609000101010101" charset="-122"/>
                <a:cs typeface="Times New Roman" panose="02020603050405020304" charset="0"/>
                <a:sym typeface="+mn-ea"/>
              </a:rPr>
              <a:t>Pre project analysis</a:t>
            </a:r>
            <a:endParaRPr lang="zh-CN" altLang="en-US" sz="4800" b="1" dirty="0">
              <a:solidFill>
                <a:srgbClr val="534F50"/>
              </a:solidFill>
              <a:latin typeface="汉仪大宋简" panose="02010609000101010101" charset="-122"/>
              <a:ea typeface="汉仪大宋简" panose="02010609000101010101" charset="-122"/>
              <a:sym typeface="+mn-ea"/>
            </a:endParaRPr>
          </a:p>
        </p:txBody>
      </p:sp>
      <p:sp>
        <p:nvSpPr>
          <p:cNvPr id="10" name="椭圆 9"/>
          <p:cNvSpPr/>
          <p:nvPr/>
        </p:nvSpPr>
        <p:spPr>
          <a:xfrm>
            <a:off x="5651500" y="1664335"/>
            <a:ext cx="889000" cy="889000"/>
          </a:xfrm>
          <a:prstGeom prst="ellipse">
            <a:avLst/>
          </a:prstGeom>
          <a:solidFill>
            <a:srgbClr val="A995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4400" spc="-150" dirty="0">
                <a:solidFill>
                  <a:schemeClr val="bg1"/>
                </a:solidFill>
                <a:latin typeface="等线" panose="02010600030101010101" pitchFamily="2" charset="-122"/>
                <a:ea typeface="等线" panose="02010600030101010101" pitchFamily="2" charset="-122"/>
              </a:rPr>
              <a:t>1</a:t>
            </a:r>
            <a:endParaRPr lang="en-US" altLang="zh-CN" sz="4400" spc="-150" dirty="0">
              <a:solidFill>
                <a:schemeClr val="bg1"/>
              </a:solidFill>
              <a:latin typeface="等线" panose="02010600030101010101" pitchFamily="2" charset="-122"/>
              <a:ea typeface="等线"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bldLst>
      <p:bldP spid="4"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07789879978"/>
          <p:cNvPicPr>
            <a:picLocks noChangeAspect="1"/>
          </p:cNvPicPr>
          <p:nvPr/>
        </p:nvPicPr>
        <p:blipFill>
          <a:blip r:embed="rId1" cstate="print"/>
          <a:stretch>
            <a:fillRect/>
          </a:stretch>
        </p:blipFill>
        <p:spPr>
          <a:xfrm>
            <a:off x="0" y="0"/>
            <a:ext cx="12192000" cy="6856730"/>
          </a:xfrm>
          <a:prstGeom prst="rect">
            <a:avLst/>
          </a:prstGeom>
        </p:spPr>
      </p:pic>
      <p:pic>
        <p:nvPicPr>
          <p:cNvPr id="3" name="图片 2"/>
          <p:cNvPicPr>
            <a:picLocks noChangeAspect="1"/>
          </p:cNvPicPr>
          <p:nvPr/>
        </p:nvPicPr>
        <p:blipFill>
          <a:blip r:embed="rId2"/>
          <a:srcRect l="9910" t="31519" r="9724"/>
          <a:stretch>
            <a:fillRect/>
          </a:stretch>
        </p:blipFill>
        <p:spPr>
          <a:xfrm>
            <a:off x="693420" y="3569970"/>
            <a:ext cx="6193790" cy="2764790"/>
          </a:xfrm>
          <a:prstGeom prst="rect">
            <a:avLst/>
          </a:prstGeom>
        </p:spPr>
      </p:pic>
      <p:pic>
        <p:nvPicPr>
          <p:cNvPr id="4" name="图片 3"/>
          <p:cNvPicPr>
            <a:picLocks noChangeAspect="1"/>
          </p:cNvPicPr>
          <p:nvPr/>
        </p:nvPicPr>
        <p:blipFill>
          <a:blip r:embed="rId3"/>
          <a:srcRect l="6019" b="-3757"/>
          <a:stretch>
            <a:fillRect/>
          </a:stretch>
        </p:blipFill>
        <p:spPr>
          <a:xfrm>
            <a:off x="7100570" y="948690"/>
            <a:ext cx="4363085" cy="2621280"/>
          </a:xfrm>
          <a:prstGeom prst="rect">
            <a:avLst/>
          </a:prstGeom>
        </p:spPr>
      </p:pic>
      <p:pic>
        <p:nvPicPr>
          <p:cNvPr id="5" name="图片 4"/>
          <p:cNvPicPr>
            <a:picLocks noChangeAspect="1"/>
          </p:cNvPicPr>
          <p:nvPr/>
        </p:nvPicPr>
        <p:blipFill>
          <a:blip r:embed="rId4"/>
          <a:stretch>
            <a:fillRect/>
          </a:stretch>
        </p:blipFill>
        <p:spPr>
          <a:xfrm>
            <a:off x="7100570" y="3569970"/>
            <a:ext cx="4366260" cy="2772410"/>
          </a:xfrm>
          <a:prstGeom prst="rect">
            <a:avLst/>
          </a:prstGeom>
        </p:spPr>
      </p:pic>
      <p:sp>
        <p:nvSpPr>
          <p:cNvPr id="7" name="文本框 6"/>
          <p:cNvSpPr txBox="1"/>
          <p:nvPr/>
        </p:nvSpPr>
        <p:spPr>
          <a:xfrm>
            <a:off x="685800" y="948690"/>
            <a:ext cx="6201410" cy="2549525"/>
          </a:xfrm>
          <a:prstGeom prst="rect">
            <a:avLst/>
          </a:prstGeom>
          <a:noFill/>
        </p:spPr>
        <p:txBody>
          <a:bodyPr wrap="square" rtlCol="0">
            <a:noAutofit/>
          </a:bodyPr>
          <a:p>
            <a:pPr>
              <a:lnSpc>
                <a:spcPct val="110000"/>
              </a:lnSpc>
            </a:pPr>
            <a:r>
              <a:rPr lang="en-US" altLang="zh-CN">
                <a:latin typeface="Times New Roman" panose="02020603050405020304" charset="0"/>
                <a:cs typeface="Times New Roman" panose="02020603050405020304" charset="0"/>
              </a:rPr>
              <a:t>The project is located in the Pearl River Delta with developed water system.</a:t>
            </a:r>
            <a:endParaRPr lang="en-US" altLang="zh-CN">
              <a:latin typeface="Times New Roman" panose="02020603050405020304" charset="0"/>
              <a:cs typeface="Times New Roman" panose="02020603050405020304" charset="0"/>
            </a:endParaRPr>
          </a:p>
          <a:p>
            <a:pPr>
              <a:lnSpc>
                <a:spcPct val="110000"/>
              </a:lnSpc>
            </a:pPr>
            <a:endParaRPr lang="en-US" altLang="zh-CN">
              <a:latin typeface="Times New Roman" panose="02020603050405020304" charset="0"/>
              <a:cs typeface="Times New Roman" panose="02020603050405020304" charset="0"/>
            </a:endParaRPr>
          </a:p>
          <a:p>
            <a:pPr>
              <a:lnSpc>
                <a:spcPct val="110000"/>
              </a:lnSpc>
            </a:pPr>
            <a:r>
              <a:rPr lang="en-US" altLang="zh-CN">
                <a:latin typeface="Times New Roman" panose="02020603050405020304" charset="0"/>
                <a:cs typeface="Times New Roman" panose="02020603050405020304" charset="0"/>
              </a:rPr>
              <a:t>Beijing Hong Kong Expressway and Guangzhou Lianyungang Expressway provide convenient transportation.</a:t>
            </a:r>
            <a:endParaRPr lang="en-US" altLang="zh-CN">
              <a:latin typeface="Times New Roman" panose="02020603050405020304" charset="0"/>
              <a:cs typeface="Times New Roman" panose="02020603050405020304" charset="0"/>
            </a:endParaRPr>
          </a:p>
          <a:p>
            <a:pPr>
              <a:lnSpc>
                <a:spcPct val="110000"/>
              </a:lnSpc>
            </a:pPr>
            <a:endParaRPr lang="en-US" altLang="zh-CN">
              <a:latin typeface="Times New Roman" panose="02020603050405020304" charset="0"/>
              <a:cs typeface="Times New Roman" panose="02020603050405020304" charset="0"/>
            </a:endParaRPr>
          </a:p>
          <a:p>
            <a:pPr>
              <a:lnSpc>
                <a:spcPct val="110000"/>
              </a:lnSpc>
            </a:pPr>
            <a:r>
              <a:rPr lang="en-US" altLang="zh-CN">
                <a:latin typeface="Times New Roman" panose="02020603050405020304" charset="0"/>
                <a:cs typeface="Times New Roman" panose="02020603050405020304" charset="0"/>
              </a:rPr>
              <a:t>It is 10 kilometers away from Guangzhou Baiyun Airport and 36 kilometers away from Guangzhou urban area.</a:t>
            </a:r>
            <a:endParaRPr lang="en-US" altLang="zh-CN">
              <a:latin typeface="Times New Roman" panose="02020603050405020304" charset="0"/>
              <a:cs typeface="Times New Roman" panose="02020603050405020304" charset="0"/>
            </a:endParaRPr>
          </a:p>
          <a:p>
            <a:pPr>
              <a:lnSpc>
                <a:spcPct val="110000"/>
              </a:lnSpc>
            </a:pPr>
            <a:endParaRPr lang="en-US" altLang="zh-CN">
              <a:latin typeface="Times New Roman" panose="02020603050405020304" charset="0"/>
              <a:cs typeface="Times New Roman" panose="02020603050405020304" charset="0"/>
            </a:endParaRPr>
          </a:p>
        </p:txBody>
      </p:sp>
      <p:sp>
        <p:nvSpPr>
          <p:cNvPr id="8" name="椭圆 7"/>
          <p:cNvSpPr/>
          <p:nvPr/>
        </p:nvSpPr>
        <p:spPr>
          <a:xfrm>
            <a:off x="9360535" y="1697990"/>
            <a:ext cx="168275" cy="168275"/>
          </a:xfrm>
          <a:prstGeom prst="ellipse">
            <a:avLst/>
          </a:prstGeom>
          <a:solidFill>
            <a:schemeClr val="accent6">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椭圆 9"/>
          <p:cNvSpPr/>
          <p:nvPr/>
        </p:nvSpPr>
        <p:spPr>
          <a:xfrm>
            <a:off x="9086850" y="4143375"/>
            <a:ext cx="168275" cy="168275"/>
          </a:xfrm>
          <a:prstGeom prst="ellipse">
            <a:avLst/>
          </a:prstGeom>
          <a:solidFill>
            <a:schemeClr val="accent6">
              <a:lumMod val="75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1" name="椭圆 10"/>
          <p:cNvSpPr/>
          <p:nvPr/>
        </p:nvSpPr>
        <p:spPr>
          <a:xfrm rot="20520000">
            <a:off x="3457575" y="4615180"/>
            <a:ext cx="1224915" cy="915035"/>
          </a:xfrm>
          <a:prstGeom prst="ellipse">
            <a:avLst/>
          </a:prstGeom>
          <a:noFill/>
          <a:ln w="69850" cmpd="sng">
            <a:solidFill>
              <a:schemeClr val="accent6">
                <a:lumMod val="75000"/>
              </a:schemeClr>
            </a:solidFill>
            <a:prstDash val="sysDot"/>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4038600" y="5529580"/>
            <a:ext cx="1106170" cy="521970"/>
          </a:xfrm>
          <a:prstGeom prst="rect">
            <a:avLst/>
          </a:prstGeom>
          <a:noFill/>
        </p:spPr>
        <p:txBody>
          <a:bodyPr wrap="square" rtlCol="0">
            <a:spAutoFit/>
          </a:bodyPr>
          <a:p>
            <a:pPr algn="ctr"/>
            <a:r>
              <a:rPr lang="en-US" altLang="zh-CN" sz="2800">
                <a:solidFill>
                  <a:schemeClr val="bg1"/>
                </a:solidFill>
              </a:rPr>
              <a:t>SITE</a:t>
            </a:r>
            <a:endParaRPr lang="en-US" altLang="zh-CN" sz="2800">
              <a:solidFill>
                <a:schemeClr val="bg1"/>
              </a:solidFill>
            </a:endParaRPr>
          </a:p>
        </p:txBody>
      </p:sp>
      <p:sp>
        <p:nvSpPr>
          <p:cNvPr id="13" name="文本框 12"/>
          <p:cNvSpPr txBox="1"/>
          <p:nvPr/>
        </p:nvSpPr>
        <p:spPr>
          <a:xfrm>
            <a:off x="8891270" y="1865630"/>
            <a:ext cx="1106170" cy="654685"/>
          </a:xfrm>
          <a:prstGeom prst="rect">
            <a:avLst/>
          </a:prstGeom>
          <a:noFill/>
        </p:spPr>
        <p:txBody>
          <a:bodyPr wrap="square" rtlCol="0">
            <a:noAutofit/>
          </a:bodyPr>
          <a:p>
            <a:pPr algn="ctr"/>
            <a:r>
              <a:rPr lang="en-US" altLang="zh-CN" sz="2800">
                <a:solidFill>
                  <a:schemeClr val="bg1"/>
                </a:solidFill>
              </a:rPr>
              <a:t>SITE</a:t>
            </a:r>
            <a:endParaRPr lang="en-US" altLang="zh-CN" sz="2800">
              <a:solidFill>
                <a:schemeClr val="bg1"/>
              </a:solidFill>
            </a:endParaRPr>
          </a:p>
        </p:txBody>
      </p:sp>
      <p:sp>
        <p:nvSpPr>
          <p:cNvPr id="14" name="文本框 13"/>
          <p:cNvSpPr txBox="1"/>
          <p:nvPr/>
        </p:nvSpPr>
        <p:spPr>
          <a:xfrm>
            <a:off x="8573135" y="4311650"/>
            <a:ext cx="1196340" cy="521970"/>
          </a:xfrm>
          <a:prstGeom prst="rect">
            <a:avLst/>
          </a:prstGeom>
          <a:noFill/>
        </p:spPr>
        <p:txBody>
          <a:bodyPr wrap="square" rtlCol="0">
            <a:spAutoFit/>
          </a:bodyPr>
          <a:p>
            <a:pPr algn="ctr"/>
            <a:r>
              <a:rPr lang="en-US" altLang="zh-CN" sz="2800">
                <a:solidFill>
                  <a:schemeClr val="bg1"/>
                </a:solidFill>
              </a:rPr>
              <a:t>SITE</a:t>
            </a:r>
            <a:endParaRPr lang="en-US" altLang="zh-CN" sz="2800">
              <a:solidFill>
                <a:schemeClr val="bg1"/>
              </a:solidFill>
            </a:endParaRPr>
          </a:p>
        </p:txBody>
      </p:sp>
      <p:sp>
        <p:nvSpPr>
          <p:cNvPr id="15" name="文本框 14"/>
          <p:cNvSpPr txBox="1"/>
          <p:nvPr/>
        </p:nvSpPr>
        <p:spPr>
          <a:xfrm>
            <a:off x="7100570" y="1865630"/>
            <a:ext cx="1713865" cy="1014730"/>
          </a:xfrm>
          <a:prstGeom prst="rect">
            <a:avLst/>
          </a:prstGeom>
          <a:noFill/>
        </p:spPr>
        <p:txBody>
          <a:bodyPr wrap="square" rtlCol="0">
            <a:spAutoFit/>
          </a:bodyPr>
          <a:p>
            <a:pPr algn="ctr"/>
            <a:r>
              <a:rPr lang="en-US" altLang="zh-CN" sz="2000">
                <a:solidFill>
                  <a:schemeClr val="bg1"/>
                </a:solidFill>
              </a:rPr>
              <a:t>Guangzhou Baiyun Airport </a:t>
            </a:r>
            <a:endParaRPr lang="en-US" altLang="zh-CN" sz="2000">
              <a:solidFill>
                <a:schemeClr val="bg1"/>
              </a:solidFill>
            </a:endParaRPr>
          </a:p>
          <a:p>
            <a:pPr algn="ctr"/>
            <a:endParaRPr lang="en-US" altLang="zh-CN" sz="2000">
              <a:solidFill>
                <a:schemeClr val="bg1"/>
              </a:solidFill>
            </a:endParaRPr>
          </a:p>
        </p:txBody>
      </p:sp>
      <p:cxnSp>
        <p:nvCxnSpPr>
          <p:cNvPr id="16" name="直接连接符 15"/>
          <p:cNvCxnSpPr/>
          <p:nvPr/>
        </p:nvCxnSpPr>
        <p:spPr>
          <a:xfrm flipH="1">
            <a:off x="10311130" y="1062990"/>
            <a:ext cx="391160" cy="2438400"/>
          </a:xfrm>
          <a:prstGeom prst="line">
            <a:avLst/>
          </a:prstGeom>
          <a:ln w="41275" cmpd="sng">
            <a:solidFill>
              <a:schemeClr val="accent6">
                <a:lumMod val="75000"/>
              </a:schemeClr>
            </a:solidFill>
            <a:prstDash val="dash"/>
          </a:ln>
        </p:spPr>
        <p:style>
          <a:lnRef idx="2">
            <a:schemeClr val="accent1"/>
          </a:lnRef>
          <a:fillRef idx="0">
            <a:srgbClr val="FFFFFF"/>
          </a:fillRef>
          <a:effectRef idx="0">
            <a:srgbClr val="FFFFFF"/>
          </a:effectRef>
          <a:fontRef idx="minor">
            <a:schemeClr val="tx1"/>
          </a:fontRef>
        </p:style>
      </p:cxnSp>
      <p:cxnSp>
        <p:nvCxnSpPr>
          <p:cNvPr id="17" name="直接连接符 16"/>
          <p:cNvCxnSpPr>
            <a:stCxn id="4" idx="0"/>
          </p:cNvCxnSpPr>
          <p:nvPr/>
        </p:nvCxnSpPr>
        <p:spPr>
          <a:xfrm flipH="1">
            <a:off x="8342630" y="948690"/>
            <a:ext cx="939800" cy="2552700"/>
          </a:xfrm>
          <a:prstGeom prst="line">
            <a:avLst/>
          </a:prstGeom>
          <a:ln w="41275" cmpd="sng">
            <a:solidFill>
              <a:schemeClr val="accent6">
                <a:lumMod val="75000"/>
              </a:schemeClr>
            </a:solidFill>
            <a:prstDash val="dash"/>
          </a:ln>
        </p:spPr>
        <p:style>
          <a:lnRef idx="2">
            <a:schemeClr val="accent1"/>
          </a:lnRef>
          <a:fillRef idx="0">
            <a:srgbClr val="FFFFFF"/>
          </a:fillRef>
          <a:effectRef idx="0">
            <a:srgbClr val="FFFFFF"/>
          </a:effectRef>
          <a:fontRef idx="minor">
            <a:schemeClr val="tx1"/>
          </a:fontRef>
        </p:style>
      </p:cxnSp>
      <p:sp>
        <p:nvSpPr>
          <p:cNvPr id="18" name="文本框 17"/>
          <p:cNvSpPr txBox="1"/>
          <p:nvPr/>
        </p:nvSpPr>
        <p:spPr>
          <a:xfrm rot="16620000">
            <a:off x="9546590" y="1932305"/>
            <a:ext cx="2797810" cy="706755"/>
          </a:xfrm>
          <a:prstGeom prst="rect">
            <a:avLst/>
          </a:prstGeom>
          <a:noFill/>
        </p:spPr>
        <p:txBody>
          <a:bodyPr wrap="square" rtlCol="0">
            <a:spAutoFit/>
          </a:bodyPr>
          <a:p>
            <a:pPr algn="ctr">
              <a:buClrTx/>
              <a:buSzTx/>
              <a:buFontTx/>
            </a:pPr>
            <a:r>
              <a:rPr lang="en-US" altLang="zh-CN" sz="2000">
                <a:solidFill>
                  <a:schemeClr val="bg1"/>
                </a:solidFill>
                <a:latin typeface="Times New Roman" panose="02020603050405020304" charset="0"/>
                <a:cs typeface="Times New Roman" panose="02020603050405020304" charset="0"/>
                <a:sym typeface="+mn-ea"/>
              </a:rPr>
              <a:t>Beijing Hong Kong Expressway</a:t>
            </a:r>
            <a:endParaRPr lang="en-US" altLang="zh-CN" sz="2000">
              <a:solidFill>
                <a:schemeClr val="bg1"/>
              </a:solidFill>
              <a:latin typeface="Times New Roman" panose="02020603050405020304" charset="0"/>
              <a:cs typeface="Times New Roman" panose="02020603050405020304" charset="0"/>
              <a:sym typeface="+mn-ea"/>
            </a:endParaRPr>
          </a:p>
        </p:txBody>
      </p:sp>
      <p:sp>
        <p:nvSpPr>
          <p:cNvPr id="19" name="文本框 18"/>
          <p:cNvSpPr txBox="1"/>
          <p:nvPr/>
        </p:nvSpPr>
        <p:spPr>
          <a:xfrm rot="17400000">
            <a:off x="8276590" y="2667635"/>
            <a:ext cx="1205230" cy="398780"/>
          </a:xfrm>
          <a:prstGeom prst="rect">
            <a:avLst/>
          </a:prstGeom>
          <a:noFill/>
        </p:spPr>
        <p:txBody>
          <a:bodyPr wrap="square" rtlCol="0">
            <a:spAutoFit/>
          </a:bodyPr>
          <a:p>
            <a:pPr algn="ctr">
              <a:buClrTx/>
              <a:buSzTx/>
              <a:buFontTx/>
            </a:pPr>
            <a:r>
              <a:rPr lang="zh-CN" altLang="en-US" sz="2000">
                <a:solidFill>
                  <a:schemeClr val="bg1"/>
                </a:solidFill>
                <a:sym typeface="+mn-ea"/>
              </a:rPr>
              <a:t>广连高速</a:t>
            </a:r>
            <a:endParaRPr lang="zh-CN" altLang="en-US" sz="2000">
              <a:solidFill>
                <a:schemeClr val="bg1"/>
              </a:solidFill>
            </a:endParaRPr>
          </a:p>
        </p:txBody>
      </p:sp>
      <p:sp>
        <p:nvSpPr>
          <p:cNvPr id="20" name="文本框 19"/>
          <p:cNvSpPr txBox="1"/>
          <p:nvPr/>
        </p:nvSpPr>
        <p:spPr>
          <a:xfrm>
            <a:off x="134620" y="275590"/>
            <a:ext cx="4125595" cy="578485"/>
          </a:xfrm>
          <a:prstGeom prst="rect">
            <a:avLst/>
          </a:prstGeom>
          <a:noFill/>
        </p:spPr>
        <p:txBody>
          <a:bodyPr wrap="square" rtlCol="0">
            <a:noAutofit/>
          </a:bodyPr>
          <a:p>
            <a:pPr algn="ctr"/>
            <a:r>
              <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rPr>
              <a:t>Pre project analysis</a:t>
            </a:r>
            <a:endPar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endParaRPr>
          </a:p>
        </p:txBody>
      </p:sp>
      <p:sp>
        <p:nvSpPr>
          <p:cNvPr id="21" name="文本框 20"/>
          <p:cNvSpPr txBox="1"/>
          <p:nvPr/>
        </p:nvSpPr>
        <p:spPr>
          <a:xfrm>
            <a:off x="4048760" y="391160"/>
            <a:ext cx="3888740" cy="462915"/>
          </a:xfrm>
          <a:prstGeom prst="rect">
            <a:avLst/>
          </a:prstGeom>
          <a:noFill/>
        </p:spPr>
        <p:txBody>
          <a:bodyPr wrap="square" rtlCol="0">
            <a:noAutofit/>
          </a:bodyPr>
          <a:p>
            <a:pPr algn="l"/>
            <a:r>
              <a:rPr lang="en-US" altLang="zh-CN" sz="2800" dirty="0">
                <a:solidFill>
                  <a:srgbClr val="534F50"/>
                </a:solidFill>
                <a:latin typeface="微软雅黑" panose="020B0503020204020204" charset="-122"/>
                <a:ea typeface="微软雅黑" panose="020B0503020204020204" charset="-122"/>
                <a:sym typeface="+mn-ea"/>
              </a:rPr>
              <a:t>——Location analysis</a:t>
            </a:r>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07789879978"/>
          <p:cNvPicPr>
            <a:picLocks noChangeAspect="1"/>
          </p:cNvPicPr>
          <p:nvPr/>
        </p:nvPicPr>
        <p:blipFill>
          <a:blip r:embed="rId1" cstate="print"/>
          <a:stretch>
            <a:fillRect/>
          </a:stretch>
        </p:blipFill>
        <p:spPr>
          <a:xfrm>
            <a:off x="0" y="0"/>
            <a:ext cx="12192000" cy="6856730"/>
          </a:xfrm>
          <a:prstGeom prst="rect">
            <a:avLst/>
          </a:prstGeom>
        </p:spPr>
      </p:pic>
      <p:sp>
        <p:nvSpPr>
          <p:cNvPr id="4" name="文本框 3"/>
          <p:cNvSpPr txBox="1"/>
          <p:nvPr/>
        </p:nvSpPr>
        <p:spPr>
          <a:xfrm>
            <a:off x="134620" y="275590"/>
            <a:ext cx="4125595" cy="578485"/>
          </a:xfrm>
          <a:prstGeom prst="rect">
            <a:avLst/>
          </a:prstGeom>
          <a:noFill/>
        </p:spPr>
        <p:txBody>
          <a:bodyPr wrap="square" rtlCol="0">
            <a:noAutofit/>
          </a:bodyPr>
          <a:p>
            <a:pPr algn="ctr"/>
            <a:r>
              <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rPr>
              <a:t>Pre project analysis</a:t>
            </a:r>
            <a:endPar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endParaRPr>
          </a:p>
        </p:txBody>
      </p:sp>
      <p:sp>
        <p:nvSpPr>
          <p:cNvPr id="5" name="文本框 4"/>
          <p:cNvSpPr txBox="1"/>
          <p:nvPr/>
        </p:nvSpPr>
        <p:spPr>
          <a:xfrm>
            <a:off x="4048760" y="391160"/>
            <a:ext cx="6393180" cy="462915"/>
          </a:xfrm>
          <a:prstGeom prst="rect">
            <a:avLst/>
          </a:prstGeom>
          <a:noFill/>
        </p:spPr>
        <p:txBody>
          <a:bodyPr wrap="square" rtlCol="0">
            <a:noAutofit/>
          </a:bodyPr>
          <a:p>
            <a:pPr algn="l"/>
            <a:r>
              <a:rPr lang="en-US" altLang="zh-CN" sz="2800" dirty="0">
                <a:solidFill>
                  <a:srgbClr val="534F50"/>
                </a:solidFill>
                <a:latin typeface="微软雅黑" panose="020B0503020204020204" charset="-122"/>
                <a:ea typeface="微软雅黑" panose="020B0503020204020204" charset="-122"/>
                <a:sym typeface="+mn-ea"/>
              </a:rPr>
              <a:t>——Huadu District, Guangzhou</a:t>
            </a:r>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p:txBody>
      </p:sp>
      <p:sp>
        <p:nvSpPr>
          <p:cNvPr id="7" name="文本框 6"/>
          <p:cNvSpPr txBox="1"/>
          <p:nvPr/>
        </p:nvSpPr>
        <p:spPr>
          <a:xfrm>
            <a:off x="794385" y="955040"/>
            <a:ext cx="7143750" cy="3299460"/>
          </a:xfrm>
          <a:prstGeom prst="rect">
            <a:avLst/>
          </a:prstGeom>
        </p:spPr>
        <p:txBody>
          <a:bodyPr wrap="square">
            <a:noAutofit/>
          </a:bodyPr>
          <a:p>
            <a:pPr marL="0" indent="0"/>
            <a:r>
              <a:rPr lang="en-US" altLang="zh-CN" sz="1600" b="0" i="0">
                <a:latin typeface="Times New Roman" panose="02020603050405020304" charset="0"/>
                <a:cs typeface="Times New Roman" panose="02020603050405020304" charset="0"/>
              </a:rPr>
              <a:t>       The project city is Huadu District, Guangdong Province</a:t>
            </a:r>
            <a:endParaRPr lang="en-US" altLang="zh-CN" sz="1600" b="0" i="0">
              <a:latin typeface="Times New Roman" panose="02020603050405020304" charset="0"/>
              <a:cs typeface="Times New Roman" panose="02020603050405020304" charset="0"/>
            </a:endParaRPr>
          </a:p>
          <a:p>
            <a:pPr marL="0" indent="0"/>
            <a:endParaRPr lang="en-US" altLang="zh-CN" sz="1600" b="0" i="0">
              <a:latin typeface="Times New Roman" panose="02020603050405020304" charset="0"/>
              <a:cs typeface="Times New Roman" panose="02020603050405020304" charset="0"/>
            </a:endParaRPr>
          </a:p>
          <a:p>
            <a:pPr marL="0" indent="0"/>
            <a:r>
              <a:rPr lang="en-US" altLang="zh-CN" sz="1600" b="0" i="0">
                <a:latin typeface="Times New Roman" panose="02020603050405020304" charset="0"/>
                <a:cs typeface="Times New Roman" panose="02020603050405020304" charset="0"/>
              </a:rPr>
              <a:t>      Huadu District of Guangzhou has a profound cultural heritage and diverse history, and has retained many precious heritage, such as the ancient buildings of the Ming and Qing Dynasties, which witness the layout wisdom and family culture of ancient villages in the south of the five ridges.</a:t>
            </a:r>
            <a:endParaRPr lang="en-US" altLang="zh-CN" sz="1600" b="0" i="0">
              <a:latin typeface="Times New Roman" panose="02020603050405020304" charset="0"/>
              <a:cs typeface="Times New Roman" panose="02020603050405020304" charset="0"/>
            </a:endParaRPr>
          </a:p>
          <a:p>
            <a:pPr marL="0" indent="0"/>
            <a:endParaRPr lang="zh-CN" altLang="en-US" sz="1600" b="0" i="0">
              <a:latin typeface="Times New Roman" panose="02020603050405020304" charset="0"/>
              <a:cs typeface="Times New Roman" panose="02020603050405020304" charset="0"/>
            </a:endParaRPr>
          </a:p>
          <a:p>
            <a:pPr marL="0" indent="0"/>
            <a:r>
              <a:rPr lang="en-US" altLang="zh-CN" sz="1600" b="0" i="0">
                <a:latin typeface="Times New Roman" panose="02020603050405020304" charset="0"/>
                <a:cs typeface="Times New Roman" panose="02020603050405020304" charset="0"/>
              </a:rPr>
              <a:t>      Folk customs and intangible cultural heritage are the living carriers of Huadu District culture. 36 intangible cultural heritage projects, including intangible cultural heritage plaster sculpture and Guangzhou enamel, cover many fields such as arts, sports, and fine arts.</a:t>
            </a:r>
            <a:endParaRPr lang="en-US" altLang="zh-CN" sz="1600" b="0" i="0">
              <a:latin typeface="Times New Roman" panose="02020603050405020304" charset="0"/>
              <a:cs typeface="Times New Roman" panose="02020603050405020304" charset="0"/>
            </a:endParaRPr>
          </a:p>
          <a:p>
            <a:pPr marL="0" indent="0"/>
            <a:endParaRPr lang="en-US" altLang="zh-CN" sz="1600" b="0" i="0"/>
          </a:p>
          <a:p>
            <a:pPr marL="0" indent="0"/>
            <a:endParaRPr lang="en-US" altLang="zh-CN" sz="1600" b="0" i="0"/>
          </a:p>
          <a:p>
            <a:pPr marL="0" indent="0"/>
            <a:endParaRPr lang="en-US" altLang="zh-CN" sz="1600" b="0" i="0"/>
          </a:p>
          <a:p>
            <a:pPr marL="0" indent="0"/>
            <a:endParaRPr lang="en-US" altLang="zh-CN" sz="1600" b="0" i="0"/>
          </a:p>
          <a:p>
            <a:pPr marL="0" indent="0"/>
            <a:endParaRPr lang="en-US" altLang="zh-CN" sz="1600" b="0" i="0"/>
          </a:p>
        </p:txBody>
      </p:sp>
      <p:pic>
        <p:nvPicPr>
          <p:cNvPr id="11" name="图片 10"/>
          <p:cNvPicPr>
            <a:picLocks noChangeAspect="1"/>
          </p:cNvPicPr>
          <p:nvPr/>
        </p:nvPicPr>
        <p:blipFill>
          <a:blip r:embed="rId2"/>
          <a:stretch>
            <a:fillRect/>
          </a:stretch>
        </p:blipFill>
        <p:spPr>
          <a:xfrm>
            <a:off x="8084185" y="923925"/>
            <a:ext cx="3281680" cy="2369820"/>
          </a:xfrm>
          <a:prstGeom prst="rect">
            <a:avLst/>
          </a:prstGeom>
        </p:spPr>
      </p:pic>
      <p:sp>
        <p:nvSpPr>
          <p:cNvPr id="2" name="文本框 1"/>
          <p:cNvSpPr txBox="1"/>
          <p:nvPr/>
        </p:nvSpPr>
        <p:spPr>
          <a:xfrm>
            <a:off x="8084820" y="3293745"/>
            <a:ext cx="3281045" cy="368300"/>
          </a:xfrm>
          <a:prstGeom prst="rect">
            <a:avLst/>
          </a:prstGeom>
          <a:noFill/>
        </p:spPr>
        <p:txBody>
          <a:bodyPr wrap="square" rtlCol="0">
            <a:spAutoFit/>
          </a:bodyPr>
          <a:p>
            <a:pPr algn="ctr"/>
            <a:r>
              <a:rPr lang="en-US" altLang="zh-CN"/>
              <a:t>Map of Huadu District</a:t>
            </a:r>
            <a:endParaRPr lang="en-US" altLang="zh-CN"/>
          </a:p>
        </p:txBody>
      </p:sp>
      <p:pic>
        <p:nvPicPr>
          <p:cNvPr id="3" name="图片 2"/>
          <p:cNvPicPr>
            <a:picLocks noChangeAspect="1"/>
          </p:cNvPicPr>
          <p:nvPr/>
        </p:nvPicPr>
        <p:blipFill>
          <a:blip r:embed="rId3"/>
          <a:stretch>
            <a:fillRect/>
          </a:stretch>
        </p:blipFill>
        <p:spPr>
          <a:xfrm>
            <a:off x="1125220" y="3808730"/>
            <a:ext cx="1339850" cy="2028190"/>
          </a:xfrm>
          <a:prstGeom prst="rect">
            <a:avLst/>
          </a:prstGeom>
          <a:ln w="25400">
            <a:solidFill>
              <a:srgbClr val="A48D66"/>
            </a:solidFill>
          </a:ln>
        </p:spPr>
      </p:pic>
      <p:pic>
        <p:nvPicPr>
          <p:cNvPr id="9" name="图片 8"/>
          <p:cNvPicPr>
            <a:picLocks noChangeAspect="1"/>
          </p:cNvPicPr>
          <p:nvPr/>
        </p:nvPicPr>
        <p:blipFill>
          <a:blip r:embed="rId4"/>
          <a:stretch>
            <a:fillRect/>
          </a:stretch>
        </p:blipFill>
        <p:spPr>
          <a:xfrm>
            <a:off x="2680970" y="3796665"/>
            <a:ext cx="1766570" cy="2038350"/>
          </a:xfrm>
          <a:prstGeom prst="rect">
            <a:avLst/>
          </a:prstGeom>
          <a:ln w="25400">
            <a:solidFill>
              <a:srgbClr val="A48D66"/>
            </a:solidFill>
          </a:ln>
        </p:spPr>
      </p:pic>
      <p:pic>
        <p:nvPicPr>
          <p:cNvPr id="12" name="图片 11"/>
          <p:cNvPicPr>
            <a:picLocks noChangeAspect="1"/>
          </p:cNvPicPr>
          <p:nvPr/>
        </p:nvPicPr>
        <p:blipFill>
          <a:blip r:embed="rId5"/>
          <a:stretch>
            <a:fillRect/>
          </a:stretch>
        </p:blipFill>
        <p:spPr>
          <a:xfrm>
            <a:off x="4663440" y="3803650"/>
            <a:ext cx="1148715" cy="2044065"/>
          </a:xfrm>
          <a:prstGeom prst="rect">
            <a:avLst/>
          </a:prstGeom>
          <a:ln w="25400">
            <a:solidFill>
              <a:srgbClr val="A48D66"/>
            </a:solidFill>
          </a:ln>
        </p:spPr>
      </p:pic>
      <p:pic>
        <p:nvPicPr>
          <p:cNvPr id="13" name="图片 12"/>
          <p:cNvPicPr>
            <a:picLocks noChangeAspect="1"/>
          </p:cNvPicPr>
          <p:nvPr/>
        </p:nvPicPr>
        <p:blipFill>
          <a:blip r:embed="rId6"/>
          <a:stretch>
            <a:fillRect/>
          </a:stretch>
        </p:blipFill>
        <p:spPr>
          <a:xfrm>
            <a:off x="6028055" y="3796665"/>
            <a:ext cx="2036445" cy="2051050"/>
          </a:xfrm>
          <a:prstGeom prst="rect">
            <a:avLst/>
          </a:prstGeom>
          <a:ln w="25400">
            <a:solidFill>
              <a:srgbClr val="A48D66"/>
            </a:solidFill>
          </a:ln>
        </p:spPr>
      </p:pic>
      <p:pic>
        <p:nvPicPr>
          <p:cNvPr id="14" name="图片 13"/>
          <p:cNvPicPr>
            <a:picLocks noChangeAspect="1"/>
          </p:cNvPicPr>
          <p:nvPr/>
        </p:nvPicPr>
        <p:blipFill>
          <a:blip r:embed="rId7"/>
          <a:stretch>
            <a:fillRect/>
          </a:stretch>
        </p:blipFill>
        <p:spPr>
          <a:xfrm>
            <a:off x="8280400" y="3808730"/>
            <a:ext cx="3085465" cy="2064385"/>
          </a:xfrm>
          <a:prstGeom prst="rect">
            <a:avLst/>
          </a:prstGeom>
          <a:ln w="25400">
            <a:solidFill>
              <a:srgbClr val="A48D66"/>
            </a:solidFill>
          </a:ln>
        </p:spPr>
      </p:pic>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bldLst>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07789879978"/>
          <p:cNvPicPr>
            <a:picLocks noChangeAspect="1"/>
          </p:cNvPicPr>
          <p:nvPr/>
        </p:nvPicPr>
        <p:blipFill>
          <a:blip r:embed="rId1" cstate="print"/>
          <a:stretch>
            <a:fillRect/>
          </a:stretch>
        </p:blipFill>
        <p:spPr>
          <a:xfrm>
            <a:off x="0" y="0"/>
            <a:ext cx="12192000" cy="6856730"/>
          </a:xfrm>
          <a:prstGeom prst="rect">
            <a:avLst/>
          </a:prstGeom>
        </p:spPr>
      </p:pic>
      <p:pic>
        <p:nvPicPr>
          <p:cNvPr id="10" name="图片 9" descr="40"/>
          <p:cNvPicPr>
            <a:picLocks noChangeAspect="1"/>
          </p:cNvPicPr>
          <p:nvPr/>
        </p:nvPicPr>
        <p:blipFill>
          <a:blip r:embed="rId2"/>
          <a:srcRect t="9740" r="-144" b="3762"/>
          <a:stretch>
            <a:fillRect/>
          </a:stretch>
        </p:blipFill>
        <p:spPr>
          <a:xfrm>
            <a:off x="0" y="942340"/>
            <a:ext cx="12191365" cy="3022600"/>
          </a:xfrm>
          <a:prstGeom prst="rect">
            <a:avLst/>
          </a:prstGeom>
        </p:spPr>
      </p:pic>
      <p:sp>
        <p:nvSpPr>
          <p:cNvPr id="2" name="文本框 1"/>
          <p:cNvSpPr txBox="1"/>
          <p:nvPr/>
        </p:nvSpPr>
        <p:spPr>
          <a:xfrm>
            <a:off x="287655" y="4027805"/>
            <a:ext cx="10956290" cy="368300"/>
          </a:xfrm>
          <a:prstGeom prst="rect">
            <a:avLst/>
          </a:prstGeom>
          <a:noFill/>
        </p:spPr>
        <p:txBody>
          <a:bodyPr wrap="square" rtlCol="0">
            <a:spAutoFit/>
          </a:bodyPr>
          <a:p>
            <a:r>
              <a:rPr lang="en-US" altLang="zh-CN">
                <a:latin typeface="Times New Roman" panose="02020603050405020304" charset="0"/>
                <a:cs typeface="Times New Roman" panose="02020603050405020304" charset="0"/>
              </a:rPr>
              <a:t>The selection of ancestral temple in Gangtou village is mainly based on the following reasons:</a:t>
            </a:r>
            <a:endParaRPr lang="en-US" altLang="zh-CN">
              <a:latin typeface="Times New Roman" panose="02020603050405020304" charset="0"/>
              <a:cs typeface="Times New Roman" panose="02020603050405020304" charset="0"/>
            </a:endParaRPr>
          </a:p>
        </p:txBody>
      </p:sp>
      <p:sp>
        <p:nvSpPr>
          <p:cNvPr id="3" name="文本框 2"/>
          <p:cNvSpPr txBox="1"/>
          <p:nvPr/>
        </p:nvSpPr>
        <p:spPr>
          <a:xfrm>
            <a:off x="750570" y="4424045"/>
            <a:ext cx="11440795" cy="1753235"/>
          </a:xfrm>
          <a:prstGeom prst="rect">
            <a:avLst/>
          </a:prstGeom>
          <a:noFill/>
        </p:spPr>
        <p:txBody>
          <a:bodyPr wrap="square" rtlCol="0">
            <a:spAutoFit/>
          </a:bodyPr>
          <a:p>
            <a:r>
              <a:rPr lang="en-US" altLang="zh-CN">
                <a:latin typeface="Times New Roman" panose="02020603050405020304" charset="0"/>
                <a:cs typeface="Times New Roman" panose="02020603050405020304" charset="0"/>
              </a:rPr>
              <a:t>1. Gangtou village is a traditional village. The overall pattern and historical features of the village are well protected and have important historical and cultural values.</a:t>
            </a:r>
            <a:endParaRPr lang="en-US" altLang="zh-CN">
              <a:latin typeface="Times New Roman" panose="02020603050405020304" charset="0"/>
              <a:cs typeface="Times New Roman" panose="02020603050405020304" charset="0"/>
            </a:endParaRPr>
          </a:p>
          <a:p>
            <a:r>
              <a:rPr lang="en-US" altLang="zh-CN">
                <a:latin typeface="Times New Roman" panose="02020603050405020304" charset="0"/>
                <a:cs typeface="Times New Roman" panose="02020603050405020304" charset="0"/>
              </a:rPr>
              <a:t>2. Gangtou village has the characteristics of traditional villages in Lingnan area, unique space and research value.</a:t>
            </a:r>
            <a:endParaRPr lang="en-US" altLang="zh-CN">
              <a:latin typeface="Times New Roman" panose="02020603050405020304" charset="0"/>
              <a:cs typeface="Times New Roman" panose="02020603050405020304" charset="0"/>
            </a:endParaRPr>
          </a:p>
          <a:p>
            <a:r>
              <a:rPr lang="en-US" altLang="zh-CN">
                <a:latin typeface="Times New Roman" panose="02020603050405020304" charset="0"/>
                <a:cs typeface="Times New Roman" panose="02020603050405020304" charset="0"/>
              </a:rPr>
              <a:t>3. in recent years, the tourism development and construction of Gangtou village has been rapid, and the protection of the village is facing great challenges.</a:t>
            </a:r>
            <a:endParaRPr lang="en-US" altLang="zh-CN">
              <a:latin typeface="Times New Roman" panose="02020603050405020304" charset="0"/>
              <a:cs typeface="Times New Roman" panose="02020603050405020304" charset="0"/>
            </a:endParaRPr>
          </a:p>
          <a:p>
            <a:endParaRPr lang="en-US" altLang="zh-CN">
              <a:latin typeface="Times New Roman" panose="02020603050405020304" charset="0"/>
              <a:cs typeface="Times New Roman" panose="02020603050405020304" charset="0"/>
            </a:endParaRPr>
          </a:p>
        </p:txBody>
      </p:sp>
      <p:sp>
        <p:nvSpPr>
          <p:cNvPr id="7" name="文本框 6"/>
          <p:cNvSpPr txBox="1"/>
          <p:nvPr/>
        </p:nvSpPr>
        <p:spPr>
          <a:xfrm>
            <a:off x="134620" y="275590"/>
            <a:ext cx="4125595" cy="578485"/>
          </a:xfrm>
          <a:prstGeom prst="rect">
            <a:avLst/>
          </a:prstGeom>
          <a:noFill/>
        </p:spPr>
        <p:txBody>
          <a:bodyPr wrap="square" rtlCol="0">
            <a:noAutofit/>
          </a:bodyPr>
          <a:p>
            <a:pPr algn="ctr"/>
            <a:r>
              <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rPr>
              <a:t>Pre project analysis</a:t>
            </a:r>
            <a:endPar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endParaRPr>
          </a:p>
        </p:txBody>
      </p:sp>
      <p:sp>
        <p:nvSpPr>
          <p:cNvPr id="8" name="文本框 7"/>
          <p:cNvSpPr txBox="1"/>
          <p:nvPr/>
        </p:nvSpPr>
        <p:spPr>
          <a:xfrm>
            <a:off x="4048760" y="391160"/>
            <a:ext cx="3888740" cy="462915"/>
          </a:xfrm>
          <a:prstGeom prst="rect">
            <a:avLst/>
          </a:prstGeom>
          <a:noFill/>
        </p:spPr>
        <p:txBody>
          <a:bodyPr wrap="square" rtlCol="0">
            <a:noAutofit/>
          </a:bodyPr>
          <a:p>
            <a:pPr algn="l"/>
            <a:r>
              <a:rPr lang="en-US" altLang="zh-CN" sz="2800" dirty="0">
                <a:solidFill>
                  <a:srgbClr val="534F50"/>
                </a:solidFill>
                <a:latin typeface="微软雅黑" panose="020B0503020204020204" charset="-122"/>
                <a:ea typeface="微软雅黑" panose="020B0503020204020204" charset="-122"/>
                <a:sym typeface="+mn-ea"/>
              </a:rPr>
              <a:t>——Gangtou Village</a:t>
            </a:r>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07789879978"/>
          <p:cNvPicPr>
            <a:picLocks noChangeAspect="1"/>
          </p:cNvPicPr>
          <p:nvPr/>
        </p:nvPicPr>
        <p:blipFill>
          <a:blip r:embed="rId1" cstate="print"/>
          <a:stretch>
            <a:fillRect/>
          </a:stretch>
        </p:blipFill>
        <p:spPr>
          <a:xfrm>
            <a:off x="0" y="0"/>
            <a:ext cx="12192000" cy="6856730"/>
          </a:xfrm>
          <a:prstGeom prst="rect">
            <a:avLst/>
          </a:prstGeom>
        </p:spPr>
      </p:pic>
      <p:sp>
        <p:nvSpPr>
          <p:cNvPr id="11" name="文本框 10"/>
          <p:cNvSpPr txBox="1"/>
          <p:nvPr/>
        </p:nvSpPr>
        <p:spPr>
          <a:xfrm>
            <a:off x="3702685" y="4935220"/>
            <a:ext cx="3411220" cy="368300"/>
          </a:xfrm>
          <a:prstGeom prst="rect">
            <a:avLst/>
          </a:prstGeom>
          <a:noFill/>
        </p:spPr>
        <p:txBody>
          <a:bodyPr wrap="square" rtlCol="0">
            <a:spAutoFit/>
          </a:bodyPr>
          <a:p>
            <a:pPr algn="ctr"/>
            <a:r>
              <a:rPr lang="en-US" altLang="zh-CN"/>
              <a:t>Collapsed and idle houses</a:t>
            </a:r>
            <a:endParaRPr lang="en-US" altLang="zh-CN"/>
          </a:p>
        </p:txBody>
      </p:sp>
      <p:pic>
        <p:nvPicPr>
          <p:cNvPr id="13" name="图片 12" descr="08"/>
          <p:cNvPicPr>
            <a:picLocks noChangeAspect="1"/>
          </p:cNvPicPr>
          <p:nvPr/>
        </p:nvPicPr>
        <p:blipFill>
          <a:blip r:embed="rId2">
            <a:grayscl/>
            <a:lum bright="24000"/>
          </a:blip>
          <a:srcRect l="4537" r="15493"/>
          <a:stretch>
            <a:fillRect/>
          </a:stretch>
        </p:blipFill>
        <p:spPr>
          <a:xfrm>
            <a:off x="1476375" y="3468370"/>
            <a:ext cx="2079625" cy="1987550"/>
          </a:xfrm>
          <a:prstGeom prst="ellipse">
            <a:avLst/>
          </a:prstGeom>
        </p:spPr>
      </p:pic>
      <p:sp>
        <p:nvSpPr>
          <p:cNvPr id="14" name="文本框 13"/>
          <p:cNvSpPr txBox="1"/>
          <p:nvPr/>
        </p:nvSpPr>
        <p:spPr>
          <a:xfrm>
            <a:off x="808990" y="5537835"/>
            <a:ext cx="3415030" cy="645160"/>
          </a:xfrm>
          <a:prstGeom prst="rect">
            <a:avLst/>
          </a:prstGeom>
          <a:noFill/>
        </p:spPr>
        <p:txBody>
          <a:bodyPr wrap="square" rtlCol="0">
            <a:spAutoFit/>
          </a:bodyPr>
          <a:p>
            <a:pPr algn="ctr"/>
            <a:r>
              <a:rPr lang="en-US" altLang="zh-CN"/>
              <a:t>Unattended streets and alleys</a:t>
            </a:r>
            <a:endParaRPr lang="en-US" altLang="zh-CN"/>
          </a:p>
          <a:p>
            <a:pPr algn="ctr"/>
            <a:endParaRPr lang="en-US" altLang="zh-CN"/>
          </a:p>
        </p:txBody>
      </p:sp>
      <p:pic>
        <p:nvPicPr>
          <p:cNvPr id="2" name="图片 6"/>
          <p:cNvPicPr>
            <a:picLocks noChangeAspect="1"/>
          </p:cNvPicPr>
          <p:nvPr/>
        </p:nvPicPr>
        <p:blipFill>
          <a:blip r:embed="rId3">
            <a:grayscl/>
            <a:lum bright="6000"/>
          </a:blip>
          <a:srcRect l="15717" r="16391"/>
          <a:stretch>
            <a:fillRect/>
          </a:stretch>
        </p:blipFill>
        <p:spPr>
          <a:xfrm>
            <a:off x="3442335" y="1013460"/>
            <a:ext cx="3931920" cy="3814445"/>
          </a:xfrm>
          <a:prstGeom prst="ellipse">
            <a:avLst/>
          </a:prstGeom>
          <a:noFill/>
          <a:ln>
            <a:noFill/>
          </a:ln>
        </p:spPr>
      </p:pic>
      <p:pic>
        <p:nvPicPr>
          <p:cNvPr id="5" name="图片 4"/>
          <p:cNvPicPr>
            <a:picLocks noChangeAspect="1"/>
          </p:cNvPicPr>
          <p:nvPr/>
        </p:nvPicPr>
        <p:blipFill>
          <a:blip r:embed="rId4">
            <a:grayscl/>
            <a:lum bright="12000"/>
          </a:blip>
          <a:srcRect l="11606" r="12117"/>
          <a:stretch>
            <a:fillRect/>
          </a:stretch>
        </p:blipFill>
        <p:spPr>
          <a:xfrm>
            <a:off x="366395" y="982345"/>
            <a:ext cx="2212975" cy="2132330"/>
          </a:xfrm>
          <a:prstGeom prst="ellipse">
            <a:avLst/>
          </a:prstGeom>
        </p:spPr>
      </p:pic>
      <p:pic>
        <p:nvPicPr>
          <p:cNvPr id="15" name="图片 14"/>
          <p:cNvPicPr>
            <a:picLocks noChangeAspect="1"/>
          </p:cNvPicPr>
          <p:nvPr/>
        </p:nvPicPr>
        <p:blipFill>
          <a:blip r:embed="rId5">
            <a:grayscl/>
            <a:lum bright="6000"/>
          </a:blip>
          <a:srcRect t="21262" b="6072"/>
          <a:stretch>
            <a:fillRect/>
          </a:stretch>
        </p:blipFill>
        <p:spPr>
          <a:xfrm>
            <a:off x="8307070" y="3622040"/>
            <a:ext cx="2204720" cy="2156460"/>
          </a:xfrm>
          <a:prstGeom prst="ellipse">
            <a:avLst/>
          </a:prstGeom>
        </p:spPr>
      </p:pic>
      <p:sp>
        <p:nvSpPr>
          <p:cNvPr id="16" name="文本框 15"/>
          <p:cNvSpPr txBox="1"/>
          <p:nvPr/>
        </p:nvSpPr>
        <p:spPr>
          <a:xfrm>
            <a:off x="134620" y="275590"/>
            <a:ext cx="4125595" cy="578485"/>
          </a:xfrm>
          <a:prstGeom prst="rect">
            <a:avLst/>
          </a:prstGeom>
          <a:noFill/>
        </p:spPr>
        <p:txBody>
          <a:bodyPr wrap="square" rtlCol="0">
            <a:noAutofit/>
          </a:bodyPr>
          <a:p>
            <a:pPr algn="ctr"/>
            <a:r>
              <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rPr>
              <a:t>Pre project analysis</a:t>
            </a:r>
            <a:endPar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endParaRPr>
          </a:p>
        </p:txBody>
      </p:sp>
      <p:sp>
        <p:nvSpPr>
          <p:cNvPr id="17" name="文本框 16"/>
          <p:cNvSpPr txBox="1"/>
          <p:nvPr/>
        </p:nvSpPr>
        <p:spPr>
          <a:xfrm>
            <a:off x="4048760" y="391160"/>
            <a:ext cx="6885305" cy="462915"/>
          </a:xfrm>
          <a:prstGeom prst="rect">
            <a:avLst/>
          </a:prstGeom>
          <a:noFill/>
        </p:spPr>
        <p:txBody>
          <a:bodyPr wrap="square" rtlCol="0">
            <a:noAutofit/>
          </a:bodyPr>
          <a:p>
            <a:pPr algn="l"/>
            <a:r>
              <a:rPr lang="en-US" altLang="zh-CN" sz="2800" dirty="0">
                <a:solidFill>
                  <a:srgbClr val="534F50"/>
                </a:solidFill>
                <a:latin typeface="微软雅黑" panose="020B0503020204020204" charset="-122"/>
                <a:ea typeface="微软雅黑" panose="020B0503020204020204" charset="-122"/>
                <a:sym typeface="+mn-ea"/>
              </a:rPr>
              <a:t>——Analysis of existing problems</a:t>
            </a:r>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p:txBody>
      </p:sp>
      <p:sp>
        <p:nvSpPr>
          <p:cNvPr id="18" name="文本框 17"/>
          <p:cNvSpPr txBox="1"/>
          <p:nvPr/>
        </p:nvSpPr>
        <p:spPr>
          <a:xfrm>
            <a:off x="288925" y="3107055"/>
            <a:ext cx="2368550" cy="368300"/>
          </a:xfrm>
          <a:prstGeom prst="rect">
            <a:avLst/>
          </a:prstGeom>
          <a:noFill/>
        </p:spPr>
        <p:txBody>
          <a:bodyPr wrap="square" rtlCol="0">
            <a:spAutoFit/>
          </a:bodyPr>
          <a:p>
            <a:pPr algn="ctr"/>
            <a:r>
              <a:rPr lang="en-US" altLang="zh-CN"/>
              <a:t>Population loss</a:t>
            </a:r>
            <a:endParaRPr lang="en-US" altLang="zh-CN"/>
          </a:p>
        </p:txBody>
      </p:sp>
      <p:sp>
        <p:nvSpPr>
          <p:cNvPr id="19" name="文本框 18"/>
          <p:cNvSpPr txBox="1"/>
          <p:nvPr/>
        </p:nvSpPr>
        <p:spPr>
          <a:xfrm>
            <a:off x="8075295" y="5753735"/>
            <a:ext cx="2668905" cy="368300"/>
          </a:xfrm>
          <a:prstGeom prst="rect">
            <a:avLst/>
          </a:prstGeom>
          <a:noFill/>
        </p:spPr>
        <p:txBody>
          <a:bodyPr wrap="square" rtlCol="0">
            <a:spAutoFit/>
          </a:bodyPr>
          <a:p>
            <a:pPr algn="ctr"/>
            <a:r>
              <a:rPr lang="en-US" altLang="zh-CN"/>
              <a:t>Lack of vitality</a:t>
            </a:r>
            <a:endParaRPr lang="en-US" altLang="zh-CN"/>
          </a:p>
        </p:txBody>
      </p:sp>
      <p:sp>
        <p:nvSpPr>
          <p:cNvPr id="20" name="文本框 19"/>
          <p:cNvSpPr txBox="1"/>
          <p:nvPr/>
        </p:nvSpPr>
        <p:spPr>
          <a:xfrm>
            <a:off x="7576185" y="1144270"/>
            <a:ext cx="4240530" cy="2306955"/>
          </a:xfrm>
          <a:prstGeom prst="rect">
            <a:avLst/>
          </a:prstGeom>
          <a:noFill/>
        </p:spPr>
        <p:txBody>
          <a:bodyPr wrap="square" rtlCol="0">
            <a:spAutoFit/>
          </a:bodyPr>
          <a:p>
            <a:r>
              <a:rPr lang="en-US" altLang="zh-CN"/>
              <a:t>      </a:t>
            </a:r>
            <a:r>
              <a:rPr lang="en-US" altLang="zh-CN">
                <a:latin typeface="Times New Roman" panose="02020603050405020304" charset="0"/>
                <a:cs typeface="Times New Roman" panose="02020603050405020304" charset="0"/>
              </a:rPr>
              <a:t> At present, with the rapid development of China's urbanization process and the continuous improvement of people's living needs, the problems of dilapidated sites, backward facilities, reduced vitality and population loss in traditional villages are becoming more and more prominent. These problems need to be solved urgently.</a:t>
            </a:r>
            <a:endParaRPr lang="zh-CN" altLang="en-US">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07789879978"/>
          <p:cNvPicPr>
            <a:picLocks noChangeAspect="1"/>
          </p:cNvPicPr>
          <p:nvPr/>
        </p:nvPicPr>
        <p:blipFill>
          <a:blip r:embed="rId1" cstate="print"/>
          <a:stretch>
            <a:fillRect/>
          </a:stretch>
        </p:blipFill>
        <p:spPr>
          <a:xfrm>
            <a:off x="0" y="0"/>
            <a:ext cx="12192000" cy="6856730"/>
          </a:xfrm>
          <a:prstGeom prst="rect">
            <a:avLst/>
          </a:prstGeom>
        </p:spPr>
      </p:pic>
      <p:pic>
        <p:nvPicPr>
          <p:cNvPr id="2" name="图片 6"/>
          <p:cNvPicPr>
            <a:picLocks noChangeAspect="1"/>
          </p:cNvPicPr>
          <p:nvPr/>
        </p:nvPicPr>
        <p:blipFill>
          <a:blip r:embed="rId2">
            <a:grayscl/>
            <a:lum bright="6000"/>
          </a:blip>
          <a:srcRect l="15717" r="16391"/>
          <a:stretch>
            <a:fillRect/>
          </a:stretch>
        </p:blipFill>
        <p:spPr>
          <a:xfrm>
            <a:off x="803275" y="1280160"/>
            <a:ext cx="4206240" cy="4081145"/>
          </a:xfrm>
          <a:prstGeom prst="ellipse">
            <a:avLst/>
          </a:prstGeom>
          <a:noFill/>
          <a:ln>
            <a:noFill/>
          </a:ln>
        </p:spPr>
      </p:pic>
      <p:sp>
        <p:nvSpPr>
          <p:cNvPr id="16" name="文本框 15"/>
          <p:cNvSpPr txBox="1"/>
          <p:nvPr/>
        </p:nvSpPr>
        <p:spPr>
          <a:xfrm>
            <a:off x="134620" y="275590"/>
            <a:ext cx="4125595" cy="578485"/>
          </a:xfrm>
          <a:prstGeom prst="rect">
            <a:avLst/>
          </a:prstGeom>
          <a:noFill/>
        </p:spPr>
        <p:txBody>
          <a:bodyPr wrap="square" rtlCol="0">
            <a:noAutofit/>
          </a:bodyPr>
          <a:p>
            <a:pPr algn="ctr"/>
            <a:r>
              <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rPr>
              <a:t>Pre project analysis</a:t>
            </a:r>
            <a:endPar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endParaRPr>
          </a:p>
        </p:txBody>
      </p:sp>
      <p:sp>
        <p:nvSpPr>
          <p:cNvPr id="17" name="文本框 16"/>
          <p:cNvSpPr txBox="1"/>
          <p:nvPr/>
        </p:nvSpPr>
        <p:spPr>
          <a:xfrm>
            <a:off x="4048760" y="391160"/>
            <a:ext cx="4875530" cy="462915"/>
          </a:xfrm>
          <a:prstGeom prst="rect">
            <a:avLst/>
          </a:prstGeom>
          <a:noFill/>
        </p:spPr>
        <p:txBody>
          <a:bodyPr wrap="square" rtlCol="0">
            <a:noAutofit/>
          </a:bodyPr>
          <a:p>
            <a:pPr algn="l"/>
            <a:r>
              <a:rPr lang="en-US" altLang="zh-CN" sz="2800" dirty="0">
                <a:solidFill>
                  <a:srgbClr val="534F50"/>
                </a:solidFill>
                <a:latin typeface="微软雅黑" panose="020B0503020204020204" charset="-122"/>
                <a:ea typeface="微软雅黑" panose="020B0503020204020204" charset="-122"/>
                <a:sym typeface="+mn-ea"/>
              </a:rPr>
              <a:t>——Research objectives</a:t>
            </a:r>
            <a:endParaRPr lang="en-US" altLang="zh-CN" sz="2800" dirty="0">
              <a:solidFill>
                <a:srgbClr val="534F50"/>
              </a:solidFill>
              <a:latin typeface="微软雅黑" panose="020B0503020204020204" charset="-122"/>
              <a:ea typeface="微软雅黑" panose="020B0503020204020204" charset="-122"/>
              <a:sym typeface="+mn-ea"/>
            </a:endParaRPr>
          </a:p>
        </p:txBody>
      </p:sp>
      <p:sp>
        <p:nvSpPr>
          <p:cNvPr id="3" name="文本框 2"/>
          <p:cNvSpPr txBox="1"/>
          <p:nvPr/>
        </p:nvSpPr>
        <p:spPr>
          <a:xfrm>
            <a:off x="5758180" y="1126490"/>
            <a:ext cx="5513070" cy="1888490"/>
          </a:xfrm>
          <a:prstGeom prst="rect">
            <a:avLst/>
          </a:prstGeom>
        </p:spPr>
        <p:txBody>
          <a:bodyPr wrap="square">
            <a:noAutofit/>
          </a:bodyPr>
          <a:p>
            <a:pPr marL="0" algn="l" defTabSz="914400">
              <a:lnSpc>
                <a:spcPct val="100000"/>
              </a:lnSpc>
              <a:buClrTx/>
              <a:buSzTx/>
              <a:buFontTx/>
            </a:pPr>
            <a:r>
              <a:rPr lang="en-US" altLang="zh-CN" sz="1800">
                <a:latin typeface="Times New Roman" panose="02020603050405020304" charset="0"/>
                <a:cs typeface="Times New Roman" panose="02020603050405020304" charset="0"/>
              </a:rPr>
              <a:t>     The purpose of this study is to explore the innovative use of the ancestral hall space in Gangtou village by using modern design tools. Let it retain the original space function while carrying the purpose of cultural promotion and inheritance, tourism and commerce, and play the role of activating the village.</a:t>
            </a:r>
            <a:endParaRPr lang="en-US" altLang="zh-CN" sz="1800">
              <a:latin typeface="Times New Roman" panose="02020603050405020304" charset="0"/>
              <a:cs typeface="Times New Roman" panose="02020603050405020304" charset="0"/>
            </a:endParaRPr>
          </a:p>
          <a:p>
            <a:pPr marL="0" algn="l" defTabSz="914400">
              <a:lnSpc>
                <a:spcPct val="100000"/>
              </a:lnSpc>
              <a:buClrTx/>
              <a:buSzTx/>
              <a:buFontTx/>
            </a:pPr>
            <a:endParaRPr lang="en-US" altLang="zh-CN" sz="1800">
              <a:latin typeface="Times New Roman" panose="02020603050405020304" charset="0"/>
              <a:cs typeface="Times New Roman" panose="02020603050405020304" charset="0"/>
            </a:endParaRPr>
          </a:p>
        </p:txBody>
      </p:sp>
      <p:pic>
        <p:nvPicPr>
          <p:cNvPr id="7" name="图片 7" descr="6609c050bc9b43912fc3006dfa9f940a"/>
          <p:cNvPicPr>
            <a:picLocks noChangeAspect="1"/>
          </p:cNvPicPr>
          <p:nvPr/>
        </p:nvPicPr>
        <p:blipFill>
          <a:blip r:embed="rId3"/>
          <a:stretch>
            <a:fillRect/>
          </a:stretch>
        </p:blipFill>
        <p:spPr>
          <a:xfrm>
            <a:off x="9588500" y="3016885"/>
            <a:ext cx="1682750" cy="2248535"/>
          </a:xfrm>
          <a:prstGeom prst="rect">
            <a:avLst/>
          </a:prstGeom>
          <a:ln w="25400">
            <a:solidFill>
              <a:srgbClr val="A48D66"/>
            </a:solidFill>
          </a:ln>
        </p:spPr>
      </p:pic>
      <p:pic>
        <p:nvPicPr>
          <p:cNvPr id="4" name="图片 3" descr="d91e5707b8d5f2964b08d09bde88afc5"/>
          <p:cNvPicPr>
            <a:picLocks noChangeAspect="1"/>
          </p:cNvPicPr>
          <p:nvPr/>
        </p:nvPicPr>
        <p:blipFill>
          <a:blip r:embed="rId4"/>
          <a:stretch>
            <a:fillRect/>
          </a:stretch>
        </p:blipFill>
        <p:spPr>
          <a:xfrm>
            <a:off x="7672070" y="3014980"/>
            <a:ext cx="1687195" cy="2252980"/>
          </a:xfrm>
          <a:prstGeom prst="rect">
            <a:avLst/>
          </a:prstGeom>
          <a:ln w="25400">
            <a:solidFill>
              <a:srgbClr val="A48D66"/>
            </a:solidFill>
          </a:ln>
        </p:spPr>
      </p:pic>
      <p:pic>
        <p:nvPicPr>
          <p:cNvPr id="8" name="图片 5" descr="5171c6f7fcf21c347bb347c7f753e172"/>
          <p:cNvPicPr>
            <a:picLocks noChangeAspect="1"/>
          </p:cNvPicPr>
          <p:nvPr/>
        </p:nvPicPr>
        <p:blipFill>
          <a:blip r:embed="rId5"/>
          <a:stretch>
            <a:fillRect/>
          </a:stretch>
        </p:blipFill>
        <p:spPr>
          <a:xfrm>
            <a:off x="5757228" y="3014663"/>
            <a:ext cx="1685290" cy="2250440"/>
          </a:xfrm>
          <a:prstGeom prst="rect">
            <a:avLst/>
          </a:prstGeom>
          <a:ln w="25400">
            <a:solidFill>
              <a:srgbClr val="A48D66"/>
            </a:solidFill>
          </a:ln>
        </p:spPr>
      </p:pic>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89078978978"/>
          <p:cNvPicPr>
            <a:picLocks noChangeAspect="1"/>
          </p:cNvPicPr>
          <p:nvPr/>
        </p:nvPicPr>
        <p:blipFill>
          <a:blip r:embed="rId1" cstate="print"/>
          <a:stretch>
            <a:fillRect/>
          </a:stretch>
        </p:blipFill>
        <p:spPr>
          <a:xfrm>
            <a:off x="0" y="1270"/>
            <a:ext cx="12192000" cy="6856730"/>
          </a:xfrm>
          <a:prstGeom prst="rect">
            <a:avLst/>
          </a:prstGeom>
        </p:spPr>
      </p:pic>
      <p:sp>
        <p:nvSpPr>
          <p:cNvPr id="4" name="文本框 3"/>
          <p:cNvSpPr txBox="1"/>
          <p:nvPr/>
        </p:nvSpPr>
        <p:spPr>
          <a:xfrm>
            <a:off x="2979738" y="3395980"/>
            <a:ext cx="6311265" cy="414020"/>
          </a:xfrm>
          <a:prstGeom prst="rect">
            <a:avLst/>
          </a:prstGeom>
          <a:noFill/>
        </p:spPr>
        <p:txBody>
          <a:bodyPr wrap="square" rtlCol="0">
            <a:spAutoFit/>
          </a:bodyPr>
          <a:lstStyle/>
          <a:p>
            <a:pPr marL="0" lvl="1" indent="0" algn="ctr" hangingPunct="0">
              <a:lnSpc>
                <a:spcPct val="150000"/>
              </a:lnSpc>
              <a:buFont typeface="Arial" panose="020B0604020202020204" pitchFamily="34" charset="0"/>
              <a:buNone/>
            </a:pPr>
            <a:r>
              <a:rPr lang="zh-CN" altLang="en-US" sz="1400" b="1" dirty="0">
                <a:solidFill>
                  <a:srgbClr val="534F50"/>
                </a:solidFill>
                <a:latin typeface="汉仪大宋简" panose="02010609000101010101" charset="-122"/>
                <a:ea typeface="汉仪大宋简" panose="02010609000101010101" charset="-122"/>
                <a:sym typeface="+mn-ea"/>
              </a:rPr>
              <a:t>博物馆规划及设计</a:t>
            </a:r>
            <a:r>
              <a:rPr sz="1400" dirty="0">
                <a:solidFill>
                  <a:schemeClr val="bg1">
                    <a:lumMod val="50000"/>
                  </a:schemeClr>
                </a:solidFill>
                <a:latin typeface="等线" panose="02010600030101010101" pitchFamily="2" charset="-122"/>
                <a:ea typeface="等线" panose="02010600030101010101" pitchFamily="2" charset="-122"/>
                <a:cs typeface="+mn-ea"/>
                <a:sym typeface="+mn-lt"/>
              </a:rPr>
              <a:t> </a:t>
            </a:r>
            <a:endParaRPr sz="1400" dirty="0">
              <a:solidFill>
                <a:schemeClr val="bg1">
                  <a:lumMod val="50000"/>
                </a:schemeClr>
              </a:solidFill>
              <a:latin typeface="等线" panose="02010600030101010101" pitchFamily="2" charset="-122"/>
              <a:ea typeface="等线" panose="02010600030101010101" pitchFamily="2" charset="-122"/>
              <a:cs typeface="+mn-ea"/>
              <a:sym typeface="+mn-lt"/>
            </a:endParaRPr>
          </a:p>
        </p:txBody>
      </p:sp>
      <p:sp>
        <p:nvSpPr>
          <p:cNvPr id="9" name="文本框 8"/>
          <p:cNvSpPr txBox="1"/>
          <p:nvPr/>
        </p:nvSpPr>
        <p:spPr>
          <a:xfrm>
            <a:off x="1683385" y="2613660"/>
            <a:ext cx="9011920" cy="829945"/>
          </a:xfrm>
          <a:prstGeom prst="rect">
            <a:avLst/>
          </a:prstGeom>
          <a:noFill/>
        </p:spPr>
        <p:txBody>
          <a:bodyPr wrap="square" rtlCol="0">
            <a:spAutoFit/>
          </a:bodyPr>
          <a:lstStyle/>
          <a:p>
            <a:pPr algn="ctr"/>
            <a:r>
              <a:rPr lang="en-US" altLang="zh-CN" sz="4800" b="1" dirty="0">
                <a:solidFill>
                  <a:srgbClr val="534F50"/>
                </a:solidFill>
                <a:latin typeface="Times New Roman" panose="02020603050405020304" charset="0"/>
                <a:ea typeface="汉仪大宋简" panose="02010609000101010101" charset="-122"/>
                <a:cs typeface="Times New Roman" panose="02020603050405020304" charset="0"/>
                <a:sym typeface="+mn-ea"/>
              </a:rPr>
              <a:t>Museum Planning and design</a:t>
            </a:r>
            <a:endParaRPr lang="zh-CN" altLang="en-US" sz="4800" b="1" dirty="0">
              <a:solidFill>
                <a:srgbClr val="534F50"/>
              </a:solidFill>
              <a:latin typeface="汉仪大宋简" panose="02010609000101010101" charset="-122"/>
              <a:ea typeface="汉仪大宋简" panose="02010609000101010101" charset="-122"/>
              <a:sym typeface="+mn-ea"/>
            </a:endParaRPr>
          </a:p>
        </p:txBody>
      </p:sp>
      <p:sp>
        <p:nvSpPr>
          <p:cNvPr id="10" name="椭圆 9"/>
          <p:cNvSpPr/>
          <p:nvPr/>
        </p:nvSpPr>
        <p:spPr>
          <a:xfrm>
            <a:off x="5651500" y="1664335"/>
            <a:ext cx="889000" cy="889000"/>
          </a:xfrm>
          <a:prstGeom prst="ellipse">
            <a:avLst/>
          </a:prstGeom>
          <a:solidFill>
            <a:srgbClr val="A9956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4400" spc="-150" dirty="0">
                <a:solidFill>
                  <a:schemeClr val="bg1"/>
                </a:solidFill>
                <a:latin typeface="等线" panose="02010600030101010101" pitchFamily="2" charset="-122"/>
                <a:ea typeface="等线" panose="02010600030101010101" pitchFamily="2" charset="-122"/>
              </a:rPr>
              <a:t>2</a:t>
            </a:r>
            <a:endParaRPr lang="en-US" altLang="zh-CN" sz="4400" spc="-150" dirty="0">
              <a:solidFill>
                <a:schemeClr val="bg1"/>
              </a:solidFill>
              <a:latin typeface="等线" panose="02010600030101010101" pitchFamily="2" charset="-122"/>
              <a:ea typeface="等线"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bldLst>
      <p:bldP spid="4"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07789879978"/>
          <p:cNvPicPr>
            <a:picLocks noChangeAspect="1"/>
          </p:cNvPicPr>
          <p:nvPr/>
        </p:nvPicPr>
        <p:blipFill>
          <a:blip r:embed="rId1" cstate="print"/>
          <a:stretch>
            <a:fillRect/>
          </a:stretch>
        </p:blipFill>
        <p:spPr>
          <a:xfrm>
            <a:off x="0" y="0"/>
            <a:ext cx="12192000" cy="6856730"/>
          </a:xfrm>
          <a:prstGeom prst="rect">
            <a:avLst/>
          </a:prstGeom>
        </p:spPr>
      </p:pic>
      <p:sp>
        <p:nvSpPr>
          <p:cNvPr id="16" name="文本框 15"/>
          <p:cNvSpPr txBox="1"/>
          <p:nvPr/>
        </p:nvSpPr>
        <p:spPr>
          <a:xfrm>
            <a:off x="134620" y="275590"/>
            <a:ext cx="5420360" cy="578485"/>
          </a:xfrm>
          <a:prstGeom prst="rect">
            <a:avLst/>
          </a:prstGeom>
          <a:noFill/>
        </p:spPr>
        <p:txBody>
          <a:bodyPr wrap="square" rtlCol="0">
            <a:noAutofit/>
          </a:bodyPr>
          <a:p>
            <a:pPr algn="ctr"/>
            <a:r>
              <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rPr>
              <a:t>Museum Planning and design</a:t>
            </a:r>
            <a:endPar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endParaRPr>
          </a:p>
        </p:txBody>
      </p:sp>
      <p:sp>
        <p:nvSpPr>
          <p:cNvPr id="17" name="文本框 16"/>
          <p:cNvSpPr txBox="1"/>
          <p:nvPr/>
        </p:nvSpPr>
        <p:spPr>
          <a:xfrm>
            <a:off x="5661660" y="391160"/>
            <a:ext cx="5546090" cy="462915"/>
          </a:xfrm>
          <a:prstGeom prst="rect">
            <a:avLst/>
          </a:prstGeom>
          <a:noFill/>
        </p:spPr>
        <p:txBody>
          <a:bodyPr wrap="square" rtlCol="0">
            <a:noAutofit/>
          </a:bodyPr>
          <a:p>
            <a:pPr algn="l"/>
            <a:r>
              <a:rPr lang="en-US" altLang="zh-CN" sz="2800" dirty="0">
                <a:solidFill>
                  <a:srgbClr val="534F50"/>
                </a:solidFill>
                <a:latin typeface="微软雅黑" panose="020B0503020204020204" charset="-122"/>
                <a:ea typeface="微软雅黑" panose="020B0503020204020204" charset="-122"/>
                <a:sym typeface="+mn-ea"/>
              </a:rPr>
              <a:t>——Research object</a:t>
            </a:r>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p:txBody>
      </p:sp>
      <p:pic>
        <p:nvPicPr>
          <p:cNvPr id="5" name="图片 5"/>
          <p:cNvPicPr>
            <a:picLocks noChangeAspect="1"/>
          </p:cNvPicPr>
          <p:nvPr/>
        </p:nvPicPr>
        <p:blipFill>
          <a:blip r:embed="rId2"/>
          <a:stretch>
            <a:fillRect/>
          </a:stretch>
        </p:blipFill>
        <p:spPr>
          <a:xfrm>
            <a:off x="627698" y="1499553"/>
            <a:ext cx="5272405" cy="3858895"/>
          </a:xfrm>
          <a:prstGeom prst="rect">
            <a:avLst/>
          </a:prstGeom>
          <a:noFill/>
          <a:ln>
            <a:noFill/>
          </a:ln>
        </p:spPr>
      </p:pic>
      <p:sp>
        <p:nvSpPr>
          <p:cNvPr id="9" name="椭圆 7"/>
          <p:cNvSpPr/>
          <p:nvPr/>
        </p:nvSpPr>
        <p:spPr>
          <a:xfrm>
            <a:off x="2403158" y="3569653"/>
            <a:ext cx="504825" cy="485775"/>
          </a:xfrm>
          <a:prstGeom prst="ellipse">
            <a:avLst/>
          </a:prstGeom>
          <a:noFill/>
          <a:ln w="63500">
            <a:solidFill>
              <a:srgbClr val="FF0000"/>
            </a:solidFill>
          </a:ln>
        </p:spPr>
        <p:style>
          <a:lnRef idx="2">
            <a:schemeClr val="accent1">
              <a:lumMod val="75000"/>
            </a:schemeClr>
          </a:lnRef>
          <a:fillRef idx="1">
            <a:schemeClr val="accent1"/>
          </a:fillRef>
          <a:effectRef idx="0">
            <a:srgbClr val="FFFFFF"/>
          </a:effectRef>
          <a:fontRef idx="minor">
            <a:schemeClr val="lt1"/>
          </a:fontRef>
        </p:style>
      </p:sp>
      <p:sp>
        <p:nvSpPr>
          <p:cNvPr id="10" name="文本框 9"/>
          <p:cNvSpPr txBox="1"/>
          <p:nvPr/>
        </p:nvSpPr>
        <p:spPr>
          <a:xfrm>
            <a:off x="1232535" y="5358765"/>
            <a:ext cx="4064000" cy="368300"/>
          </a:xfrm>
          <a:prstGeom prst="rect">
            <a:avLst/>
          </a:prstGeom>
          <a:noFill/>
        </p:spPr>
        <p:txBody>
          <a:bodyPr wrap="square" rtlCol="0">
            <a:spAutoFit/>
          </a:bodyPr>
          <a:p>
            <a:pPr algn="ctr"/>
            <a:r>
              <a:rPr lang="en-US" altLang="zh-CN"/>
              <a:t>Location of ancestral temple</a:t>
            </a:r>
            <a:endParaRPr lang="en-US" altLang="zh-CN"/>
          </a:p>
        </p:txBody>
      </p:sp>
      <p:pic>
        <p:nvPicPr>
          <p:cNvPr id="11" name="图片 6"/>
          <p:cNvPicPr>
            <a:picLocks noChangeAspect="1"/>
          </p:cNvPicPr>
          <p:nvPr/>
        </p:nvPicPr>
        <p:blipFill>
          <a:blip r:embed="rId3"/>
          <a:srcRect l="15717" r="16391"/>
          <a:stretch>
            <a:fillRect/>
          </a:stretch>
        </p:blipFill>
        <p:spPr>
          <a:xfrm>
            <a:off x="6497955" y="962025"/>
            <a:ext cx="2024380" cy="1965325"/>
          </a:xfrm>
          <a:prstGeom prst="ellipse">
            <a:avLst/>
          </a:prstGeom>
          <a:noFill/>
          <a:ln>
            <a:noFill/>
          </a:ln>
        </p:spPr>
      </p:pic>
      <p:cxnSp>
        <p:nvCxnSpPr>
          <p:cNvPr id="12" name="直接连接符 11"/>
          <p:cNvCxnSpPr/>
          <p:nvPr/>
        </p:nvCxnSpPr>
        <p:spPr>
          <a:xfrm flipV="1">
            <a:off x="2896235" y="2317750"/>
            <a:ext cx="3529965" cy="1409700"/>
          </a:xfrm>
          <a:prstGeom prst="line">
            <a:avLst/>
          </a:prstGeom>
          <a:noFill/>
          <a:ln w="63500">
            <a:solidFill>
              <a:srgbClr val="FF0000"/>
            </a:solidFill>
          </a:ln>
        </p:spPr>
        <p:style>
          <a:lnRef idx="2">
            <a:schemeClr val="accent1">
              <a:lumMod val="75000"/>
            </a:schemeClr>
          </a:lnRef>
          <a:fillRef idx="1">
            <a:schemeClr val="accent1"/>
          </a:fillRef>
          <a:effectRef idx="0">
            <a:srgbClr val="FFFFFF"/>
          </a:effectRef>
          <a:fontRef idx="minor">
            <a:schemeClr val="lt1"/>
          </a:fontRef>
        </p:style>
      </p:cxnSp>
      <p:sp>
        <p:nvSpPr>
          <p:cNvPr id="13" name="文本框 12"/>
          <p:cNvSpPr txBox="1"/>
          <p:nvPr/>
        </p:nvSpPr>
        <p:spPr>
          <a:xfrm>
            <a:off x="6175375" y="2927350"/>
            <a:ext cx="5753100" cy="2042795"/>
          </a:xfrm>
          <a:prstGeom prst="rect">
            <a:avLst/>
          </a:prstGeom>
          <a:noFill/>
        </p:spPr>
        <p:txBody>
          <a:bodyPr wrap="square" rtlCol="0">
            <a:noAutofit/>
          </a:bodyPr>
          <a:p>
            <a:r>
              <a:rPr lang="en-US" altLang="zh-CN">
                <a:latin typeface="Times New Roman" panose="02020603050405020304" charset="0"/>
                <a:cs typeface="Times New Roman" panose="02020603050405020304" charset="0"/>
              </a:rPr>
              <a:t>       This ancestral hall was built by the Zeng family who moved to Guangdong in the Southern Song Dynasty and is related to the descendants of Zeng Zi, a representative figure of Confucianism. The "Wen sun" in the name of the ancestral temple is derived from the "way of civil and military affairs" in the Analects of Confucius, which reflects the inheritance of family culture.</a:t>
            </a:r>
            <a:endParaRPr lang="en-US" altLang="zh-CN">
              <a:latin typeface="Times New Roman" panose="02020603050405020304" charset="0"/>
              <a:cs typeface="Times New Roman" panose="02020603050405020304" charset="0"/>
            </a:endParaRPr>
          </a:p>
        </p:txBody>
      </p:sp>
      <p:sp>
        <p:nvSpPr>
          <p:cNvPr id="14" name="文本框 13"/>
          <p:cNvSpPr txBox="1"/>
          <p:nvPr/>
        </p:nvSpPr>
        <p:spPr>
          <a:xfrm>
            <a:off x="6175375" y="4970145"/>
            <a:ext cx="5753735" cy="922020"/>
          </a:xfrm>
          <a:prstGeom prst="rect">
            <a:avLst/>
          </a:prstGeom>
          <a:noFill/>
        </p:spPr>
        <p:txBody>
          <a:bodyPr wrap="square" rtlCol="0">
            <a:spAutoFit/>
          </a:bodyPr>
          <a:p>
            <a:r>
              <a:rPr lang="en-US" altLang="zh-CN"/>
              <a:t>       The building has been abandoned and partially collapsed. I will renovate it and build it into a cultural experience hall.</a:t>
            </a:r>
            <a:endParaRPr lang="en-US" altLang="zh-CN"/>
          </a:p>
        </p:txBody>
      </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07789879978"/>
          <p:cNvPicPr>
            <a:picLocks noChangeAspect="1"/>
          </p:cNvPicPr>
          <p:nvPr/>
        </p:nvPicPr>
        <p:blipFill>
          <a:blip r:embed="rId1" cstate="print"/>
          <a:stretch>
            <a:fillRect/>
          </a:stretch>
        </p:blipFill>
        <p:spPr>
          <a:xfrm>
            <a:off x="0" y="0"/>
            <a:ext cx="12192000" cy="6856730"/>
          </a:xfrm>
          <a:prstGeom prst="rect">
            <a:avLst/>
          </a:prstGeom>
        </p:spPr>
      </p:pic>
      <p:sp>
        <p:nvSpPr>
          <p:cNvPr id="16" name="文本框 15"/>
          <p:cNvSpPr txBox="1"/>
          <p:nvPr/>
        </p:nvSpPr>
        <p:spPr>
          <a:xfrm>
            <a:off x="134620" y="275590"/>
            <a:ext cx="5420360" cy="578485"/>
          </a:xfrm>
          <a:prstGeom prst="rect">
            <a:avLst/>
          </a:prstGeom>
          <a:noFill/>
        </p:spPr>
        <p:txBody>
          <a:bodyPr wrap="square" rtlCol="0">
            <a:noAutofit/>
          </a:bodyPr>
          <a:p>
            <a:pPr algn="ctr"/>
            <a:r>
              <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rPr>
              <a:t>Museum Planning and design</a:t>
            </a:r>
            <a:endPar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endParaRPr>
          </a:p>
        </p:txBody>
      </p:sp>
      <p:sp>
        <p:nvSpPr>
          <p:cNvPr id="17" name="文本框 16"/>
          <p:cNvSpPr txBox="1"/>
          <p:nvPr/>
        </p:nvSpPr>
        <p:spPr>
          <a:xfrm>
            <a:off x="5661660" y="391160"/>
            <a:ext cx="5316220" cy="462915"/>
          </a:xfrm>
          <a:prstGeom prst="rect">
            <a:avLst/>
          </a:prstGeom>
          <a:noFill/>
        </p:spPr>
        <p:txBody>
          <a:bodyPr wrap="square" rtlCol="0">
            <a:noAutofit/>
          </a:bodyPr>
          <a:p>
            <a:pPr algn="l"/>
            <a:r>
              <a:rPr lang="en-US" altLang="zh-CN" sz="2800" dirty="0">
                <a:solidFill>
                  <a:srgbClr val="534F50"/>
                </a:solidFill>
                <a:latin typeface="微软雅黑" panose="020B0503020204020204" charset="-122"/>
                <a:ea typeface="微软雅黑" panose="020B0503020204020204" charset="-122"/>
                <a:sym typeface="+mn-ea"/>
              </a:rPr>
              <a:t>——Service population</a:t>
            </a:r>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p:txBody>
      </p:sp>
      <p:pic>
        <p:nvPicPr>
          <p:cNvPr id="2" name="图片 1"/>
          <p:cNvPicPr>
            <a:picLocks noChangeAspect="1"/>
          </p:cNvPicPr>
          <p:nvPr/>
        </p:nvPicPr>
        <p:blipFill>
          <a:blip r:embed="rId2">
            <a:alphaModFix amt="80000"/>
          </a:blip>
          <a:srcRect t="5324" b="6357"/>
          <a:stretch>
            <a:fillRect/>
          </a:stretch>
        </p:blipFill>
        <p:spPr>
          <a:xfrm>
            <a:off x="534035" y="1774190"/>
            <a:ext cx="2250440" cy="3481705"/>
          </a:xfrm>
          <a:prstGeom prst="rect">
            <a:avLst/>
          </a:prstGeom>
        </p:spPr>
      </p:pic>
      <p:pic>
        <p:nvPicPr>
          <p:cNvPr id="3" name="图片 2"/>
          <p:cNvPicPr>
            <a:picLocks noChangeAspect="1"/>
          </p:cNvPicPr>
          <p:nvPr/>
        </p:nvPicPr>
        <p:blipFill>
          <a:blip r:embed="rId3">
            <a:alphaModFix amt="80000"/>
          </a:blip>
          <a:stretch>
            <a:fillRect/>
          </a:stretch>
        </p:blipFill>
        <p:spPr>
          <a:xfrm>
            <a:off x="6629400" y="1774190"/>
            <a:ext cx="1953260" cy="3440430"/>
          </a:xfrm>
          <a:prstGeom prst="rect">
            <a:avLst/>
          </a:prstGeom>
        </p:spPr>
      </p:pic>
      <p:sp>
        <p:nvSpPr>
          <p:cNvPr id="4" name="文本框 3"/>
          <p:cNvSpPr txBox="1"/>
          <p:nvPr/>
        </p:nvSpPr>
        <p:spPr>
          <a:xfrm>
            <a:off x="534035" y="5372100"/>
            <a:ext cx="2463800" cy="406400"/>
          </a:xfrm>
          <a:prstGeom prst="rect">
            <a:avLst/>
          </a:prstGeom>
          <a:noFill/>
        </p:spPr>
        <p:txBody>
          <a:bodyPr wrap="square" rtlCol="0">
            <a:noAutofit/>
          </a:bodyPr>
          <a:p>
            <a:pPr algn="ctr"/>
            <a:r>
              <a:rPr lang="en-US" altLang="zh-CN" sz="2400" b="1"/>
              <a:t>tourist</a:t>
            </a:r>
            <a:endParaRPr lang="en-US" altLang="zh-CN" sz="2400" b="1"/>
          </a:p>
        </p:txBody>
      </p:sp>
      <p:sp>
        <p:nvSpPr>
          <p:cNvPr id="7" name="文本框 6"/>
          <p:cNvSpPr txBox="1"/>
          <p:nvPr/>
        </p:nvSpPr>
        <p:spPr>
          <a:xfrm>
            <a:off x="5778500" y="5372100"/>
            <a:ext cx="3655060" cy="406400"/>
          </a:xfrm>
          <a:prstGeom prst="rect">
            <a:avLst/>
          </a:prstGeom>
          <a:noFill/>
        </p:spPr>
        <p:txBody>
          <a:bodyPr wrap="square" rtlCol="0">
            <a:noAutofit/>
          </a:bodyPr>
          <a:p>
            <a:pPr algn="ctr"/>
            <a:r>
              <a:rPr lang="en-US" altLang="zh-CN" sz="2400" b="1"/>
              <a:t>Indigenous peoples</a:t>
            </a:r>
            <a:endParaRPr lang="en-US" altLang="zh-CN" sz="2400" b="1"/>
          </a:p>
        </p:txBody>
      </p:sp>
      <p:sp>
        <p:nvSpPr>
          <p:cNvPr id="8" name="文本框 7"/>
          <p:cNvSpPr txBox="1"/>
          <p:nvPr/>
        </p:nvSpPr>
        <p:spPr>
          <a:xfrm>
            <a:off x="2784475" y="1619250"/>
            <a:ext cx="3478530" cy="1476375"/>
          </a:xfrm>
          <a:prstGeom prst="rect">
            <a:avLst/>
          </a:prstGeom>
          <a:noFill/>
        </p:spPr>
        <p:txBody>
          <a:bodyPr wrap="square" rtlCol="0">
            <a:spAutoFit/>
          </a:bodyPr>
          <a:p>
            <a:pPr algn="l"/>
            <a:r>
              <a:rPr lang="en-US" altLang="zh-CN">
                <a:latin typeface="Times New Roman" panose="02020603050405020304" charset="0"/>
                <a:cs typeface="Times New Roman" panose="02020603050405020304" charset="0"/>
              </a:rPr>
              <a:t>    Through the new rural Museum, introduce the culture of Gangtou village to the public, improve the popularity, attract tourists to visit, and make the village more dynamic.</a:t>
            </a:r>
            <a:endParaRPr lang="en-US" altLang="zh-CN">
              <a:latin typeface="Times New Roman" panose="02020603050405020304" charset="0"/>
              <a:cs typeface="Times New Roman" panose="02020603050405020304" charset="0"/>
            </a:endParaRPr>
          </a:p>
        </p:txBody>
      </p:sp>
      <p:sp>
        <p:nvSpPr>
          <p:cNvPr id="15" name="文本框 14"/>
          <p:cNvSpPr txBox="1"/>
          <p:nvPr/>
        </p:nvSpPr>
        <p:spPr>
          <a:xfrm>
            <a:off x="8369300" y="1619250"/>
            <a:ext cx="3348355" cy="1476375"/>
          </a:xfrm>
          <a:prstGeom prst="rect">
            <a:avLst/>
          </a:prstGeom>
          <a:noFill/>
        </p:spPr>
        <p:txBody>
          <a:bodyPr wrap="square" rtlCol="0">
            <a:spAutoFit/>
          </a:bodyPr>
          <a:p>
            <a:r>
              <a:rPr lang="en-US" altLang="zh-CN">
                <a:latin typeface="Times New Roman" panose="02020603050405020304" charset="0"/>
                <a:cs typeface="Times New Roman" panose="02020603050405020304" charset="0"/>
              </a:rPr>
              <a:t>       The new rural museum will retain the functions of the original ancestral hall for sacrifice and social intercourse.</a:t>
            </a:r>
            <a:endParaRPr lang="en-US" altLang="zh-CN">
              <a:latin typeface="Times New Roman" panose="02020603050405020304" charset="0"/>
              <a:cs typeface="Times New Roman" panose="02020603050405020304" charset="0"/>
            </a:endParaRPr>
          </a:p>
          <a:p>
            <a:endParaRPr lang="en-US" altLang="zh-CN">
              <a:latin typeface="Times New Roman" panose="02020603050405020304" charset="0"/>
              <a:cs typeface="Times New Roman" panose="02020603050405020304" charset="0"/>
            </a:endParaRPr>
          </a:p>
        </p:txBody>
      </p:sp>
      <p:pic>
        <p:nvPicPr>
          <p:cNvPr id="18" name="图片 17"/>
          <p:cNvPicPr>
            <a:picLocks noChangeAspect="1"/>
          </p:cNvPicPr>
          <p:nvPr/>
        </p:nvPicPr>
        <p:blipFill>
          <a:blip r:embed="rId4"/>
          <a:stretch>
            <a:fillRect/>
          </a:stretch>
        </p:blipFill>
        <p:spPr>
          <a:xfrm>
            <a:off x="2707005" y="3277870"/>
            <a:ext cx="3556000" cy="1780540"/>
          </a:xfrm>
          <a:prstGeom prst="rect">
            <a:avLst/>
          </a:prstGeom>
        </p:spPr>
      </p:pic>
      <p:pic>
        <p:nvPicPr>
          <p:cNvPr id="19" name="图片 18"/>
          <p:cNvPicPr>
            <a:picLocks noChangeAspect="1"/>
          </p:cNvPicPr>
          <p:nvPr/>
        </p:nvPicPr>
        <p:blipFill>
          <a:blip r:embed="rId5"/>
          <a:srcRect l="3244" t="10730" r="3656" b="7751"/>
          <a:stretch>
            <a:fillRect/>
          </a:stretch>
        </p:blipFill>
        <p:spPr>
          <a:xfrm>
            <a:off x="8409940" y="3279140"/>
            <a:ext cx="3009900" cy="175831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07789879978"/>
          <p:cNvPicPr>
            <a:picLocks noChangeAspect="1"/>
          </p:cNvPicPr>
          <p:nvPr/>
        </p:nvPicPr>
        <p:blipFill>
          <a:blip r:embed="rId1" cstate="print"/>
          <a:stretch>
            <a:fillRect/>
          </a:stretch>
        </p:blipFill>
        <p:spPr>
          <a:xfrm>
            <a:off x="0" y="0"/>
            <a:ext cx="12192000" cy="6856730"/>
          </a:xfrm>
          <a:prstGeom prst="rect">
            <a:avLst/>
          </a:prstGeom>
        </p:spPr>
      </p:pic>
      <p:sp>
        <p:nvSpPr>
          <p:cNvPr id="16" name="文本框 15"/>
          <p:cNvSpPr txBox="1"/>
          <p:nvPr/>
        </p:nvSpPr>
        <p:spPr>
          <a:xfrm>
            <a:off x="134620" y="275590"/>
            <a:ext cx="5420360" cy="578485"/>
          </a:xfrm>
          <a:prstGeom prst="rect">
            <a:avLst/>
          </a:prstGeom>
          <a:noFill/>
        </p:spPr>
        <p:txBody>
          <a:bodyPr wrap="square" rtlCol="0">
            <a:noAutofit/>
          </a:bodyPr>
          <a:p>
            <a:pPr algn="ctr"/>
            <a:r>
              <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rPr>
              <a:t>Museum Planning and design</a:t>
            </a:r>
            <a:endPar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endParaRPr>
          </a:p>
        </p:txBody>
      </p:sp>
      <p:sp>
        <p:nvSpPr>
          <p:cNvPr id="17" name="文本框 16"/>
          <p:cNvSpPr txBox="1"/>
          <p:nvPr/>
        </p:nvSpPr>
        <p:spPr>
          <a:xfrm>
            <a:off x="5661660" y="391160"/>
            <a:ext cx="3888740" cy="462915"/>
          </a:xfrm>
          <a:prstGeom prst="rect">
            <a:avLst/>
          </a:prstGeom>
          <a:noFill/>
        </p:spPr>
        <p:txBody>
          <a:bodyPr wrap="square" rtlCol="0">
            <a:noAutofit/>
          </a:bodyPr>
          <a:p>
            <a:pPr algn="l"/>
            <a:r>
              <a:rPr lang="en-US" altLang="zh-CN" sz="2800" dirty="0">
                <a:solidFill>
                  <a:srgbClr val="534F50"/>
                </a:solidFill>
                <a:latin typeface="微软雅黑" panose="020B0503020204020204" charset="-122"/>
                <a:ea typeface="微软雅黑" panose="020B0503020204020204" charset="-122"/>
                <a:sym typeface="+mn-ea"/>
              </a:rPr>
              <a:t>——Plane scheme</a:t>
            </a:r>
            <a:endParaRPr lang="en-US" altLang="zh-CN" sz="2800" dirty="0">
              <a:solidFill>
                <a:srgbClr val="534F50"/>
              </a:solidFill>
              <a:latin typeface="微软雅黑" panose="020B0503020204020204" charset="-122"/>
              <a:ea typeface="微软雅黑" panose="020B0503020204020204" charset="-122"/>
              <a:sym typeface="+mn-ea"/>
            </a:endParaRPr>
          </a:p>
        </p:txBody>
      </p:sp>
      <p:pic>
        <p:nvPicPr>
          <p:cNvPr id="5" name="图片 4" descr="未标题-1"/>
          <p:cNvPicPr>
            <a:picLocks noChangeAspect="1"/>
          </p:cNvPicPr>
          <p:nvPr>
            <p:custDataLst>
              <p:tags r:id="rId2"/>
            </p:custDataLst>
          </p:nvPr>
        </p:nvPicPr>
        <p:blipFill>
          <a:blip r:embed="rId3"/>
          <a:srcRect l="4059" r="15947"/>
          <a:stretch>
            <a:fillRect/>
          </a:stretch>
        </p:blipFill>
        <p:spPr>
          <a:xfrm>
            <a:off x="635000" y="1123950"/>
            <a:ext cx="4756150" cy="4203700"/>
          </a:xfrm>
          <a:prstGeom prst="rect">
            <a:avLst/>
          </a:prstGeom>
        </p:spPr>
      </p:pic>
      <p:pic>
        <p:nvPicPr>
          <p:cNvPr id="10" name="图片 9" descr="未标题-2"/>
          <p:cNvPicPr>
            <a:picLocks noChangeAspect="1"/>
          </p:cNvPicPr>
          <p:nvPr>
            <p:custDataLst>
              <p:tags r:id="rId4"/>
            </p:custDataLst>
          </p:nvPr>
        </p:nvPicPr>
        <p:blipFill>
          <a:blip r:embed="rId5"/>
          <a:stretch>
            <a:fillRect/>
          </a:stretch>
        </p:blipFill>
        <p:spPr>
          <a:xfrm>
            <a:off x="5554980" y="1123950"/>
            <a:ext cx="5944870" cy="4203065"/>
          </a:xfrm>
          <a:prstGeom prst="rect">
            <a:avLst/>
          </a:prstGeom>
        </p:spPr>
      </p:pic>
      <p:sp>
        <p:nvSpPr>
          <p:cNvPr id="11" name="文本框 10"/>
          <p:cNvSpPr txBox="1"/>
          <p:nvPr>
            <p:custDataLst>
              <p:tags r:id="rId6"/>
            </p:custDataLst>
          </p:nvPr>
        </p:nvSpPr>
        <p:spPr>
          <a:xfrm>
            <a:off x="981075" y="5327650"/>
            <a:ext cx="4064000" cy="368300"/>
          </a:xfrm>
          <a:prstGeom prst="rect">
            <a:avLst/>
          </a:prstGeom>
          <a:noFill/>
        </p:spPr>
        <p:txBody>
          <a:bodyPr wrap="square" rtlCol="0">
            <a:spAutoFit/>
          </a:bodyPr>
          <a:p>
            <a:pPr algn="ctr"/>
            <a:r>
              <a:rPr lang="en-US" altLang="zh-CN"/>
              <a:t>Functional zoning diagram</a:t>
            </a:r>
            <a:endParaRPr lang="en-US" altLang="zh-CN"/>
          </a:p>
        </p:txBody>
      </p:sp>
      <p:sp>
        <p:nvSpPr>
          <p:cNvPr id="12" name="文本框 11"/>
          <p:cNvSpPr txBox="1"/>
          <p:nvPr>
            <p:custDataLst>
              <p:tags r:id="rId7"/>
            </p:custDataLst>
          </p:nvPr>
        </p:nvSpPr>
        <p:spPr>
          <a:xfrm>
            <a:off x="6495415" y="5327650"/>
            <a:ext cx="4064000" cy="368300"/>
          </a:xfrm>
          <a:prstGeom prst="rect">
            <a:avLst/>
          </a:prstGeom>
          <a:noFill/>
        </p:spPr>
        <p:txBody>
          <a:bodyPr wrap="square" rtlCol="0">
            <a:spAutoFit/>
          </a:bodyPr>
          <a:p>
            <a:pPr algn="ctr"/>
            <a:r>
              <a:rPr lang="en-US" altLang="zh-CN"/>
              <a:t>Layout plan</a:t>
            </a:r>
            <a:endParaRPr lang="en-US" altLang="zh-CN"/>
          </a:p>
        </p:txBody>
      </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07789879978"/>
          <p:cNvPicPr>
            <a:picLocks noChangeAspect="1"/>
          </p:cNvPicPr>
          <p:nvPr/>
        </p:nvPicPr>
        <p:blipFill>
          <a:blip r:embed="rId1" cstate="print"/>
          <a:stretch>
            <a:fillRect/>
          </a:stretch>
        </p:blipFill>
        <p:spPr>
          <a:xfrm>
            <a:off x="0" y="0"/>
            <a:ext cx="12192000" cy="6856730"/>
          </a:xfrm>
          <a:prstGeom prst="rect">
            <a:avLst/>
          </a:prstGeom>
        </p:spPr>
      </p:pic>
      <p:sp>
        <p:nvSpPr>
          <p:cNvPr id="16" name="文本框 15"/>
          <p:cNvSpPr txBox="1"/>
          <p:nvPr/>
        </p:nvSpPr>
        <p:spPr>
          <a:xfrm>
            <a:off x="134620" y="275590"/>
            <a:ext cx="5420360" cy="578485"/>
          </a:xfrm>
          <a:prstGeom prst="rect">
            <a:avLst/>
          </a:prstGeom>
          <a:noFill/>
        </p:spPr>
        <p:txBody>
          <a:bodyPr wrap="square" rtlCol="0">
            <a:noAutofit/>
          </a:bodyPr>
          <a:p>
            <a:pPr algn="ctr"/>
            <a:r>
              <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rPr>
              <a:t>Museum Planning and design</a:t>
            </a:r>
            <a:endPar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endParaRPr>
          </a:p>
        </p:txBody>
      </p:sp>
      <p:sp>
        <p:nvSpPr>
          <p:cNvPr id="17" name="文本框 16"/>
          <p:cNvSpPr txBox="1"/>
          <p:nvPr/>
        </p:nvSpPr>
        <p:spPr>
          <a:xfrm>
            <a:off x="5661660" y="391160"/>
            <a:ext cx="3888740" cy="462915"/>
          </a:xfrm>
          <a:prstGeom prst="rect">
            <a:avLst/>
          </a:prstGeom>
          <a:noFill/>
        </p:spPr>
        <p:txBody>
          <a:bodyPr wrap="square" rtlCol="0">
            <a:noAutofit/>
          </a:bodyPr>
          <a:p>
            <a:pPr algn="l"/>
            <a:r>
              <a:rPr lang="en-US" altLang="zh-CN" sz="2800" dirty="0">
                <a:solidFill>
                  <a:srgbClr val="534F50"/>
                </a:solidFill>
                <a:latin typeface="微软雅黑" panose="020B0503020204020204" charset="-122"/>
                <a:ea typeface="微软雅黑" panose="020B0503020204020204" charset="-122"/>
                <a:sym typeface="+mn-ea"/>
              </a:rPr>
              <a:t>——Effect sketch</a:t>
            </a:r>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p:txBody>
      </p:sp>
      <p:pic>
        <p:nvPicPr>
          <p:cNvPr id="2" name="图片 1" descr="cf9968c6c65a6f83e3a7963395670435"/>
          <p:cNvPicPr>
            <a:picLocks noChangeAspect="1"/>
          </p:cNvPicPr>
          <p:nvPr>
            <p:custDataLst>
              <p:tags r:id="rId2"/>
            </p:custDataLst>
          </p:nvPr>
        </p:nvPicPr>
        <p:blipFill>
          <a:blip r:embed="rId3"/>
          <a:stretch>
            <a:fillRect/>
          </a:stretch>
        </p:blipFill>
        <p:spPr>
          <a:xfrm>
            <a:off x="527050" y="1081405"/>
            <a:ext cx="5259070" cy="2575560"/>
          </a:xfrm>
          <a:prstGeom prst="rect">
            <a:avLst/>
          </a:prstGeom>
        </p:spPr>
      </p:pic>
      <p:pic>
        <p:nvPicPr>
          <p:cNvPr id="4" name="图片 3" descr="微信图片_20251020104053_3614_30"/>
          <p:cNvPicPr>
            <a:picLocks noChangeAspect="1"/>
          </p:cNvPicPr>
          <p:nvPr>
            <p:custDataLst>
              <p:tags r:id="rId4"/>
            </p:custDataLst>
          </p:nvPr>
        </p:nvPicPr>
        <p:blipFill>
          <a:blip r:embed="rId5"/>
          <a:srcRect t="14980" b="20387"/>
          <a:stretch>
            <a:fillRect/>
          </a:stretch>
        </p:blipFill>
        <p:spPr>
          <a:xfrm>
            <a:off x="5962650" y="1081405"/>
            <a:ext cx="5638165" cy="2575560"/>
          </a:xfrm>
          <a:prstGeom prst="rect">
            <a:avLst/>
          </a:prstGeom>
        </p:spPr>
      </p:pic>
      <p:sp>
        <p:nvSpPr>
          <p:cNvPr id="7" name="文本框 6"/>
          <p:cNvSpPr txBox="1"/>
          <p:nvPr>
            <p:custDataLst>
              <p:tags r:id="rId6"/>
            </p:custDataLst>
          </p:nvPr>
        </p:nvSpPr>
        <p:spPr>
          <a:xfrm>
            <a:off x="526415" y="3801745"/>
            <a:ext cx="5259705" cy="2306955"/>
          </a:xfrm>
          <a:prstGeom prst="rect">
            <a:avLst/>
          </a:prstGeom>
          <a:noFill/>
        </p:spPr>
        <p:txBody>
          <a:bodyPr wrap="square" rtlCol="0">
            <a:spAutoFit/>
          </a:bodyPr>
          <a:p>
            <a:r>
              <a:rPr lang="en-US" altLang="zh-CN">
                <a:latin typeface="Times New Roman" panose="02020603050405020304" charset="0"/>
                <a:cs typeface="Times New Roman" panose="02020603050405020304" charset="0"/>
              </a:rPr>
              <a:t>     This space is a cultural and historical exhibition hall, with the overall function of cultural and creative exhibition and cultural communication. Through the integration of local materials and modern exhibition forms, it not only transmits the cultural value of the village, but also provides visitors with both ornamental and practical cultural experience.</a:t>
            </a:r>
            <a:endParaRPr lang="en-US" altLang="zh-CN">
              <a:latin typeface="Times New Roman" panose="02020603050405020304" charset="0"/>
              <a:cs typeface="Times New Roman" panose="02020603050405020304" charset="0"/>
            </a:endParaRPr>
          </a:p>
          <a:p>
            <a:endParaRPr lang="en-US" altLang="zh-CN">
              <a:latin typeface="Times New Roman" panose="02020603050405020304" charset="0"/>
              <a:cs typeface="Times New Roman" panose="02020603050405020304" charset="0"/>
            </a:endParaRPr>
          </a:p>
        </p:txBody>
      </p:sp>
      <p:pic>
        <p:nvPicPr>
          <p:cNvPr id="8" name="图片 7"/>
          <p:cNvPicPr>
            <a:picLocks noChangeAspect="1"/>
          </p:cNvPicPr>
          <p:nvPr>
            <p:custDataLst>
              <p:tags r:id="rId7"/>
            </p:custDataLst>
          </p:nvPr>
        </p:nvPicPr>
        <p:blipFill>
          <a:blip r:embed="rId8"/>
          <a:stretch>
            <a:fillRect/>
          </a:stretch>
        </p:blipFill>
        <p:spPr>
          <a:xfrm>
            <a:off x="4765040" y="2677160"/>
            <a:ext cx="1021080" cy="979805"/>
          </a:xfrm>
          <a:prstGeom prst="rect">
            <a:avLst/>
          </a:prstGeom>
        </p:spPr>
      </p:pic>
      <p:pic>
        <p:nvPicPr>
          <p:cNvPr id="9" name="图片 8"/>
          <p:cNvPicPr>
            <a:picLocks noChangeAspect="1"/>
          </p:cNvPicPr>
          <p:nvPr>
            <p:custDataLst>
              <p:tags r:id="rId9"/>
            </p:custDataLst>
          </p:nvPr>
        </p:nvPicPr>
        <p:blipFill>
          <a:blip r:embed="rId8"/>
          <a:stretch>
            <a:fillRect/>
          </a:stretch>
        </p:blipFill>
        <p:spPr>
          <a:xfrm>
            <a:off x="10579735" y="2677160"/>
            <a:ext cx="1021080" cy="979805"/>
          </a:xfrm>
          <a:prstGeom prst="rect">
            <a:avLst/>
          </a:prstGeom>
        </p:spPr>
      </p:pic>
      <p:cxnSp>
        <p:nvCxnSpPr>
          <p:cNvPr id="13" name="直接箭头连接符 12"/>
          <p:cNvCxnSpPr/>
          <p:nvPr>
            <p:custDataLst>
              <p:tags r:id="rId10"/>
            </p:custDataLst>
          </p:nvPr>
        </p:nvCxnSpPr>
        <p:spPr>
          <a:xfrm flipV="1">
            <a:off x="5363845" y="2816225"/>
            <a:ext cx="313055" cy="216535"/>
          </a:xfrm>
          <a:prstGeom prst="straightConnector1">
            <a:avLst/>
          </a:prstGeom>
          <a:ln w="22225">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14" name="直接箭头连接符 13"/>
          <p:cNvCxnSpPr/>
          <p:nvPr>
            <p:custDataLst>
              <p:tags r:id="rId11"/>
            </p:custDataLst>
          </p:nvPr>
        </p:nvCxnSpPr>
        <p:spPr>
          <a:xfrm flipV="1">
            <a:off x="10756265" y="2783840"/>
            <a:ext cx="262255" cy="297815"/>
          </a:xfrm>
          <a:prstGeom prst="straightConnector1">
            <a:avLst/>
          </a:prstGeom>
          <a:ln w="2222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15" name="文本框 14"/>
          <p:cNvSpPr txBox="1"/>
          <p:nvPr>
            <p:custDataLst>
              <p:tags r:id="rId12"/>
            </p:custDataLst>
          </p:nvPr>
        </p:nvSpPr>
        <p:spPr>
          <a:xfrm>
            <a:off x="5962650" y="3801745"/>
            <a:ext cx="5638165" cy="1753235"/>
          </a:xfrm>
          <a:prstGeom prst="rect">
            <a:avLst/>
          </a:prstGeom>
          <a:noFill/>
        </p:spPr>
        <p:txBody>
          <a:bodyPr wrap="square" rtlCol="0">
            <a:spAutoFit/>
          </a:bodyPr>
          <a:p>
            <a:r>
              <a:rPr lang="en-US" altLang="zh-CN">
                <a:latin typeface="Times New Roman" panose="02020603050405020304" charset="0"/>
                <a:cs typeface="Times New Roman" panose="02020603050405020304" charset="0"/>
              </a:rPr>
              <a:t>       This is a cultural experience exhibition hall space integrating Lingnan cultural charm and modern design techniques. It is suitable to be used as a "craft experience area" in the Gangtou village project, so that tourists can obtain a composite cultural experience of "static viewing+dynamic participation".</a:t>
            </a:r>
            <a:endParaRPr lang="en-US" altLang="zh-CN">
              <a:latin typeface="Times New Roman" panose="02020603050405020304" charset="0"/>
              <a:cs typeface="Times New Roman" panose="02020603050405020304" charset="0"/>
            </a:endParaRPr>
          </a:p>
        </p:txBody>
      </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07789879978"/>
          <p:cNvPicPr>
            <a:picLocks noChangeAspect="1"/>
          </p:cNvPicPr>
          <p:nvPr/>
        </p:nvPicPr>
        <p:blipFill>
          <a:blip r:embed="rId1" cstate="print"/>
          <a:stretch>
            <a:fillRect/>
          </a:stretch>
        </p:blipFill>
        <p:spPr>
          <a:xfrm>
            <a:off x="0" y="0"/>
            <a:ext cx="12192000" cy="6856730"/>
          </a:xfrm>
          <a:prstGeom prst="rect">
            <a:avLst/>
          </a:prstGeom>
        </p:spPr>
      </p:pic>
      <p:sp>
        <p:nvSpPr>
          <p:cNvPr id="16" name="文本框 15"/>
          <p:cNvSpPr txBox="1"/>
          <p:nvPr/>
        </p:nvSpPr>
        <p:spPr>
          <a:xfrm>
            <a:off x="134620" y="275590"/>
            <a:ext cx="5420360" cy="578485"/>
          </a:xfrm>
          <a:prstGeom prst="rect">
            <a:avLst/>
          </a:prstGeom>
          <a:noFill/>
        </p:spPr>
        <p:txBody>
          <a:bodyPr wrap="square" rtlCol="0">
            <a:noAutofit/>
          </a:bodyPr>
          <a:p>
            <a:pPr algn="ctr"/>
            <a:r>
              <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rPr>
              <a:t>Museum Planning and design</a:t>
            </a:r>
            <a:endPar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endParaRPr>
          </a:p>
        </p:txBody>
      </p:sp>
      <p:sp>
        <p:nvSpPr>
          <p:cNvPr id="17" name="文本框 16"/>
          <p:cNvSpPr txBox="1"/>
          <p:nvPr/>
        </p:nvSpPr>
        <p:spPr>
          <a:xfrm>
            <a:off x="5661660" y="391160"/>
            <a:ext cx="6530340" cy="462915"/>
          </a:xfrm>
          <a:prstGeom prst="rect">
            <a:avLst/>
          </a:prstGeom>
          <a:noFill/>
        </p:spPr>
        <p:txBody>
          <a:bodyPr wrap="square" rtlCol="0">
            <a:noAutofit/>
          </a:bodyPr>
          <a:p>
            <a:pPr algn="l"/>
            <a:r>
              <a:rPr lang="en-US" altLang="zh-CN" sz="2800" dirty="0">
                <a:solidFill>
                  <a:srgbClr val="534F50"/>
                </a:solidFill>
                <a:latin typeface="微软雅黑" panose="020B0503020204020204" charset="-122"/>
                <a:ea typeface="微软雅黑" panose="020B0503020204020204" charset="-122"/>
                <a:sym typeface="+mn-ea"/>
              </a:rPr>
              <a:t>——Renderings (</a:t>
            </a:r>
            <a:r>
              <a:rPr lang="en-US" altLang="zh-CN" sz="2800" dirty="0">
                <a:solidFill>
                  <a:srgbClr val="534F50"/>
                </a:solidFill>
                <a:latin typeface="微软雅黑" panose="020B0503020204020204" charset="-122"/>
                <a:ea typeface="微软雅黑" panose="020B0503020204020204" charset="-122"/>
                <a:sym typeface="+mn-ea"/>
              </a:rPr>
              <a:t>main entrance</a:t>
            </a:r>
            <a:r>
              <a:rPr lang="en-US" altLang="zh-CN" sz="2800" dirty="0">
                <a:solidFill>
                  <a:srgbClr val="534F50"/>
                </a:solidFill>
                <a:latin typeface="微软雅黑" panose="020B0503020204020204" charset="-122"/>
                <a:ea typeface="微软雅黑" panose="020B0503020204020204" charset="-122"/>
                <a:sym typeface="+mn-ea"/>
              </a:rPr>
              <a:t>)</a:t>
            </a:r>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p:txBody>
      </p:sp>
      <p:pic>
        <p:nvPicPr>
          <p:cNvPr id="3" name="图片 2" descr="Enscape_2025-11-03-12-10-51"/>
          <p:cNvPicPr>
            <a:picLocks noChangeAspect="1"/>
          </p:cNvPicPr>
          <p:nvPr/>
        </p:nvPicPr>
        <p:blipFill>
          <a:blip r:embed="rId2"/>
          <a:srcRect t="4989" b="13577"/>
          <a:stretch>
            <a:fillRect/>
          </a:stretch>
        </p:blipFill>
        <p:spPr>
          <a:xfrm>
            <a:off x="0" y="1130300"/>
            <a:ext cx="12192000" cy="3835400"/>
          </a:xfrm>
          <a:prstGeom prst="rect">
            <a:avLst/>
          </a:prstGeom>
        </p:spPr>
      </p:pic>
      <p:sp>
        <p:nvSpPr>
          <p:cNvPr id="5" name="文本框 4"/>
          <p:cNvSpPr txBox="1"/>
          <p:nvPr/>
        </p:nvSpPr>
        <p:spPr>
          <a:xfrm>
            <a:off x="514350" y="5130800"/>
            <a:ext cx="11281410" cy="922020"/>
          </a:xfrm>
          <a:prstGeom prst="rect">
            <a:avLst/>
          </a:prstGeom>
          <a:noFill/>
        </p:spPr>
        <p:txBody>
          <a:bodyPr wrap="square" rtlCol="0">
            <a:spAutoFit/>
          </a:bodyPr>
          <a:p>
            <a:r>
              <a:rPr lang="en-US" altLang="zh-CN"/>
              <a:t>The main entrance of the museum, through the use of modern construction technology and materials to rebuild the collapsed wall, makes it both modern and integrated into the traditional architecture of Gangtou Village</a:t>
            </a:r>
            <a:endParaRPr lang="en-US" altLang="zh-CN"/>
          </a:p>
          <a:p>
            <a:endParaRPr lang="en-US" altLang="zh-CN"/>
          </a:p>
        </p:txBody>
      </p:sp>
      <p:pic>
        <p:nvPicPr>
          <p:cNvPr id="10" name="图片 9"/>
          <p:cNvPicPr>
            <a:picLocks noChangeAspect="1"/>
          </p:cNvPicPr>
          <p:nvPr/>
        </p:nvPicPr>
        <p:blipFill>
          <a:blip r:embed="rId3"/>
          <a:stretch>
            <a:fillRect/>
          </a:stretch>
        </p:blipFill>
        <p:spPr>
          <a:xfrm>
            <a:off x="208280" y="3769995"/>
            <a:ext cx="1245870" cy="1195705"/>
          </a:xfrm>
          <a:prstGeom prst="rect">
            <a:avLst/>
          </a:prstGeom>
        </p:spPr>
      </p:pic>
      <p:cxnSp>
        <p:nvCxnSpPr>
          <p:cNvPr id="11" name="直接箭头连接符 10"/>
          <p:cNvCxnSpPr/>
          <p:nvPr/>
        </p:nvCxnSpPr>
        <p:spPr>
          <a:xfrm flipH="1" flipV="1">
            <a:off x="1074420" y="4488180"/>
            <a:ext cx="1270" cy="382905"/>
          </a:xfrm>
          <a:prstGeom prst="straightConnector1">
            <a:avLst/>
          </a:prstGeom>
          <a:ln w="22225">
            <a:solidFill>
              <a:srgbClr val="FF0000"/>
            </a:solidFill>
            <a:tailEnd type="arrow"/>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07789879978"/>
          <p:cNvPicPr>
            <a:picLocks noChangeAspect="1"/>
          </p:cNvPicPr>
          <p:nvPr/>
        </p:nvPicPr>
        <p:blipFill>
          <a:blip r:embed="rId1" cstate="print"/>
          <a:stretch>
            <a:fillRect/>
          </a:stretch>
        </p:blipFill>
        <p:spPr>
          <a:xfrm>
            <a:off x="0" y="0"/>
            <a:ext cx="12192000" cy="6856730"/>
          </a:xfrm>
          <a:prstGeom prst="rect">
            <a:avLst/>
          </a:prstGeom>
        </p:spPr>
      </p:pic>
      <p:sp>
        <p:nvSpPr>
          <p:cNvPr id="16" name="文本框 15"/>
          <p:cNvSpPr txBox="1"/>
          <p:nvPr/>
        </p:nvSpPr>
        <p:spPr>
          <a:xfrm>
            <a:off x="134620" y="275590"/>
            <a:ext cx="5420360" cy="578485"/>
          </a:xfrm>
          <a:prstGeom prst="rect">
            <a:avLst/>
          </a:prstGeom>
          <a:noFill/>
        </p:spPr>
        <p:txBody>
          <a:bodyPr wrap="square" rtlCol="0">
            <a:noAutofit/>
          </a:bodyPr>
          <a:p>
            <a:pPr algn="ctr"/>
            <a:r>
              <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rPr>
              <a:t>Museum Planning and design</a:t>
            </a:r>
            <a:endPar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endParaRPr>
          </a:p>
        </p:txBody>
      </p:sp>
      <p:sp>
        <p:nvSpPr>
          <p:cNvPr id="17" name="文本框 16"/>
          <p:cNvSpPr txBox="1"/>
          <p:nvPr/>
        </p:nvSpPr>
        <p:spPr>
          <a:xfrm>
            <a:off x="5661660" y="391160"/>
            <a:ext cx="6111875" cy="462915"/>
          </a:xfrm>
          <a:prstGeom prst="rect">
            <a:avLst/>
          </a:prstGeom>
          <a:noFill/>
        </p:spPr>
        <p:txBody>
          <a:bodyPr wrap="square" rtlCol="0">
            <a:noAutofit/>
          </a:bodyPr>
          <a:p>
            <a:pPr algn="l"/>
            <a:r>
              <a:rPr lang="en-US" altLang="zh-CN" sz="2800" dirty="0">
                <a:solidFill>
                  <a:srgbClr val="534F50"/>
                </a:solidFill>
                <a:latin typeface="微软雅黑" panose="020B0503020204020204" charset="-122"/>
                <a:ea typeface="微软雅黑" panose="020B0503020204020204" charset="-122"/>
                <a:sym typeface="+mn-ea"/>
              </a:rPr>
              <a:t>——Renderings (atrium garden)</a:t>
            </a:r>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p:txBody>
      </p:sp>
      <p:pic>
        <p:nvPicPr>
          <p:cNvPr id="2" name="图片 1" descr="Enscape_2025-11-03-12-18-47"/>
          <p:cNvPicPr>
            <a:picLocks noChangeAspect="1"/>
          </p:cNvPicPr>
          <p:nvPr/>
        </p:nvPicPr>
        <p:blipFill>
          <a:blip r:embed="rId2"/>
          <a:srcRect t="2832" b="7174"/>
          <a:stretch>
            <a:fillRect/>
          </a:stretch>
        </p:blipFill>
        <p:spPr>
          <a:xfrm>
            <a:off x="6931025" y="4065905"/>
            <a:ext cx="5260975" cy="1829435"/>
          </a:xfrm>
          <a:prstGeom prst="rect">
            <a:avLst/>
          </a:prstGeom>
        </p:spPr>
      </p:pic>
      <p:pic>
        <p:nvPicPr>
          <p:cNvPr id="4" name="图片 3" descr="Enscape_2025-11-03-13-46-57"/>
          <p:cNvPicPr>
            <a:picLocks noChangeAspect="1"/>
          </p:cNvPicPr>
          <p:nvPr/>
        </p:nvPicPr>
        <p:blipFill>
          <a:blip r:embed="rId3"/>
          <a:stretch>
            <a:fillRect/>
          </a:stretch>
        </p:blipFill>
        <p:spPr>
          <a:xfrm>
            <a:off x="0" y="977265"/>
            <a:ext cx="7819390" cy="3020695"/>
          </a:xfrm>
          <a:prstGeom prst="rect">
            <a:avLst/>
          </a:prstGeom>
        </p:spPr>
      </p:pic>
      <p:pic>
        <p:nvPicPr>
          <p:cNvPr id="9" name="图片 8"/>
          <p:cNvPicPr>
            <a:picLocks noChangeAspect="1"/>
          </p:cNvPicPr>
          <p:nvPr/>
        </p:nvPicPr>
        <p:blipFill>
          <a:blip r:embed="rId4"/>
          <a:stretch>
            <a:fillRect/>
          </a:stretch>
        </p:blipFill>
        <p:spPr>
          <a:xfrm>
            <a:off x="8923655" y="1372870"/>
            <a:ext cx="2049780" cy="1967230"/>
          </a:xfrm>
          <a:prstGeom prst="rect">
            <a:avLst/>
          </a:prstGeom>
        </p:spPr>
      </p:pic>
      <p:cxnSp>
        <p:nvCxnSpPr>
          <p:cNvPr id="14" name="直接箭头连接符 13"/>
          <p:cNvCxnSpPr/>
          <p:nvPr/>
        </p:nvCxnSpPr>
        <p:spPr>
          <a:xfrm flipV="1">
            <a:off x="9951085" y="2463800"/>
            <a:ext cx="435610" cy="427990"/>
          </a:xfrm>
          <a:prstGeom prst="straightConnector1">
            <a:avLst/>
          </a:prstGeom>
          <a:ln w="2222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5" name="文本框 4"/>
          <p:cNvSpPr txBox="1"/>
          <p:nvPr/>
        </p:nvSpPr>
        <p:spPr>
          <a:xfrm>
            <a:off x="134620" y="4377055"/>
            <a:ext cx="6661150" cy="1341120"/>
          </a:xfrm>
          <a:prstGeom prst="rect">
            <a:avLst/>
          </a:prstGeom>
          <a:noFill/>
        </p:spPr>
        <p:txBody>
          <a:bodyPr wrap="square" rtlCol="0">
            <a:noAutofit/>
          </a:bodyPr>
          <a:p>
            <a:r>
              <a:rPr lang="en-US" altLang="zh-CN"/>
              <a:t>       The atrium is not only a resting and transitional space for visitors, but also a three-dimensional carrier for cultural transmission. Finally, the history, technology and lifestyle of Lingnan villages can be presented in multiple dimensions through this atrium space.</a:t>
            </a:r>
            <a:endParaRPr lang="en-US" altLang="zh-CN"/>
          </a:p>
          <a:p>
            <a:endParaRPr lang="en-US" altLang="zh-CN"/>
          </a:p>
        </p:txBody>
      </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07789879978"/>
          <p:cNvPicPr>
            <a:picLocks noChangeAspect="1"/>
          </p:cNvPicPr>
          <p:nvPr/>
        </p:nvPicPr>
        <p:blipFill>
          <a:blip r:embed="rId1" cstate="print"/>
          <a:stretch>
            <a:fillRect/>
          </a:stretch>
        </p:blipFill>
        <p:spPr>
          <a:xfrm>
            <a:off x="0" y="0"/>
            <a:ext cx="12192000" cy="6856730"/>
          </a:xfrm>
          <a:prstGeom prst="rect">
            <a:avLst/>
          </a:prstGeom>
        </p:spPr>
      </p:pic>
      <p:sp>
        <p:nvSpPr>
          <p:cNvPr id="16" name="文本框 15"/>
          <p:cNvSpPr txBox="1"/>
          <p:nvPr/>
        </p:nvSpPr>
        <p:spPr>
          <a:xfrm>
            <a:off x="134620" y="275590"/>
            <a:ext cx="5420360" cy="578485"/>
          </a:xfrm>
          <a:prstGeom prst="rect">
            <a:avLst/>
          </a:prstGeom>
          <a:noFill/>
        </p:spPr>
        <p:txBody>
          <a:bodyPr wrap="square" rtlCol="0">
            <a:noAutofit/>
          </a:bodyPr>
          <a:p>
            <a:pPr algn="ctr"/>
            <a:r>
              <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rPr>
              <a:t>Museum Planning and design</a:t>
            </a:r>
            <a:endPar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endParaRPr>
          </a:p>
        </p:txBody>
      </p:sp>
      <p:sp>
        <p:nvSpPr>
          <p:cNvPr id="17" name="文本框 16"/>
          <p:cNvSpPr txBox="1"/>
          <p:nvPr/>
        </p:nvSpPr>
        <p:spPr>
          <a:xfrm>
            <a:off x="5661660" y="391160"/>
            <a:ext cx="8688705" cy="462915"/>
          </a:xfrm>
          <a:prstGeom prst="rect">
            <a:avLst/>
          </a:prstGeom>
          <a:noFill/>
        </p:spPr>
        <p:txBody>
          <a:bodyPr wrap="square" rtlCol="0">
            <a:noAutofit/>
          </a:bodyPr>
          <a:p>
            <a:pPr algn="l"/>
            <a:r>
              <a:rPr lang="en-US" altLang="zh-CN" sz="2800" dirty="0">
                <a:solidFill>
                  <a:srgbClr val="534F50"/>
                </a:solidFill>
                <a:latin typeface="微软雅黑" panose="020B0503020204020204" charset="-122"/>
                <a:ea typeface="微软雅黑" panose="020B0503020204020204" charset="-122"/>
                <a:sym typeface="+mn-ea"/>
              </a:rPr>
              <a:t>——Renderings </a:t>
            </a:r>
            <a:r>
              <a:rPr lang="en-US" altLang="zh-CN" sz="1600" dirty="0">
                <a:solidFill>
                  <a:srgbClr val="534F50"/>
                </a:solidFill>
                <a:latin typeface="微软雅黑" panose="020B0503020204020204" charset="-122"/>
                <a:ea typeface="微软雅黑" panose="020B0503020204020204" charset="-122"/>
                <a:sym typeface="+mn-ea"/>
              </a:rPr>
              <a:t>(village history exhibition hall)</a:t>
            </a:r>
            <a:endParaRPr lang="en-US" altLang="zh-CN" sz="16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p:txBody>
      </p:sp>
      <p:pic>
        <p:nvPicPr>
          <p:cNvPr id="3" name="图片 2" descr="Enscape_2025-11-03-13-58-54"/>
          <p:cNvPicPr>
            <a:picLocks noChangeAspect="1"/>
          </p:cNvPicPr>
          <p:nvPr/>
        </p:nvPicPr>
        <p:blipFill>
          <a:blip r:embed="rId2"/>
          <a:srcRect l="9082"/>
          <a:stretch>
            <a:fillRect/>
          </a:stretch>
        </p:blipFill>
        <p:spPr>
          <a:xfrm>
            <a:off x="134620" y="1524635"/>
            <a:ext cx="8241030" cy="3502025"/>
          </a:xfrm>
          <a:prstGeom prst="rect">
            <a:avLst/>
          </a:prstGeom>
        </p:spPr>
      </p:pic>
      <p:pic>
        <p:nvPicPr>
          <p:cNvPr id="7" name="图片 6"/>
          <p:cNvPicPr>
            <a:picLocks noChangeAspect="1"/>
          </p:cNvPicPr>
          <p:nvPr/>
        </p:nvPicPr>
        <p:blipFill>
          <a:blip r:embed="rId3"/>
          <a:stretch>
            <a:fillRect/>
          </a:stretch>
        </p:blipFill>
        <p:spPr>
          <a:xfrm>
            <a:off x="9144000" y="1305560"/>
            <a:ext cx="2049780" cy="1967230"/>
          </a:xfrm>
          <a:prstGeom prst="rect">
            <a:avLst/>
          </a:prstGeom>
        </p:spPr>
      </p:pic>
      <p:cxnSp>
        <p:nvCxnSpPr>
          <p:cNvPr id="8" name="直接箭头连接符 7"/>
          <p:cNvCxnSpPr/>
          <p:nvPr/>
        </p:nvCxnSpPr>
        <p:spPr>
          <a:xfrm flipH="1" flipV="1">
            <a:off x="10885805" y="2283460"/>
            <a:ext cx="4445" cy="582930"/>
          </a:xfrm>
          <a:prstGeom prst="straightConnector1">
            <a:avLst/>
          </a:prstGeom>
          <a:ln w="2222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10" name="文本框 9"/>
          <p:cNvSpPr txBox="1"/>
          <p:nvPr/>
        </p:nvSpPr>
        <p:spPr>
          <a:xfrm>
            <a:off x="8503285" y="3695700"/>
            <a:ext cx="3688715" cy="1753235"/>
          </a:xfrm>
          <a:prstGeom prst="rect">
            <a:avLst/>
          </a:prstGeom>
          <a:noFill/>
        </p:spPr>
        <p:txBody>
          <a:bodyPr wrap="square" rtlCol="0">
            <a:spAutoFit/>
          </a:bodyPr>
          <a:p>
            <a:r>
              <a:rPr lang="en-US" altLang="zh-CN"/>
              <a:t>       The village history exhibition hall focuses on the "temporal and spatial evolution" of Gangtou village, focusing on the material form and functional changes of village cultural landmarks.</a:t>
            </a:r>
            <a:endParaRPr lang="en-US" altLang="zh-CN"/>
          </a:p>
        </p:txBody>
      </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07789879978"/>
          <p:cNvPicPr>
            <a:picLocks noChangeAspect="1"/>
          </p:cNvPicPr>
          <p:nvPr/>
        </p:nvPicPr>
        <p:blipFill>
          <a:blip r:embed="rId1" cstate="print"/>
          <a:stretch>
            <a:fillRect/>
          </a:stretch>
        </p:blipFill>
        <p:spPr>
          <a:xfrm>
            <a:off x="0" y="0"/>
            <a:ext cx="12192000" cy="6856730"/>
          </a:xfrm>
          <a:prstGeom prst="rect">
            <a:avLst/>
          </a:prstGeom>
        </p:spPr>
      </p:pic>
      <p:sp>
        <p:nvSpPr>
          <p:cNvPr id="16" name="文本框 15"/>
          <p:cNvSpPr txBox="1"/>
          <p:nvPr/>
        </p:nvSpPr>
        <p:spPr>
          <a:xfrm>
            <a:off x="134620" y="275590"/>
            <a:ext cx="5420360" cy="578485"/>
          </a:xfrm>
          <a:prstGeom prst="rect">
            <a:avLst/>
          </a:prstGeom>
          <a:noFill/>
        </p:spPr>
        <p:txBody>
          <a:bodyPr wrap="square" rtlCol="0">
            <a:noAutofit/>
          </a:bodyPr>
          <a:p>
            <a:pPr algn="ctr"/>
            <a:r>
              <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rPr>
              <a:t>Museum Planning and design</a:t>
            </a:r>
            <a:endPar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endParaRPr>
          </a:p>
        </p:txBody>
      </p:sp>
      <p:sp>
        <p:nvSpPr>
          <p:cNvPr id="17" name="文本框 16"/>
          <p:cNvSpPr txBox="1"/>
          <p:nvPr/>
        </p:nvSpPr>
        <p:spPr>
          <a:xfrm>
            <a:off x="5661660" y="391160"/>
            <a:ext cx="9455785" cy="462915"/>
          </a:xfrm>
          <a:prstGeom prst="rect">
            <a:avLst/>
          </a:prstGeom>
          <a:noFill/>
        </p:spPr>
        <p:txBody>
          <a:bodyPr wrap="square" rtlCol="0">
            <a:noAutofit/>
          </a:bodyPr>
          <a:p>
            <a:pPr algn="l"/>
            <a:r>
              <a:rPr lang="en-US" altLang="zh-CN" sz="2800" dirty="0">
                <a:solidFill>
                  <a:srgbClr val="534F50"/>
                </a:solidFill>
                <a:latin typeface="微软雅黑" panose="020B0503020204020204" charset="-122"/>
                <a:ea typeface="微软雅黑" panose="020B0503020204020204" charset="-122"/>
                <a:sym typeface="+mn-ea"/>
              </a:rPr>
              <a:t>——Renderings </a:t>
            </a:r>
            <a:r>
              <a:rPr lang="en-US" altLang="zh-CN" sz="1400" dirty="0">
                <a:solidFill>
                  <a:srgbClr val="534F50"/>
                </a:solidFill>
                <a:latin typeface="微软雅黑" panose="020B0503020204020204" charset="-122"/>
                <a:ea typeface="微软雅黑" panose="020B0503020204020204" charset="-122"/>
                <a:sym typeface="+mn-ea"/>
              </a:rPr>
              <a:t>(cultural and historical exhibition hall)</a:t>
            </a:r>
            <a:endParaRPr lang="en-US" altLang="zh-CN" sz="14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p:txBody>
      </p:sp>
      <p:pic>
        <p:nvPicPr>
          <p:cNvPr id="4" name="图片 3" descr="Enscape_2025-11-03-14-13-41"/>
          <p:cNvPicPr>
            <a:picLocks noChangeAspect="1"/>
          </p:cNvPicPr>
          <p:nvPr/>
        </p:nvPicPr>
        <p:blipFill>
          <a:blip r:embed="rId2"/>
          <a:stretch>
            <a:fillRect/>
          </a:stretch>
        </p:blipFill>
        <p:spPr>
          <a:xfrm>
            <a:off x="5316220" y="945515"/>
            <a:ext cx="6388100" cy="2467610"/>
          </a:xfrm>
          <a:prstGeom prst="rect">
            <a:avLst/>
          </a:prstGeom>
        </p:spPr>
      </p:pic>
      <p:pic>
        <p:nvPicPr>
          <p:cNvPr id="2" name="图片 1" descr="Enscape_2025-11-03-14-46-02"/>
          <p:cNvPicPr>
            <a:picLocks noChangeAspect="1"/>
          </p:cNvPicPr>
          <p:nvPr/>
        </p:nvPicPr>
        <p:blipFill>
          <a:blip r:embed="rId3"/>
          <a:stretch>
            <a:fillRect/>
          </a:stretch>
        </p:blipFill>
        <p:spPr>
          <a:xfrm>
            <a:off x="376555" y="2941955"/>
            <a:ext cx="7712710" cy="2979420"/>
          </a:xfrm>
          <a:prstGeom prst="rect">
            <a:avLst/>
          </a:prstGeom>
        </p:spPr>
      </p:pic>
      <p:pic>
        <p:nvPicPr>
          <p:cNvPr id="7" name="图片 6"/>
          <p:cNvPicPr>
            <a:picLocks noChangeAspect="1"/>
          </p:cNvPicPr>
          <p:nvPr/>
        </p:nvPicPr>
        <p:blipFill>
          <a:blip r:embed="rId4"/>
          <a:stretch>
            <a:fillRect/>
          </a:stretch>
        </p:blipFill>
        <p:spPr>
          <a:xfrm>
            <a:off x="9124950" y="3712845"/>
            <a:ext cx="2049780" cy="1967230"/>
          </a:xfrm>
          <a:prstGeom prst="rect">
            <a:avLst/>
          </a:prstGeom>
        </p:spPr>
      </p:pic>
      <p:cxnSp>
        <p:nvCxnSpPr>
          <p:cNvPr id="8" name="直接箭头连接符 7"/>
          <p:cNvCxnSpPr/>
          <p:nvPr/>
        </p:nvCxnSpPr>
        <p:spPr>
          <a:xfrm flipV="1">
            <a:off x="10385425" y="4067175"/>
            <a:ext cx="401320" cy="465455"/>
          </a:xfrm>
          <a:prstGeom prst="straightConnector1">
            <a:avLst/>
          </a:prstGeom>
          <a:ln w="22225">
            <a:solidFill>
              <a:srgbClr val="FF0000"/>
            </a:solidFill>
            <a:tailEnd type="arrow"/>
          </a:ln>
        </p:spPr>
        <p:style>
          <a:lnRef idx="2">
            <a:schemeClr val="accent1"/>
          </a:lnRef>
          <a:fillRef idx="0">
            <a:srgbClr val="FFFFFF"/>
          </a:fillRef>
          <a:effectRef idx="0">
            <a:srgbClr val="FFFFFF"/>
          </a:effectRef>
          <a:fontRef idx="minor">
            <a:schemeClr val="tx1"/>
          </a:fontRef>
        </p:style>
      </p:cxnSp>
      <p:pic>
        <p:nvPicPr>
          <p:cNvPr id="5" name="图片 4"/>
          <p:cNvPicPr>
            <a:picLocks noChangeAspect="1"/>
          </p:cNvPicPr>
          <p:nvPr/>
        </p:nvPicPr>
        <p:blipFill>
          <a:blip r:embed="rId4"/>
          <a:stretch>
            <a:fillRect/>
          </a:stretch>
        </p:blipFill>
        <p:spPr>
          <a:xfrm>
            <a:off x="2032000" y="945515"/>
            <a:ext cx="2049780" cy="1967230"/>
          </a:xfrm>
          <a:prstGeom prst="rect">
            <a:avLst/>
          </a:prstGeom>
        </p:spPr>
      </p:pic>
      <p:cxnSp>
        <p:nvCxnSpPr>
          <p:cNvPr id="9" name="直接箭头连接符 8"/>
          <p:cNvCxnSpPr/>
          <p:nvPr/>
        </p:nvCxnSpPr>
        <p:spPr>
          <a:xfrm flipH="1" flipV="1">
            <a:off x="3286125" y="1348105"/>
            <a:ext cx="581025" cy="238125"/>
          </a:xfrm>
          <a:prstGeom prst="straightConnector1">
            <a:avLst/>
          </a:prstGeom>
          <a:ln w="22225">
            <a:solidFill>
              <a:srgbClr val="FF0000"/>
            </a:solidFill>
            <a:tailEnd type="arrow"/>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07789879978"/>
          <p:cNvPicPr>
            <a:picLocks noChangeAspect="1"/>
          </p:cNvPicPr>
          <p:nvPr/>
        </p:nvPicPr>
        <p:blipFill>
          <a:blip r:embed="rId1" cstate="print"/>
          <a:stretch>
            <a:fillRect/>
          </a:stretch>
        </p:blipFill>
        <p:spPr>
          <a:xfrm>
            <a:off x="0" y="0"/>
            <a:ext cx="12192000" cy="6856730"/>
          </a:xfrm>
          <a:prstGeom prst="rect">
            <a:avLst/>
          </a:prstGeom>
        </p:spPr>
      </p:pic>
      <p:sp>
        <p:nvSpPr>
          <p:cNvPr id="16" name="文本框 15"/>
          <p:cNvSpPr txBox="1"/>
          <p:nvPr/>
        </p:nvSpPr>
        <p:spPr>
          <a:xfrm>
            <a:off x="134620" y="275590"/>
            <a:ext cx="5420360" cy="578485"/>
          </a:xfrm>
          <a:prstGeom prst="rect">
            <a:avLst/>
          </a:prstGeom>
          <a:noFill/>
        </p:spPr>
        <p:txBody>
          <a:bodyPr wrap="square" rtlCol="0">
            <a:noAutofit/>
          </a:bodyPr>
          <a:p>
            <a:pPr algn="ctr"/>
            <a:r>
              <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rPr>
              <a:t>Museum Planning and design</a:t>
            </a:r>
            <a:endPar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endParaRPr>
          </a:p>
        </p:txBody>
      </p:sp>
      <p:sp>
        <p:nvSpPr>
          <p:cNvPr id="17" name="文本框 16"/>
          <p:cNvSpPr txBox="1"/>
          <p:nvPr/>
        </p:nvSpPr>
        <p:spPr>
          <a:xfrm>
            <a:off x="5661660" y="391160"/>
            <a:ext cx="6421755" cy="462915"/>
          </a:xfrm>
          <a:prstGeom prst="rect">
            <a:avLst/>
          </a:prstGeom>
          <a:noFill/>
        </p:spPr>
        <p:txBody>
          <a:bodyPr wrap="square" rtlCol="0">
            <a:noAutofit/>
          </a:bodyPr>
          <a:p>
            <a:pPr algn="l"/>
            <a:r>
              <a:rPr lang="en-US" altLang="zh-CN" sz="2800" dirty="0">
                <a:solidFill>
                  <a:srgbClr val="534F50"/>
                </a:solidFill>
                <a:latin typeface="微软雅黑" panose="020B0503020204020204" charset="-122"/>
                <a:ea typeface="微软雅黑" panose="020B0503020204020204" charset="-122"/>
                <a:sym typeface="+mn-ea"/>
              </a:rPr>
              <a:t>——Renderings </a:t>
            </a:r>
            <a:r>
              <a:rPr lang="en-US" altLang="zh-CN" sz="1600" dirty="0">
                <a:solidFill>
                  <a:srgbClr val="534F50"/>
                </a:solidFill>
                <a:latin typeface="微软雅黑" panose="020B0503020204020204" charset="-122"/>
                <a:ea typeface="微软雅黑" panose="020B0503020204020204" charset="-122"/>
                <a:sym typeface="+mn-ea"/>
              </a:rPr>
              <a:t>(cultural experience exhibition hall)</a:t>
            </a:r>
            <a:endParaRPr lang="en-US" altLang="zh-CN" sz="16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a:p>
            <a:pPr algn="l"/>
            <a:endParaRPr lang="en-US" altLang="zh-CN" sz="2800" dirty="0">
              <a:solidFill>
                <a:srgbClr val="534F50"/>
              </a:solidFill>
              <a:latin typeface="微软雅黑" panose="020B0503020204020204" charset="-122"/>
              <a:ea typeface="微软雅黑" panose="020B0503020204020204" charset="-122"/>
              <a:sym typeface="+mn-ea"/>
            </a:endParaRPr>
          </a:p>
        </p:txBody>
      </p:sp>
      <p:pic>
        <p:nvPicPr>
          <p:cNvPr id="2" name="图片 1" descr="Enscape_2025-11-01-20-48-36"/>
          <p:cNvPicPr>
            <a:picLocks noChangeAspect="1"/>
          </p:cNvPicPr>
          <p:nvPr/>
        </p:nvPicPr>
        <p:blipFill>
          <a:blip r:embed="rId2"/>
          <a:stretch>
            <a:fillRect/>
          </a:stretch>
        </p:blipFill>
        <p:spPr>
          <a:xfrm>
            <a:off x="803910" y="1385570"/>
            <a:ext cx="10584180" cy="4088130"/>
          </a:xfrm>
          <a:prstGeom prst="rect">
            <a:avLst/>
          </a:prstGeom>
        </p:spPr>
      </p:pic>
      <p:pic>
        <p:nvPicPr>
          <p:cNvPr id="4" name="图片 3"/>
          <p:cNvPicPr>
            <a:picLocks noChangeAspect="1"/>
          </p:cNvPicPr>
          <p:nvPr/>
        </p:nvPicPr>
        <p:blipFill>
          <a:blip r:embed="rId3"/>
          <a:stretch>
            <a:fillRect/>
          </a:stretch>
        </p:blipFill>
        <p:spPr>
          <a:xfrm>
            <a:off x="10080625" y="4218940"/>
            <a:ext cx="1307465" cy="1254760"/>
          </a:xfrm>
          <a:prstGeom prst="rect">
            <a:avLst/>
          </a:prstGeom>
        </p:spPr>
      </p:pic>
      <p:cxnSp>
        <p:nvCxnSpPr>
          <p:cNvPr id="5" name="直接箭头连接符 4"/>
          <p:cNvCxnSpPr/>
          <p:nvPr/>
        </p:nvCxnSpPr>
        <p:spPr>
          <a:xfrm flipV="1">
            <a:off x="10347325" y="4451350"/>
            <a:ext cx="219075" cy="299085"/>
          </a:xfrm>
          <a:prstGeom prst="straightConnector1">
            <a:avLst/>
          </a:prstGeom>
          <a:ln w="22225">
            <a:solidFill>
              <a:srgbClr val="FF0000"/>
            </a:solidFill>
            <a:tailEnd type="arrow"/>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07789879978"/>
          <p:cNvPicPr>
            <a:picLocks noChangeAspect="1"/>
          </p:cNvPicPr>
          <p:nvPr/>
        </p:nvPicPr>
        <p:blipFill>
          <a:blip r:embed="rId1" cstate="print"/>
          <a:stretch>
            <a:fillRect/>
          </a:stretch>
        </p:blipFill>
        <p:spPr>
          <a:xfrm>
            <a:off x="0" y="0"/>
            <a:ext cx="12192000" cy="6856730"/>
          </a:xfrm>
          <a:prstGeom prst="rect">
            <a:avLst/>
          </a:prstGeom>
        </p:spPr>
      </p:pic>
      <p:sp>
        <p:nvSpPr>
          <p:cNvPr id="16" name="文本框 15"/>
          <p:cNvSpPr txBox="1"/>
          <p:nvPr/>
        </p:nvSpPr>
        <p:spPr>
          <a:xfrm>
            <a:off x="134620" y="275590"/>
            <a:ext cx="5420360" cy="578485"/>
          </a:xfrm>
          <a:prstGeom prst="rect">
            <a:avLst/>
          </a:prstGeom>
          <a:noFill/>
        </p:spPr>
        <p:txBody>
          <a:bodyPr wrap="square" rtlCol="0">
            <a:noAutofit/>
          </a:bodyPr>
          <a:p>
            <a:pPr algn="ctr"/>
            <a:r>
              <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rPr>
              <a:t>Museum Planning and design</a:t>
            </a:r>
            <a:endParaRPr lang="en-US" altLang="zh-CN" sz="3200" b="1" dirty="0">
              <a:solidFill>
                <a:srgbClr val="534F50"/>
              </a:solidFill>
              <a:latin typeface="Times New Roman" panose="02020603050405020304" charset="0"/>
              <a:ea typeface="汉仪大宋简" panose="02010609000101010101" charset="-122"/>
              <a:cs typeface="Times New Roman" panose="02020603050405020304" charset="0"/>
              <a:sym typeface="+mn-ea"/>
            </a:endParaRPr>
          </a:p>
        </p:txBody>
      </p:sp>
      <p:sp>
        <p:nvSpPr>
          <p:cNvPr id="17" name="文本框 16"/>
          <p:cNvSpPr txBox="1"/>
          <p:nvPr/>
        </p:nvSpPr>
        <p:spPr>
          <a:xfrm>
            <a:off x="5661660" y="391160"/>
            <a:ext cx="6849745" cy="462915"/>
          </a:xfrm>
          <a:prstGeom prst="rect">
            <a:avLst/>
          </a:prstGeom>
          <a:noFill/>
        </p:spPr>
        <p:txBody>
          <a:bodyPr wrap="square" rtlCol="0">
            <a:noAutofit/>
          </a:bodyPr>
          <a:p>
            <a:pPr algn="l"/>
            <a:r>
              <a:rPr lang="en-US" altLang="zh-CN" sz="2800" dirty="0">
                <a:solidFill>
                  <a:srgbClr val="534F50"/>
                </a:solidFill>
                <a:latin typeface="微软雅黑" panose="020B0503020204020204" charset="-122"/>
                <a:ea typeface="微软雅黑" panose="020B0503020204020204" charset="-122"/>
                <a:sym typeface="+mn-ea"/>
              </a:rPr>
              <a:t>——Renderings</a:t>
            </a:r>
            <a:r>
              <a:rPr lang="en-US" altLang="zh-CN" dirty="0">
                <a:solidFill>
                  <a:srgbClr val="534F50"/>
                </a:solidFill>
                <a:latin typeface="微软雅黑" panose="020B0503020204020204" charset="-122"/>
                <a:ea typeface="微软雅黑" panose="020B0503020204020204" charset="-122"/>
                <a:sym typeface="+mn-ea"/>
              </a:rPr>
              <a:t> (outdoor leisure space)</a:t>
            </a:r>
            <a:endParaRPr lang="en-US" altLang="zh-CN" dirty="0">
              <a:solidFill>
                <a:srgbClr val="534F50"/>
              </a:solidFill>
              <a:latin typeface="微软雅黑" panose="020B0503020204020204" charset="-122"/>
              <a:ea typeface="微软雅黑" panose="020B0503020204020204" charset="-122"/>
              <a:sym typeface="+mn-ea"/>
            </a:endParaRPr>
          </a:p>
        </p:txBody>
      </p:sp>
      <p:pic>
        <p:nvPicPr>
          <p:cNvPr id="3" name="图片 2" descr="Enscape_2025-11-03-14-32-45"/>
          <p:cNvPicPr>
            <a:picLocks noChangeAspect="1"/>
          </p:cNvPicPr>
          <p:nvPr/>
        </p:nvPicPr>
        <p:blipFill>
          <a:blip r:embed="rId2"/>
          <a:srcRect t="6876" b="4746"/>
          <a:stretch>
            <a:fillRect/>
          </a:stretch>
        </p:blipFill>
        <p:spPr>
          <a:xfrm>
            <a:off x="0" y="955675"/>
            <a:ext cx="12192000" cy="4162425"/>
          </a:xfrm>
          <a:prstGeom prst="rect">
            <a:avLst/>
          </a:prstGeom>
        </p:spPr>
      </p:pic>
      <p:sp>
        <p:nvSpPr>
          <p:cNvPr id="10" name="文本框 9"/>
          <p:cNvSpPr txBox="1"/>
          <p:nvPr/>
        </p:nvSpPr>
        <p:spPr>
          <a:xfrm>
            <a:off x="476885" y="5118100"/>
            <a:ext cx="11163300" cy="922020"/>
          </a:xfrm>
          <a:prstGeom prst="rect">
            <a:avLst/>
          </a:prstGeom>
          <a:noFill/>
        </p:spPr>
        <p:txBody>
          <a:bodyPr wrap="square" rtlCol="0">
            <a:spAutoFit/>
          </a:bodyPr>
          <a:p>
            <a:r>
              <a:rPr lang="en-US" altLang="zh-CN"/>
              <a:t>       As a "transitional space" for the cultural experience of Gangtou village, the outdoor leisure space allows tourists to imperceptibly perceive the architectural culture of Lingnan village while staying here. At the same time, aborigines can rest here and retain the social needs of the original villagers.</a:t>
            </a:r>
            <a:endParaRPr lang="en-US" altLang="zh-CN"/>
          </a:p>
        </p:txBody>
      </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89078978978"/>
          <p:cNvPicPr>
            <a:picLocks noChangeAspect="1"/>
          </p:cNvPicPr>
          <p:nvPr/>
        </p:nvPicPr>
        <p:blipFill>
          <a:blip r:embed="rId1" cstate="print"/>
          <a:stretch>
            <a:fillRect/>
          </a:stretch>
        </p:blipFill>
        <p:spPr>
          <a:xfrm>
            <a:off x="0" y="1270"/>
            <a:ext cx="12192000" cy="6856730"/>
          </a:xfrm>
          <a:prstGeom prst="rect">
            <a:avLst/>
          </a:prstGeom>
        </p:spPr>
      </p:pic>
      <p:sp>
        <p:nvSpPr>
          <p:cNvPr id="3" name="文本框 2"/>
          <p:cNvSpPr txBox="1"/>
          <p:nvPr/>
        </p:nvSpPr>
        <p:spPr>
          <a:xfrm>
            <a:off x="226695" y="1894840"/>
            <a:ext cx="11738610" cy="1918335"/>
          </a:xfrm>
          <a:prstGeom prst="rect">
            <a:avLst/>
          </a:prstGeom>
          <a:noFill/>
        </p:spPr>
        <p:txBody>
          <a:bodyPr wrap="square" rtlCol="0">
            <a:spAutoFit/>
          </a:bodyPr>
          <a:p>
            <a:pPr algn="ctr">
              <a:lnSpc>
                <a:spcPct val="110000"/>
              </a:lnSpc>
            </a:pPr>
            <a:r>
              <a:rPr lang="en-US" altLang="zh-CN" sz="5400" b="1" spc="-150" dirty="0">
                <a:solidFill>
                  <a:srgbClr val="534F50"/>
                </a:solidFill>
                <a:effectLst/>
                <a:latin typeface="Times New Roman" panose="02020603050405020304" charset="0"/>
                <a:ea typeface="汉仪大宋简" panose="02010609000101010101" charset="-122"/>
                <a:cs typeface="Times New Roman" panose="02020603050405020304" charset="0"/>
              </a:rPr>
              <a:t>Thanks for watching</a:t>
            </a:r>
            <a:endParaRPr lang="en-US" altLang="zh-CN" sz="5400" b="1" spc="-150" dirty="0">
              <a:solidFill>
                <a:srgbClr val="534F50"/>
              </a:solidFill>
              <a:effectLst/>
              <a:latin typeface="Times New Roman" panose="02020603050405020304" charset="0"/>
              <a:ea typeface="汉仪大宋简" panose="02010609000101010101" charset="-122"/>
              <a:cs typeface="Times New Roman" panose="02020603050405020304" charset="0"/>
            </a:endParaRPr>
          </a:p>
          <a:p>
            <a:pPr algn="ctr">
              <a:lnSpc>
                <a:spcPct val="110000"/>
              </a:lnSpc>
            </a:pPr>
            <a:r>
              <a:rPr lang="en-US" altLang="zh-CN" sz="5400" b="1" spc="-150" dirty="0">
                <a:solidFill>
                  <a:srgbClr val="534F50"/>
                </a:solidFill>
                <a:effectLst/>
                <a:latin typeface="Times New Roman" panose="02020603050405020304" charset="0"/>
                <a:ea typeface="汉仪大宋简" panose="02010609000101010101" charset="-122"/>
                <a:cs typeface="Times New Roman" panose="02020603050405020304" charset="0"/>
              </a:rPr>
              <a:t>Please criticize and correct</a:t>
            </a:r>
            <a:endParaRPr lang="en-US" altLang="zh-CN" sz="5400" b="1" spc="-150" dirty="0">
              <a:solidFill>
                <a:srgbClr val="534F50"/>
              </a:solidFill>
              <a:effectLst/>
              <a:latin typeface="Times New Roman" panose="02020603050405020304" charset="0"/>
              <a:ea typeface="汉仪大宋简" panose="02010609000101010101" charset="-122"/>
              <a:cs typeface="Times New Roman" panose="02020603050405020304" charset="0"/>
            </a:endParaRPr>
          </a:p>
        </p:txBody>
      </p:sp>
      <p:sp>
        <p:nvSpPr>
          <p:cNvPr id="4" name="文本框"/>
          <p:cNvSpPr txBox="1">
            <a:spLocks noChangeArrowheads="1"/>
          </p:cNvSpPr>
          <p:nvPr/>
        </p:nvSpPr>
        <p:spPr bwMode="auto">
          <a:xfrm>
            <a:off x="4490085" y="4320540"/>
            <a:ext cx="3211830" cy="310515"/>
          </a:xfrm>
          <a:prstGeom prst="rect">
            <a:avLst/>
          </a:prstGeom>
          <a:solidFill>
            <a:srgbClr val="A9956D"/>
          </a:solidFill>
          <a:ln>
            <a:noFill/>
          </a:ln>
          <a:effectLst/>
        </p:spPr>
        <p:txBody>
          <a:bodyPr vert="horz" wrap="square" lIns="91416" tIns="45708" rIns="91416" bIns="45708"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1400" b="0" dirty="0">
                <a:solidFill>
                  <a:schemeClr val="bg1"/>
                </a:solidFill>
                <a:latin typeface="等线" panose="02010600030101010101" pitchFamily="2" charset="-122"/>
                <a:ea typeface="等线" panose="02010600030101010101" pitchFamily="2" charset="-122"/>
                <a:cs typeface="+mn-ea"/>
                <a:sym typeface="+mn-lt"/>
              </a:rPr>
              <a:t>name</a:t>
            </a:r>
            <a:r>
              <a:rPr lang="zh-CN" altLang="en-US" sz="1400" b="0" dirty="0">
                <a:solidFill>
                  <a:schemeClr val="bg1"/>
                </a:solidFill>
                <a:latin typeface="等线" panose="02010600030101010101" pitchFamily="2" charset="-122"/>
                <a:ea typeface="等线" panose="02010600030101010101" pitchFamily="2" charset="-122"/>
                <a:cs typeface="+mn-ea"/>
                <a:sym typeface="+mn-lt"/>
              </a:rPr>
              <a:t>：</a:t>
            </a:r>
            <a:r>
              <a:rPr lang="en-US" sz="1400" b="0" dirty="0">
                <a:solidFill>
                  <a:schemeClr val="bg1"/>
                </a:solidFill>
                <a:latin typeface="等线" panose="02010600030101010101" pitchFamily="2" charset="-122"/>
                <a:ea typeface="等线" panose="02010600030101010101" pitchFamily="2" charset="-122"/>
                <a:cs typeface="+mn-ea"/>
                <a:sym typeface="+mn-lt"/>
              </a:rPr>
              <a:t>WangLinzi</a:t>
            </a:r>
            <a:r>
              <a:rPr lang="zh-CN" altLang="en-US" sz="1400" b="0" dirty="0">
                <a:solidFill>
                  <a:schemeClr val="bg1"/>
                </a:solidFill>
                <a:latin typeface="等线" panose="02010600030101010101" pitchFamily="2" charset="-122"/>
                <a:ea typeface="等线" panose="02010600030101010101" pitchFamily="2" charset="-122"/>
                <a:cs typeface="+mn-ea"/>
                <a:sym typeface="+mn-lt"/>
              </a:rPr>
              <a:t>（</a:t>
            </a:r>
            <a:r>
              <a:rPr lang="en-US" altLang="zh-CN" sz="1400" b="0" dirty="0">
                <a:solidFill>
                  <a:schemeClr val="bg1"/>
                </a:solidFill>
                <a:latin typeface="等线" panose="02010600030101010101" pitchFamily="2" charset="-122"/>
                <a:ea typeface="等线" panose="02010600030101010101" pitchFamily="2" charset="-122"/>
                <a:cs typeface="+mn-ea"/>
                <a:sym typeface="+mn-lt"/>
              </a:rPr>
              <a:t>Vincent</a:t>
            </a:r>
            <a:r>
              <a:rPr lang="zh-CN" altLang="en-US" sz="1400" b="0" dirty="0">
                <a:solidFill>
                  <a:schemeClr val="bg1"/>
                </a:solidFill>
                <a:latin typeface="等线" panose="02010600030101010101" pitchFamily="2" charset="-122"/>
                <a:ea typeface="等线" panose="02010600030101010101" pitchFamily="2" charset="-122"/>
                <a:cs typeface="+mn-ea"/>
                <a:sym typeface="+mn-lt"/>
              </a:rPr>
              <a:t>）</a:t>
            </a:r>
            <a:endParaRPr lang="zh-CN" altLang="en-US" sz="1400" b="0" dirty="0">
              <a:solidFill>
                <a:schemeClr val="bg1"/>
              </a:solidFill>
              <a:latin typeface="等线" panose="02010600030101010101" pitchFamily="2" charset="-122"/>
              <a:ea typeface="等线" panose="02010600030101010101" pitchFamily="2"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mc:Choice>
    <mc:Fallback>
      <p:transition spd="slow"/>
    </mc:Fallback>
  </mc:AlternateContent>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10798,&quot;width&quot;:19200}"/>
</p:tagLst>
</file>

<file path=ppt/tags/tag2.xml><?xml version="1.0" encoding="utf-8"?>
<p:tagLst xmlns:p="http://schemas.openxmlformats.org/presentationml/2006/main">
  <p:tag name="KSO_WM_DIAGRAM_VIRTUALLY_FRAME" val="{&quot;height&quot;:322.57645669291344,&quot;left&quot;:103.52559055118111,&quot;top&quot;:132.1,&quot;width&quot;:978.0244094488189}"/>
</p:tagLst>
</file>

<file path=ppt/tags/tag3.xml><?xml version="1.0" encoding="utf-8"?>
<p:tagLst xmlns:p="http://schemas.openxmlformats.org/presentationml/2006/main">
  <p:tag name="KSO_WM_DIAGRAM_VIRTUALLY_FRAME" val="{&quot;height&quot;:322.57645669291344,&quot;left&quot;:103.52559055118111,&quot;top&quot;:132.1,&quot;width&quot;:978.0244094488189}"/>
</p:tagLst>
</file>

<file path=ppt/tags/tag4.xml><?xml version="1.0" encoding="utf-8"?>
<p:tagLst xmlns:p="http://schemas.openxmlformats.org/presentationml/2006/main">
  <p:tag name="KSO_WM_DIAGRAM_VIRTUALLY_FRAME" val="{&quot;height&quot;:322.57645669291344,&quot;left&quot;:103.52559055118111,&quot;top&quot;:132.1,&quot;width&quot;:978.0244094488189}"/>
</p:tagLst>
</file>

<file path=ppt/tags/tag5.xml><?xml version="1.0" encoding="utf-8"?>
<p:tagLst xmlns:p="http://schemas.openxmlformats.org/presentationml/2006/main">
  <p:tag name="KSO_WM_DIAGRAM_VIRTUALLY_FRAME" val="{&quot;height&quot;:322.57645669291344,&quot;left&quot;:103.52559055118111,&quot;top&quot;:132.1,&quot;width&quot;:978.0244094488189}"/>
</p:tagLst>
</file>

<file path=ppt/tags/tag6.xml><?xml version="1.0" encoding="utf-8"?>
<p:tagLst xmlns:p="http://schemas.openxmlformats.org/presentationml/2006/main">
  <p:tag name="KSO_WM_DIAGRAM_VIRTUALLY_FRAME" val="{&quot;height&quot;:322.57645669291344,&quot;left&quot;:103.52559055118111,&quot;top&quot;:132.1,&quot;width&quot;:978.0244094488189}"/>
</p:tagLst>
</file>

<file path=ppt/tags/tag7.xml><?xml version="1.0" encoding="utf-8"?>
<p:tagLst xmlns:p="http://schemas.openxmlformats.org/presentationml/2006/main">
  <p:tag name="KSO_WM_DIAGRAM_VIRTUALLY_FRAME" val="{&quot;height&quot;:322.57645669291344,&quot;left&quot;:103.52559055118111,&quot;top&quot;:132.1,&quot;width&quot;:978.0244094488189}"/>
</p:tagLst>
</file>

<file path=ppt/tags/tag8.xml><?xml version="1.0" encoding="utf-8"?>
<p:tagLst xmlns:p="http://schemas.openxmlformats.org/presentationml/2006/main">
  <p:tag name="KSO_WM_DIAGRAM_VIRTUALLY_FRAME" val="{&quot;height&quot;:381.8,&quot;left&quot;:50,&quot;top&quot;:88.5,&quot;width&quot;:855.5}"/>
</p:tagLst>
</file>

<file path=ppt/tags/tag9.xml><?xml version="1.0" encoding="utf-8"?>
<p:tagLst xmlns:p="http://schemas.openxmlformats.org/presentationml/2006/main">
  <p:tag name="KSO_WM_DIAGRAM_VIRTUALLY_FRAME" val="{&quot;height&quot;:381.8,&quot;left&quot;:50,&quot;top&quot;:88.5,&quot;width&quot;:855.5}"/>
</p:tagLst>
</file>

<file path=ppt/tags/tag10.xml><?xml version="1.0" encoding="utf-8"?>
<p:tagLst xmlns:p="http://schemas.openxmlformats.org/presentationml/2006/main">
  <p:tag name="KSO_WM_DIAGRAM_VIRTUALLY_FRAME" val="{&quot;height&quot;:381.8,&quot;left&quot;:50,&quot;top&quot;:88.5,&quot;width&quot;:855.5}"/>
</p:tagLst>
</file>

<file path=ppt/tags/tag11.xml><?xml version="1.0" encoding="utf-8"?>
<p:tagLst xmlns:p="http://schemas.openxmlformats.org/presentationml/2006/main">
  <p:tag name="KSO_WM_DIAGRAM_VIRTUALLY_FRAME" val="{&quot;height&quot;:381.8,&quot;left&quot;:50,&quot;top&quot;:88.5,&quot;width&quot;:855.5}"/>
</p:tagLst>
</file>

<file path=ppt/tags/tag12.xml><?xml version="1.0" encoding="utf-8"?>
<p:tagLst xmlns:p="http://schemas.openxmlformats.org/presentationml/2006/main">
  <p:tag name="KSO_WM_DIAGRAM_VIRTUALLY_FRAME" val="{&quot;height&quot;:410.15,&quot;left&quot;:41.45,&quot;top&quot;:85.15,&quot;width&quot;:872}"/>
</p:tagLst>
</file>

<file path=ppt/tags/tag13.xml><?xml version="1.0" encoding="utf-8"?>
<p:tagLst xmlns:p="http://schemas.openxmlformats.org/presentationml/2006/main">
  <p:tag name="KSO_WM_DIAGRAM_VIRTUALLY_FRAME" val="{&quot;height&quot;:410.15,&quot;left&quot;:41.45,&quot;top&quot;:85.15,&quot;width&quot;:872}"/>
</p:tagLst>
</file>

<file path=ppt/tags/tag14.xml><?xml version="1.0" encoding="utf-8"?>
<p:tagLst xmlns:p="http://schemas.openxmlformats.org/presentationml/2006/main">
  <p:tag name="KSO_WM_DIAGRAM_VIRTUALLY_FRAME" val="{&quot;height&quot;:410.15,&quot;left&quot;:41.45,&quot;top&quot;:85.15,&quot;width&quot;:872}"/>
</p:tagLst>
</file>

<file path=ppt/tags/tag15.xml><?xml version="1.0" encoding="utf-8"?>
<p:tagLst xmlns:p="http://schemas.openxmlformats.org/presentationml/2006/main">
  <p:tag name="KSO_WM_DIAGRAM_VIRTUALLY_FRAME" val="{&quot;height&quot;:410.15,&quot;left&quot;:41.45,&quot;top&quot;:85.15,&quot;width&quot;:872}"/>
</p:tagLst>
</file>

<file path=ppt/tags/tag16.xml><?xml version="1.0" encoding="utf-8"?>
<p:tagLst xmlns:p="http://schemas.openxmlformats.org/presentationml/2006/main">
  <p:tag name="KSO_WM_DIAGRAM_VIRTUALLY_FRAME" val="{&quot;height&quot;:410.15,&quot;left&quot;:41.45,&quot;top&quot;:85.15,&quot;width&quot;:872}"/>
</p:tagLst>
</file>

<file path=ppt/tags/tag17.xml><?xml version="1.0" encoding="utf-8"?>
<p:tagLst xmlns:p="http://schemas.openxmlformats.org/presentationml/2006/main">
  <p:tag name="KSO_WM_DIAGRAM_VIRTUALLY_FRAME" val="{&quot;height&quot;:410.15,&quot;left&quot;:41.45,&quot;top&quot;:85.15,&quot;width&quot;:872}"/>
</p:tagLst>
</file>

<file path=ppt/tags/tag18.xml><?xml version="1.0" encoding="utf-8"?>
<p:tagLst xmlns:p="http://schemas.openxmlformats.org/presentationml/2006/main">
  <p:tag name="KSO_WM_DIAGRAM_VIRTUALLY_FRAME" val="{&quot;height&quot;:410.15,&quot;left&quot;:41.45,&quot;top&quot;:85.15,&quot;width&quot;:872}"/>
</p:tagLst>
</file>

<file path=ppt/tags/tag19.xml><?xml version="1.0" encoding="utf-8"?>
<p:tagLst xmlns:p="http://schemas.openxmlformats.org/presentationml/2006/main">
  <p:tag name="KSO_WM_DIAGRAM_VIRTUALLY_FRAME" val="{&quot;height&quot;:410.15,&quot;left&quot;:41.45,&quot;top&quot;:85.15,&quot;width&quot;:872}"/>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6337</Words>
  <Application>WPS 演示</Application>
  <PresentationFormat>宽屏</PresentationFormat>
  <Paragraphs>235</Paragraphs>
  <Slides>20</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20</vt:i4>
      </vt:variant>
    </vt:vector>
  </HeadingPairs>
  <TitlesOfParts>
    <vt:vector size="32" baseType="lpstr">
      <vt:lpstr>Arial</vt:lpstr>
      <vt:lpstr>宋体</vt:lpstr>
      <vt:lpstr>Wingdings</vt:lpstr>
      <vt:lpstr>Arial Unicode MS</vt:lpstr>
      <vt:lpstr>Calibri</vt:lpstr>
      <vt:lpstr>微软雅黑</vt:lpstr>
      <vt:lpstr>等线</vt:lpstr>
      <vt:lpstr>Times New Roman</vt:lpstr>
      <vt:lpstr>汉仪大宋简</vt:lpstr>
      <vt:lpstr>汉仪长宋简</vt:lpstr>
      <vt:lpstr>黑体</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宛月</cp:lastModifiedBy>
  <cp:revision>6</cp:revision>
  <dcterms:created xsi:type="dcterms:W3CDTF">2023-08-09T12:44:00Z</dcterms:created>
  <dcterms:modified xsi:type="dcterms:W3CDTF">2025-11-08T13:23:06Z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2052-12.1.0.23542</vt:lpwstr>
  </property>
  <property fmtid="{D5CDD505-2E9C-101B-9397-08002B2CF9AE}" pid="3" name="ICV">
    <vt:lpwstr>D2767C30AFA14AB3AF9D37A41B73BDAA_12</vt:lpwstr>
  </property>
</Properties>
</file>